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703"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Lst>
  <p:sldSz cx="11430000" cy="7164388"/>
  <p:notesSz cx="6858000" cy="9144000"/>
  <p:defaultTextStyle>
    <a:defPPr>
      <a:defRPr lang="en-US"/>
    </a:defPPr>
    <a:lvl1pPr marL="0" algn="l" defTabSz="1828937" rtl="0" eaLnBrk="1" latinLnBrk="0" hangingPunct="1">
      <a:defRPr sz="7201" kern="1200">
        <a:solidFill>
          <a:schemeClr val="tx1"/>
        </a:solidFill>
        <a:latin typeface="+mn-lt"/>
        <a:ea typeface="+mn-ea"/>
        <a:cs typeface="+mn-cs"/>
      </a:defRPr>
    </a:lvl1pPr>
    <a:lvl2pPr marL="1828937" algn="l" defTabSz="1828937" rtl="0" eaLnBrk="1" latinLnBrk="0" hangingPunct="1">
      <a:defRPr sz="7201" kern="1200">
        <a:solidFill>
          <a:schemeClr val="tx1"/>
        </a:solidFill>
        <a:latin typeface="+mn-lt"/>
        <a:ea typeface="+mn-ea"/>
        <a:cs typeface="+mn-cs"/>
      </a:defRPr>
    </a:lvl2pPr>
    <a:lvl3pPr marL="3657874" algn="l" defTabSz="1828937" rtl="0" eaLnBrk="1" latinLnBrk="0" hangingPunct="1">
      <a:defRPr sz="7201" kern="1200">
        <a:solidFill>
          <a:schemeClr val="tx1"/>
        </a:solidFill>
        <a:latin typeface="+mn-lt"/>
        <a:ea typeface="+mn-ea"/>
        <a:cs typeface="+mn-cs"/>
      </a:defRPr>
    </a:lvl3pPr>
    <a:lvl4pPr marL="5486811" algn="l" defTabSz="1828937" rtl="0" eaLnBrk="1" latinLnBrk="0" hangingPunct="1">
      <a:defRPr sz="7201" kern="1200">
        <a:solidFill>
          <a:schemeClr val="tx1"/>
        </a:solidFill>
        <a:latin typeface="+mn-lt"/>
        <a:ea typeface="+mn-ea"/>
        <a:cs typeface="+mn-cs"/>
      </a:defRPr>
    </a:lvl4pPr>
    <a:lvl5pPr marL="7315749" algn="l" defTabSz="1828937" rtl="0" eaLnBrk="1" latinLnBrk="0" hangingPunct="1">
      <a:defRPr sz="7201" kern="1200">
        <a:solidFill>
          <a:schemeClr val="tx1"/>
        </a:solidFill>
        <a:latin typeface="+mn-lt"/>
        <a:ea typeface="+mn-ea"/>
        <a:cs typeface="+mn-cs"/>
      </a:defRPr>
    </a:lvl5pPr>
    <a:lvl6pPr marL="9144686" algn="l" defTabSz="1828937" rtl="0" eaLnBrk="1" latinLnBrk="0" hangingPunct="1">
      <a:defRPr sz="7201" kern="1200">
        <a:solidFill>
          <a:schemeClr val="tx1"/>
        </a:solidFill>
        <a:latin typeface="+mn-lt"/>
        <a:ea typeface="+mn-ea"/>
        <a:cs typeface="+mn-cs"/>
      </a:defRPr>
    </a:lvl6pPr>
    <a:lvl7pPr marL="10973623" algn="l" defTabSz="1828937" rtl="0" eaLnBrk="1" latinLnBrk="0" hangingPunct="1">
      <a:defRPr sz="7201" kern="1200">
        <a:solidFill>
          <a:schemeClr val="tx1"/>
        </a:solidFill>
        <a:latin typeface="+mn-lt"/>
        <a:ea typeface="+mn-ea"/>
        <a:cs typeface="+mn-cs"/>
      </a:defRPr>
    </a:lvl7pPr>
    <a:lvl8pPr marL="12802560" algn="l" defTabSz="1828937" rtl="0" eaLnBrk="1" latinLnBrk="0" hangingPunct="1">
      <a:defRPr sz="7201" kern="1200">
        <a:solidFill>
          <a:schemeClr val="tx1"/>
        </a:solidFill>
        <a:latin typeface="+mn-lt"/>
        <a:ea typeface="+mn-ea"/>
        <a:cs typeface="+mn-cs"/>
      </a:defRPr>
    </a:lvl8pPr>
    <a:lvl9pPr marL="14631497" algn="l" defTabSz="1828937" rtl="0" eaLnBrk="1" latinLnBrk="0" hangingPunct="1">
      <a:defRPr sz="720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9" userDrawn="1">
          <p15:clr>
            <a:srgbClr val="A4A3A4"/>
          </p15:clr>
        </p15:guide>
        <p15:guide id="2" pos="36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40"/>
    <p:restoredTop sz="94776"/>
  </p:normalViewPr>
  <p:slideViewPr>
    <p:cSldViewPr snapToGrid="0" showGuides="1">
      <p:cViewPr varScale="1">
        <p:scale>
          <a:sx n="105" d="100"/>
          <a:sy n="105" d="100"/>
        </p:scale>
        <p:origin x="1224" y="200"/>
      </p:cViewPr>
      <p:guideLst>
        <p:guide orient="horz" pos="2259"/>
        <p:guide pos="36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4735697"/>
      </p:ext>
    </p:extLst>
  </p:cSld>
  <p:clrMapOvr>
    <a:masterClrMapping/>
  </p:clrMapOvr>
  <p:extLst>
    <p:ext uri="{DCECCB84-F9BA-43D5-87BE-67443E8EF086}">
      <p15:sldGuideLst xmlns:p15="http://schemas.microsoft.com/office/powerpoint/2012/main">
        <p15:guide id="1" orient="horz" pos="2254" userDrawn="1">
          <p15:clr>
            <a:srgbClr val="FBAE40"/>
          </p15:clr>
        </p15:guide>
        <p15:guide id="2" pos="359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FA48F-6589-1B7F-366E-0FD84682820F}"/>
              </a:ext>
            </a:extLst>
          </p:cNvPr>
          <p:cNvSpPr>
            <a:spLocks noGrp="1"/>
          </p:cNvSpPr>
          <p:nvPr>
            <p:ph type="title"/>
          </p:nvPr>
        </p:nvSpPr>
        <p:spPr>
          <a:xfrm>
            <a:off x="787302" y="477626"/>
            <a:ext cx="3686472" cy="1671691"/>
          </a:xfrm>
        </p:spPr>
        <p:txBody>
          <a:bodyPr anchor="b"/>
          <a:lstStyle>
            <a:lvl1pPr>
              <a:defRPr sz="30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7AA0DEC-A8B5-6B04-CD4F-F54E518CB3B2}"/>
              </a:ext>
            </a:extLst>
          </p:cNvPr>
          <p:cNvSpPr>
            <a:spLocks noGrp="1"/>
          </p:cNvSpPr>
          <p:nvPr>
            <p:ph type="pic" idx="1"/>
          </p:nvPr>
        </p:nvSpPr>
        <p:spPr>
          <a:xfrm>
            <a:off x="4859238" y="1031540"/>
            <a:ext cx="5786438" cy="5091359"/>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endParaRPr lang="en-GB"/>
          </a:p>
        </p:txBody>
      </p:sp>
      <p:sp>
        <p:nvSpPr>
          <p:cNvPr id="4" name="Text Placeholder 3">
            <a:extLst>
              <a:ext uri="{FF2B5EF4-FFF2-40B4-BE49-F238E27FC236}">
                <a16:creationId xmlns:a16="http://schemas.microsoft.com/office/drawing/2014/main" id="{6BD90006-1250-4913-23B2-4BCABFDFB84D}"/>
              </a:ext>
            </a:extLst>
          </p:cNvPr>
          <p:cNvSpPr>
            <a:spLocks noGrp="1"/>
          </p:cNvSpPr>
          <p:nvPr>
            <p:ph type="body" sz="half" idx="2"/>
          </p:nvPr>
        </p:nvSpPr>
        <p:spPr>
          <a:xfrm>
            <a:off x="787302" y="2149316"/>
            <a:ext cx="3686472" cy="3981875"/>
          </a:xfr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a:t>Click to edit Master text styles</a:t>
            </a:r>
          </a:p>
        </p:txBody>
      </p:sp>
      <p:sp>
        <p:nvSpPr>
          <p:cNvPr id="5" name="Date Placeholder 4">
            <a:extLst>
              <a:ext uri="{FF2B5EF4-FFF2-40B4-BE49-F238E27FC236}">
                <a16:creationId xmlns:a16="http://schemas.microsoft.com/office/drawing/2014/main" id="{056DDBED-3776-1E29-E4C7-65EDE0B02AF9}"/>
              </a:ext>
            </a:extLst>
          </p:cNvPr>
          <p:cNvSpPr>
            <a:spLocks noGrp="1"/>
          </p:cNvSpPr>
          <p:nvPr>
            <p:ph type="dt" sz="half" idx="10"/>
          </p:nvPr>
        </p:nvSpPr>
        <p:spPr/>
        <p:txBody>
          <a:bodyPr/>
          <a:lstStyle/>
          <a:p>
            <a:fld id="{840B1558-70DB-4349-8128-44DBD811CD23}" type="datetimeFigureOut">
              <a:rPr lang="en-GB" smtClean="0"/>
              <a:t>26/09/2023</a:t>
            </a:fld>
            <a:endParaRPr lang="en-GB"/>
          </a:p>
        </p:txBody>
      </p:sp>
      <p:sp>
        <p:nvSpPr>
          <p:cNvPr id="6" name="Footer Placeholder 5">
            <a:extLst>
              <a:ext uri="{FF2B5EF4-FFF2-40B4-BE49-F238E27FC236}">
                <a16:creationId xmlns:a16="http://schemas.microsoft.com/office/drawing/2014/main" id="{EC00B6D4-2E92-CE84-76D7-47286ED57A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BE095F-11F6-CD26-5DBA-956F41E5BA41}"/>
              </a:ext>
            </a:extLst>
          </p:cNvPr>
          <p:cNvSpPr>
            <a:spLocks noGrp="1"/>
          </p:cNvSpPr>
          <p:nvPr>
            <p:ph type="sldNum" sz="quarter" idx="12"/>
          </p:nvPr>
        </p:nvSpPr>
        <p:spPr/>
        <p:txBody>
          <a:bodyPr/>
          <a:lstStyle/>
          <a:p>
            <a:fld id="{1955F9EB-4906-430C-91E7-77EE55C40E54}" type="slidenum">
              <a:rPr lang="en-GB" smtClean="0"/>
              <a:t>‹#›</a:t>
            </a:fld>
            <a:endParaRPr lang="en-GB"/>
          </a:p>
        </p:txBody>
      </p:sp>
    </p:spTree>
    <p:extLst>
      <p:ext uri="{BB962C8B-B14F-4D97-AF65-F5344CB8AC3E}">
        <p14:creationId xmlns:p14="http://schemas.microsoft.com/office/powerpoint/2010/main" val="186471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F8F5-2DD7-342E-C3DC-D978A9FED51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4372CC-9BC1-5F7E-A01C-1550E833C1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3F74B1-D3B8-D0CA-C2E4-F99169040047}"/>
              </a:ext>
            </a:extLst>
          </p:cNvPr>
          <p:cNvSpPr>
            <a:spLocks noGrp="1"/>
          </p:cNvSpPr>
          <p:nvPr>
            <p:ph type="dt" sz="half" idx="10"/>
          </p:nvPr>
        </p:nvSpPr>
        <p:spPr/>
        <p:txBody>
          <a:bodyPr/>
          <a:lstStyle/>
          <a:p>
            <a:fld id="{840B1558-70DB-4349-8128-44DBD811CD23}" type="datetimeFigureOut">
              <a:rPr lang="en-GB" smtClean="0"/>
              <a:t>26/09/2023</a:t>
            </a:fld>
            <a:endParaRPr lang="en-GB"/>
          </a:p>
        </p:txBody>
      </p:sp>
      <p:sp>
        <p:nvSpPr>
          <p:cNvPr id="5" name="Footer Placeholder 4">
            <a:extLst>
              <a:ext uri="{FF2B5EF4-FFF2-40B4-BE49-F238E27FC236}">
                <a16:creationId xmlns:a16="http://schemas.microsoft.com/office/drawing/2014/main" id="{033EEDE5-8FCF-9BAA-163E-9F4768D8E1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70724D-A201-4754-32D6-2618E23E648A}"/>
              </a:ext>
            </a:extLst>
          </p:cNvPr>
          <p:cNvSpPr>
            <a:spLocks noGrp="1"/>
          </p:cNvSpPr>
          <p:nvPr>
            <p:ph type="sldNum" sz="quarter" idx="12"/>
          </p:nvPr>
        </p:nvSpPr>
        <p:spPr/>
        <p:txBody>
          <a:bodyPr/>
          <a:lstStyle/>
          <a:p>
            <a:fld id="{1955F9EB-4906-430C-91E7-77EE55C40E54}" type="slidenum">
              <a:rPr lang="en-GB" smtClean="0"/>
              <a:t>‹#›</a:t>
            </a:fld>
            <a:endParaRPr lang="en-GB"/>
          </a:p>
        </p:txBody>
      </p:sp>
    </p:spTree>
    <p:extLst>
      <p:ext uri="{BB962C8B-B14F-4D97-AF65-F5344CB8AC3E}">
        <p14:creationId xmlns:p14="http://schemas.microsoft.com/office/powerpoint/2010/main" val="1592984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054143-5A06-9570-16A4-854D2EC86C4A}"/>
              </a:ext>
            </a:extLst>
          </p:cNvPr>
          <p:cNvSpPr>
            <a:spLocks noGrp="1"/>
          </p:cNvSpPr>
          <p:nvPr>
            <p:ph type="title" orient="vert"/>
          </p:nvPr>
        </p:nvSpPr>
        <p:spPr>
          <a:xfrm>
            <a:off x="8179594" y="381437"/>
            <a:ext cx="2464594" cy="607148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A46C60-5705-FA64-2854-3EEFF87DCC41}"/>
              </a:ext>
            </a:extLst>
          </p:cNvPr>
          <p:cNvSpPr>
            <a:spLocks noGrp="1"/>
          </p:cNvSpPr>
          <p:nvPr>
            <p:ph type="body" orient="vert" idx="1"/>
          </p:nvPr>
        </p:nvSpPr>
        <p:spPr>
          <a:xfrm>
            <a:off x="785813" y="381437"/>
            <a:ext cx="7250906" cy="60714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19FDD0-27C5-A6A0-CEEF-F8AE427269D7}"/>
              </a:ext>
            </a:extLst>
          </p:cNvPr>
          <p:cNvSpPr>
            <a:spLocks noGrp="1"/>
          </p:cNvSpPr>
          <p:nvPr>
            <p:ph type="dt" sz="half" idx="10"/>
          </p:nvPr>
        </p:nvSpPr>
        <p:spPr/>
        <p:txBody>
          <a:bodyPr/>
          <a:lstStyle/>
          <a:p>
            <a:fld id="{840B1558-70DB-4349-8128-44DBD811CD23}" type="datetimeFigureOut">
              <a:rPr lang="en-GB" smtClean="0"/>
              <a:t>26/09/2023</a:t>
            </a:fld>
            <a:endParaRPr lang="en-GB"/>
          </a:p>
        </p:txBody>
      </p:sp>
      <p:sp>
        <p:nvSpPr>
          <p:cNvPr id="5" name="Footer Placeholder 4">
            <a:extLst>
              <a:ext uri="{FF2B5EF4-FFF2-40B4-BE49-F238E27FC236}">
                <a16:creationId xmlns:a16="http://schemas.microsoft.com/office/drawing/2014/main" id="{6229C055-0FBF-7FBF-CFAB-5A18F9BE2F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E894BC-949A-56CC-21D4-5B195A89EF4E}"/>
              </a:ext>
            </a:extLst>
          </p:cNvPr>
          <p:cNvSpPr>
            <a:spLocks noGrp="1"/>
          </p:cNvSpPr>
          <p:nvPr>
            <p:ph type="sldNum" sz="quarter" idx="12"/>
          </p:nvPr>
        </p:nvSpPr>
        <p:spPr/>
        <p:txBody>
          <a:bodyPr/>
          <a:lstStyle/>
          <a:p>
            <a:fld id="{1955F9EB-4906-430C-91E7-77EE55C40E54}" type="slidenum">
              <a:rPr lang="en-GB" smtClean="0"/>
              <a:t>‹#›</a:t>
            </a:fld>
            <a:endParaRPr lang="en-GB"/>
          </a:p>
        </p:txBody>
      </p:sp>
    </p:spTree>
    <p:extLst>
      <p:ext uri="{BB962C8B-B14F-4D97-AF65-F5344CB8AC3E}">
        <p14:creationId xmlns:p14="http://schemas.microsoft.com/office/powerpoint/2010/main" val="3315889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796236"/>
      </p:ext>
    </p:extLst>
  </p:cSld>
  <p:clrMapOvr>
    <a:masterClrMapping/>
  </p:clrMapOvr>
  <p:extLst>
    <p:ext uri="{DCECCB84-F9BA-43D5-87BE-67443E8EF086}">
      <p15:sldGuideLst xmlns:p15="http://schemas.microsoft.com/office/powerpoint/2012/main">
        <p15:guide id="1" orient="horz" pos="2254">
          <p15:clr>
            <a:srgbClr val="FBAE40"/>
          </p15:clr>
        </p15:guide>
        <p15:guide id="2" pos="359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ACBDD-346A-5ABA-91C5-A959AAED7C2F}"/>
              </a:ext>
            </a:extLst>
          </p:cNvPr>
          <p:cNvSpPr>
            <a:spLocks noGrp="1"/>
          </p:cNvSpPr>
          <p:nvPr>
            <p:ph type="ctrTitle"/>
          </p:nvPr>
        </p:nvSpPr>
        <p:spPr>
          <a:xfrm>
            <a:off x="1428750" y="1172506"/>
            <a:ext cx="8572500" cy="2494268"/>
          </a:xfrm>
        </p:spPr>
        <p:txBody>
          <a:bodyPr anchor="b"/>
          <a:lstStyle>
            <a:lvl1pPr algn="ctr">
              <a:defRPr sz="5625"/>
            </a:lvl1pPr>
          </a:lstStyle>
          <a:p>
            <a:r>
              <a:rPr lang="en-US"/>
              <a:t>Click to edit Master title style</a:t>
            </a:r>
            <a:endParaRPr lang="en-GB"/>
          </a:p>
        </p:txBody>
      </p:sp>
      <p:sp>
        <p:nvSpPr>
          <p:cNvPr id="3" name="Subtitle 2">
            <a:extLst>
              <a:ext uri="{FF2B5EF4-FFF2-40B4-BE49-F238E27FC236}">
                <a16:creationId xmlns:a16="http://schemas.microsoft.com/office/drawing/2014/main" id="{6AE19C31-129A-25F2-289C-7467E258819F}"/>
              </a:ext>
            </a:extLst>
          </p:cNvPr>
          <p:cNvSpPr>
            <a:spLocks noGrp="1"/>
          </p:cNvSpPr>
          <p:nvPr>
            <p:ph type="subTitle" idx="1"/>
          </p:nvPr>
        </p:nvSpPr>
        <p:spPr>
          <a:xfrm>
            <a:off x="1428750" y="3762963"/>
            <a:ext cx="8572500" cy="1729735"/>
          </a:xfrm>
        </p:spPr>
        <p:txBody>
          <a:bodyPr/>
          <a:lstStyle>
            <a:lvl1pPr marL="0" indent="0" algn="ctr">
              <a:buNone/>
              <a:defRPr sz="2250"/>
            </a:lvl1pPr>
            <a:lvl2pPr marL="428625" indent="0" algn="ctr">
              <a:buNone/>
              <a:defRPr sz="1875"/>
            </a:lvl2pPr>
            <a:lvl3pPr marL="857250" indent="0" algn="ctr">
              <a:buNone/>
              <a:defRPr sz="1688"/>
            </a:lvl3pPr>
            <a:lvl4pPr marL="1285875" indent="0" algn="ctr">
              <a:buNone/>
              <a:defRPr sz="1500"/>
            </a:lvl4pPr>
            <a:lvl5pPr marL="1714500" indent="0" algn="ctr">
              <a:buNone/>
              <a:defRPr sz="1500"/>
            </a:lvl5pPr>
            <a:lvl6pPr marL="2143125" indent="0" algn="ctr">
              <a:buNone/>
              <a:defRPr sz="1500"/>
            </a:lvl6pPr>
            <a:lvl7pPr marL="2571750" indent="0" algn="ctr">
              <a:buNone/>
              <a:defRPr sz="1500"/>
            </a:lvl7pPr>
            <a:lvl8pPr marL="3000375" indent="0" algn="ctr">
              <a:buNone/>
              <a:defRPr sz="1500"/>
            </a:lvl8pPr>
            <a:lvl9pPr marL="3429000" indent="0" algn="ctr">
              <a:buNone/>
              <a:defRPr sz="15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BEE80E5-3BA2-EE87-A23D-328D7ED024BF}"/>
              </a:ext>
            </a:extLst>
          </p:cNvPr>
          <p:cNvSpPr>
            <a:spLocks noGrp="1"/>
          </p:cNvSpPr>
          <p:nvPr>
            <p:ph type="dt" sz="half" idx="10"/>
          </p:nvPr>
        </p:nvSpPr>
        <p:spPr/>
        <p:txBody>
          <a:bodyPr/>
          <a:lstStyle/>
          <a:p>
            <a:fld id="{840B1558-70DB-4349-8128-44DBD811CD23}" type="datetimeFigureOut">
              <a:rPr lang="en-GB" smtClean="0"/>
              <a:t>26/09/2023</a:t>
            </a:fld>
            <a:endParaRPr lang="en-GB"/>
          </a:p>
        </p:txBody>
      </p:sp>
      <p:sp>
        <p:nvSpPr>
          <p:cNvPr id="5" name="Footer Placeholder 4">
            <a:extLst>
              <a:ext uri="{FF2B5EF4-FFF2-40B4-BE49-F238E27FC236}">
                <a16:creationId xmlns:a16="http://schemas.microsoft.com/office/drawing/2014/main" id="{F177313E-A176-68C9-6DC3-DC892B89E6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99DBD7-9728-AE96-D1B1-F212F44DF442}"/>
              </a:ext>
            </a:extLst>
          </p:cNvPr>
          <p:cNvSpPr>
            <a:spLocks noGrp="1"/>
          </p:cNvSpPr>
          <p:nvPr>
            <p:ph type="sldNum" sz="quarter" idx="12"/>
          </p:nvPr>
        </p:nvSpPr>
        <p:spPr/>
        <p:txBody>
          <a:bodyPr/>
          <a:lstStyle/>
          <a:p>
            <a:fld id="{1955F9EB-4906-430C-91E7-77EE55C40E54}" type="slidenum">
              <a:rPr lang="en-GB" smtClean="0"/>
              <a:t>‹#›</a:t>
            </a:fld>
            <a:endParaRPr lang="en-GB"/>
          </a:p>
        </p:txBody>
      </p:sp>
    </p:spTree>
    <p:extLst>
      <p:ext uri="{BB962C8B-B14F-4D97-AF65-F5344CB8AC3E}">
        <p14:creationId xmlns:p14="http://schemas.microsoft.com/office/powerpoint/2010/main" val="2165286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FA9E3-4D84-8E19-13B3-8F62428E54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B86F6B-AB30-A357-287C-27453E18A4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6A7C22-0C21-5840-A3F1-0F8B8C55E753}"/>
              </a:ext>
            </a:extLst>
          </p:cNvPr>
          <p:cNvSpPr>
            <a:spLocks noGrp="1"/>
          </p:cNvSpPr>
          <p:nvPr>
            <p:ph type="dt" sz="half" idx="10"/>
          </p:nvPr>
        </p:nvSpPr>
        <p:spPr/>
        <p:txBody>
          <a:bodyPr/>
          <a:lstStyle/>
          <a:p>
            <a:fld id="{840B1558-70DB-4349-8128-44DBD811CD23}" type="datetimeFigureOut">
              <a:rPr lang="en-GB" smtClean="0"/>
              <a:t>26/09/2023</a:t>
            </a:fld>
            <a:endParaRPr lang="en-GB"/>
          </a:p>
        </p:txBody>
      </p:sp>
      <p:sp>
        <p:nvSpPr>
          <p:cNvPr id="5" name="Footer Placeholder 4">
            <a:extLst>
              <a:ext uri="{FF2B5EF4-FFF2-40B4-BE49-F238E27FC236}">
                <a16:creationId xmlns:a16="http://schemas.microsoft.com/office/drawing/2014/main" id="{59897DBC-8D3F-159E-DC74-752AFB8B12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68E6F0-199D-12FC-DA8C-22D6F810D83E}"/>
              </a:ext>
            </a:extLst>
          </p:cNvPr>
          <p:cNvSpPr>
            <a:spLocks noGrp="1"/>
          </p:cNvSpPr>
          <p:nvPr>
            <p:ph type="sldNum" sz="quarter" idx="12"/>
          </p:nvPr>
        </p:nvSpPr>
        <p:spPr/>
        <p:txBody>
          <a:bodyPr/>
          <a:lstStyle/>
          <a:p>
            <a:fld id="{1955F9EB-4906-430C-91E7-77EE55C40E54}" type="slidenum">
              <a:rPr lang="en-GB" smtClean="0"/>
              <a:t>‹#›</a:t>
            </a:fld>
            <a:endParaRPr lang="en-GB"/>
          </a:p>
        </p:txBody>
      </p:sp>
    </p:spTree>
    <p:extLst>
      <p:ext uri="{BB962C8B-B14F-4D97-AF65-F5344CB8AC3E}">
        <p14:creationId xmlns:p14="http://schemas.microsoft.com/office/powerpoint/2010/main" val="1097500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A3642-628B-6C05-142D-FBA826A3D599}"/>
              </a:ext>
            </a:extLst>
          </p:cNvPr>
          <p:cNvSpPr>
            <a:spLocks noGrp="1"/>
          </p:cNvSpPr>
          <p:nvPr>
            <p:ph type="title"/>
          </p:nvPr>
        </p:nvSpPr>
        <p:spPr>
          <a:xfrm>
            <a:off x="779859" y="1786123"/>
            <a:ext cx="9858375" cy="2980186"/>
          </a:xfrm>
        </p:spPr>
        <p:txBody>
          <a:bodyPr anchor="b"/>
          <a:lstStyle>
            <a:lvl1pPr>
              <a:defRPr sz="5625"/>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13BEA6A-F919-9244-D588-BA85ECE731F8}"/>
              </a:ext>
            </a:extLst>
          </p:cNvPr>
          <p:cNvSpPr>
            <a:spLocks noGrp="1"/>
          </p:cNvSpPr>
          <p:nvPr>
            <p:ph type="body" idx="1"/>
          </p:nvPr>
        </p:nvSpPr>
        <p:spPr>
          <a:xfrm>
            <a:off x="779859" y="4794503"/>
            <a:ext cx="9858375" cy="1567209"/>
          </a:xfrm>
        </p:spPr>
        <p:txBody>
          <a:bodyPr/>
          <a:lstStyle>
            <a:lvl1pPr marL="0" indent="0">
              <a:buNone/>
              <a:defRPr sz="2250">
                <a:solidFill>
                  <a:schemeClr val="tx1">
                    <a:tint val="75000"/>
                  </a:schemeClr>
                </a:solidFill>
              </a:defRPr>
            </a:lvl1pPr>
            <a:lvl2pPr marL="428625" indent="0">
              <a:buNone/>
              <a:defRPr sz="1875">
                <a:solidFill>
                  <a:schemeClr val="tx1">
                    <a:tint val="75000"/>
                  </a:schemeClr>
                </a:solidFill>
              </a:defRPr>
            </a:lvl2pPr>
            <a:lvl3pPr marL="857250" indent="0">
              <a:buNone/>
              <a:defRPr sz="1688">
                <a:solidFill>
                  <a:schemeClr val="tx1">
                    <a:tint val="75000"/>
                  </a:schemeClr>
                </a:solidFill>
              </a:defRPr>
            </a:lvl3pPr>
            <a:lvl4pPr marL="1285875" indent="0">
              <a:buNone/>
              <a:defRPr sz="1500">
                <a:solidFill>
                  <a:schemeClr val="tx1">
                    <a:tint val="75000"/>
                  </a:schemeClr>
                </a:solidFill>
              </a:defRPr>
            </a:lvl4pPr>
            <a:lvl5pPr marL="1714500" indent="0">
              <a:buNone/>
              <a:defRPr sz="1500">
                <a:solidFill>
                  <a:schemeClr val="tx1">
                    <a:tint val="75000"/>
                  </a:schemeClr>
                </a:solidFill>
              </a:defRPr>
            </a:lvl5pPr>
            <a:lvl6pPr marL="2143125" indent="0">
              <a:buNone/>
              <a:defRPr sz="1500">
                <a:solidFill>
                  <a:schemeClr val="tx1">
                    <a:tint val="75000"/>
                  </a:schemeClr>
                </a:solidFill>
              </a:defRPr>
            </a:lvl6pPr>
            <a:lvl7pPr marL="2571750" indent="0">
              <a:buNone/>
              <a:defRPr sz="1500">
                <a:solidFill>
                  <a:schemeClr val="tx1">
                    <a:tint val="75000"/>
                  </a:schemeClr>
                </a:solidFill>
              </a:defRPr>
            </a:lvl7pPr>
            <a:lvl8pPr marL="3000375" indent="0">
              <a:buNone/>
              <a:defRPr sz="1500">
                <a:solidFill>
                  <a:schemeClr val="tx1">
                    <a:tint val="75000"/>
                  </a:schemeClr>
                </a:solidFill>
              </a:defRPr>
            </a:lvl8pPr>
            <a:lvl9pPr marL="3429000" indent="0">
              <a:buNone/>
              <a:defRPr sz="15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0EB54-7E6D-1A31-3171-CC704B4B9092}"/>
              </a:ext>
            </a:extLst>
          </p:cNvPr>
          <p:cNvSpPr>
            <a:spLocks noGrp="1"/>
          </p:cNvSpPr>
          <p:nvPr>
            <p:ph type="dt" sz="half" idx="10"/>
          </p:nvPr>
        </p:nvSpPr>
        <p:spPr/>
        <p:txBody>
          <a:bodyPr/>
          <a:lstStyle/>
          <a:p>
            <a:fld id="{840B1558-70DB-4349-8128-44DBD811CD23}" type="datetimeFigureOut">
              <a:rPr lang="en-GB" smtClean="0"/>
              <a:t>26/09/2023</a:t>
            </a:fld>
            <a:endParaRPr lang="en-GB"/>
          </a:p>
        </p:txBody>
      </p:sp>
      <p:sp>
        <p:nvSpPr>
          <p:cNvPr id="5" name="Footer Placeholder 4">
            <a:extLst>
              <a:ext uri="{FF2B5EF4-FFF2-40B4-BE49-F238E27FC236}">
                <a16:creationId xmlns:a16="http://schemas.microsoft.com/office/drawing/2014/main" id="{E70B4134-82CD-9188-E1A1-991879CA80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2BA595-E6FD-FA38-81EC-49206BFD9CBF}"/>
              </a:ext>
            </a:extLst>
          </p:cNvPr>
          <p:cNvSpPr>
            <a:spLocks noGrp="1"/>
          </p:cNvSpPr>
          <p:nvPr>
            <p:ph type="sldNum" sz="quarter" idx="12"/>
          </p:nvPr>
        </p:nvSpPr>
        <p:spPr/>
        <p:txBody>
          <a:bodyPr/>
          <a:lstStyle/>
          <a:p>
            <a:fld id="{1955F9EB-4906-430C-91E7-77EE55C40E54}" type="slidenum">
              <a:rPr lang="en-GB" smtClean="0"/>
              <a:t>‹#›</a:t>
            </a:fld>
            <a:endParaRPr lang="en-GB"/>
          </a:p>
        </p:txBody>
      </p:sp>
    </p:spTree>
    <p:extLst>
      <p:ext uri="{BB962C8B-B14F-4D97-AF65-F5344CB8AC3E}">
        <p14:creationId xmlns:p14="http://schemas.microsoft.com/office/powerpoint/2010/main" val="2466190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86CD6-CE00-2859-E3F2-AECEC5D3FA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1248C6-151E-F81D-F9B9-472B42868625}"/>
              </a:ext>
            </a:extLst>
          </p:cNvPr>
          <p:cNvSpPr>
            <a:spLocks noGrp="1"/>
          </p:cNvSpPr>
          <p:nvPr>
            <p:ph sz="half" idx="1"/>
          </p:nvPr>
        </p:nvSpPr>
        <p:spPr>
          <a:xfrm>
            <a:off x="785813" y="1907187"/>
            <a:ext cx="4857750" cy="4545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C1F080-2AD1-F781-4186-1BC06C72C122}"/>
              </a:ext>
            </a:extLst>
          </p:cNvPr>
          <p:cNvSpPr>
            <a:spLocks noGrp="1"/>
          </p:cNvSpPr>
          <p:nvPr>
            <p:ph sz="half" idx="2"/>
          </p:nvPr>
        </p:nvSpPr>
        <p:spPr>
          <a:xfrm>
            <a:off x="5786438" y="1907187"/>
            <a:ext cx="4857750" cy="4545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A0ACA06-0CE3-6F41-B63A-D892EA0FAD04}"/>
              </a:ext>
            </a:extLst>
          </p:cNvPr>
          <p:cNvSpPr>
            <a:spLocks noGrp="1"/>
          </p:cNvSpPr>
          <p:nvPr>
            <p:ph type="dt" sz="half" idx="10"/>
          </p:nvPr>
        </p:nvSpPr>
        <p:spPr/>
        <p:txBody>
          <a:bodyPr/>
          <a:lstStyle/>
          <a:p>
            <a:fld id="{840B1558-70DB-4349-8128-44DBD811CD23}" type="datetimeFigureOut">
              <a:rPr lang="en-GB" smtClean="0"/>
              <a:t>26/09/2023</a:t>
            </a:fld>
            <a:endParaRPr lang="en-GB"/>
          </a:p>
        </p:txBody>
      </p:sp>
      <p:sp>
        <p:nvSpPr>
          <p:cNvPr id="6" name="Footer Placeholder 5">
            <a:extLst>
              <a:ext uri="{FF2B5EF4-FFF2-40B4-BE49-F238E27FC236}">
                <a16:creationId xmlns:a16="http://schemas.microsoft.com/office/drawing/2014/main" id="{8E33A3EE-FB33-B5B5-24E1-B00C35582F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AC0DB6-500F-7908-5492-449762EAA0FD}"/>
              </a:ext>
            </a:extLst>
          </p:cNvPr>
          <p:cNvSpPr>
            <a:spLocks noGrp="1"/>
          </p:cNvSpPr>
          <p:nvPr>
            <p:ph type="sldNum" sz="quarter" idx="12"/>
          </p:nvPr>
        </p:nvSpPr>
        <p:spPr/>
        <p:txBody>
          <a:bodyPr/>
          <a:lstStyle/>
          <a:p>
            <a:fld id="{1955F9EB-4906-430C-91E7-77EE55C40E54}" type="slidenum">
              <a:rPr lang="en-GB" smtClean="0"/>
              <a:t>‹#›</a:t>
            </a:fld>
            <a:endParaRPr lang="en-GB"/>
          </a:p>
        </p:txBody>
      </p:sp>
    </p:spTree>
    <p:extLst>
      <p:ext uri="{BB962C8B-B14F-4D97-AF65-F5344CB8AC3E}">
        <p14:creationId xmlns:p14="http://schemas.microsoft.com/office/powerpoint/2010/main" val="240493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DE51B-B2D9-6035-33E8-DA9AFBF01E58}"/>
              </a:ext>
            </a:extLst>
          </p:cNvPr>
          <p:cNvSpPr>
            <a:spLocks noGrp="1"/>
          </p:cNvSpPr>
          <p:nvPr>
            <p:ph type="title"/>
          </p:nvPr>
        </p:nvSpPr>
        <p:spPr>
          <a:xfrm>
            <a:off x="787301" y="381438"/>
            <a:ext cx="9858375" cy="1384784"/>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DFBB25-1B7F-B12B-9C9E-69C01E5247FB}"/>
              </a:ext>
            </a:extLst>
          </p:cNvPr>
          <p:cNvSpPr>
            <a:spLocks noGrp="1"/>
          </p:cNvSpPr>
          <p:nvPr>
            <p:ph type="body" idx="1"/>
          </p:nvPr>
        </p:nvSpPr>
        <p:spPr>
          <a:xfrm>
            <a:off x="787302" y="1756271"/>
            <a:ext cx="4835425" cy="860721"/>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a:extLst>
              <a:ext uri="{FF2B5EF4-FFF2-40B4-BE49-F238E27FC236}">
                <a16:creationId xmlns:a16="http://schemas.microsoft.com/office/drawing/2014/main" id="{8BF9DAF2-4DDF-91E4-F920-BA9130A407C0}"/>
              </a:ext>
            </a:extLst>
          </p:cNvPr>
          <p:cNvSpPr>
            <a:spLocks noGrp="1"/>
          </p:cNvSpPr>
          <p:nvPr>
            <p:ph sz="half" idx="2"/>
          </p:nvPr>
        </p:nvSpPr>
        <p:spPr>
          <a:xfrm>
            <a:off x="787302" y="2616992"/>
            <a:ext cx="4835425" cy="38492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01BC08C-1D25-8F97-B71C-6F09726408F9}"/>
              </a:ext>
            </a:extLst>
          </p:cNvPr>
          <p:cNvSpPr>
            <a:spLocks noGrp="1"/>
          </p:cNvSpPr>
          <p:nvPr>
            <p:ph type="body" sz="quarter" idx="3"/>
          </p:nvPr>
        </p:nvSpPr>
        <p:spPr>
          <a:xfrm>
            <a:off x="5786437" y="1756271"/>
            <a:ext cx="4859239" cy="860721"/>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CA513-9F39-64E8-2D90-2AF97BDE8940}"/>
              </a:ext>
            </a:extLst>
          </p:cNvPr>
          <p:cNvSpPr>
            <a:spLocks noGrp="1"/>
          </p:cNvSpPr>
          <p:nvPr>
            <p:ph sz="quarter" idx="4"/>
          </p:nvPr>
        </p:nvSpPr>
        <p:spPr>
          <a:xfrm>
            <a:off x="5786437" y="2616992"/>
            <a:ext cx="4859239" cy="38492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9CADF80-12FB-DEC5-BF8D-C53F735C3509}"/>
              </a:ext>
            </a:extLst>
          </p:cNvPr>
          <p:cNvSpPr>
            <a:spLocks noGrp="1"/>
          </p:cNvSpPr>
          <p:nvPr>
            <p:ph type="dt" sz="half" idx="10"/>
          </p:nvPr>
        </p:nvSpPr>
        <p:spPr/>
        <p:txBody>
          <a:bodyPr/>
          <a:lstStyle/>
          <a:p>
            <a:fld id="{840B1558-70DB-4349-8128-44DBD811CD23}" type="datetimeFigureOut">
              <a:rPr lang="en-GB" smtClean="0"/>
              <a:t>26/09/2023</a:t>
            </a:fld>
            <a:endParaRPr lang="en-GB"/>
          </a:p>
        </p:txBody>
      </p:sp>
      <p:sp>
        <p:nvSpPr>
          <p:cNvPr id="8" name="Footer Placeholder 7">
            <a:extLst>
              <a:ext uri="{FF2B5EF4-FFF2-40B4-BE49-F238E27FC236}">
                <a16:creationId xmlns:a16="http://schemas.microsoft.com/office/drawing/2014/main" id="{A0A2851A-5549-36D7-EB70-A1DFE0290E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6C6CAB5-AC94-5FD3-622B-8DA936B8FC4C}"/>
              </a:ext>
            </a:extLst>
          </p:cNvPr>
          <p:cNvSpPr>
            <a:spLocks noGrp="1"/>
          </p:cNvSpPr>
          <p:nvPr>
            <p:ph type="sldNum" sz="quarter" idx="12"/>
          </p:nvPr>
        </p:nvSpPr>
        <p:spPr/>
        <p:txBody>
          <a:bodyPr/>
          <a:lstStyle/>
          <a:p>
            <a:fld id="{1955F9EB-4906-430C-91E7-77EE55C40E54}" type="slidenum">
              <a:rPr lang="en-GB" smtClean="0"/>
              <a:t>‹#›</a:t>
            </a:fld>
            <a:endParaRPr lang="en-GB"/>
          </a:p>
        </p:txBody>
      </p:sp>
    </p:spTree>
    <p:extLst>
      <p:ext uri="{BB962C8B-B14F-4D97-AF65-F5344CB8AC3E}">
        <p14:creationId xmlns:p14="http://schemas.microsoft.com/office/powerpoint/2010/main" val="185731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BA599-44CE-94AE-D0C3-A3E3A6BF675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548022-E45C-593A-3053-BC251C05D321}"/>
              </a:ext>
            </a:extLst>
          </p:cNvPr>
          <p:cNvSpPr>
            <a:spLocks noGrp="1"/>
          </p:cNvSpPr>
          <p:nvPr>
            <p:ph type="dt" sz="half" idx="10"/>
          </p:nvPr>
        </p:nvSpPr>
        <p:spPr/>
        <p:txBody>
          <a:bodyPr/>
          <a:lstStyle/>
          <a:p>
            <a:fld id="{840B1558-70DB-4349-8128-44DBD811CD23}" type="datetimeFigureOut">
              <a:rPr lang="en-GB" smtClean="0"/>
              <a:t>26/09/2023</a:t>
            </a:fld>
            <a:endParaRPr lang="en-GB"/>
          </a:p>
        </p:txBody>
      </p:sp>
      <p:sp>
        <p:nvSpPr>
          <p:cNvPr id="4" name="Footer Placeholder 3">
            <a:extLst>
              <a:ext uri="{FF2B5EF4-FFF2-40B4-BE49-F238E27FC236}">
                <a16:creationId xmlns:a16="http://schemas.microsoft.com/office/drawing/2014/main" id="{B777D6BF-B454-CFAA-53C9-F0AEF7A31E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3234E12-58F1-2222-19BA-72E9D91480E4}"/>
              </a:ext>
            </a:extLst>
          </p:cNvPr>
          <p:cNvSpPr>
            <a:spLocks noGrp="1"/>
          </p:cNvSpPr>
          <p:nvPr>
            <p:ph type="sldNum" sz="quarter" idx="12"/>
          </p:nvPr>
        </p:nvSpPr>
        <p:spPr/>
        <p:txBody>
          <a:bodyPr/>
          <a:lstStyle/>
          <a:p>
            <a:fld id="{1955F9EB-4906-430C-91E7-77EE55C40E54}" type="slidenum">
              <a:rPr lang="en-GB" smtClean="0"/>
              <a:t>‹#›</a:t>
            </a:fld>
            <a:endParaRPr lang="en-GB"/>
          </a:p>
        </p:txBody>
      </p:sp>
    </p:spTree>
    <p:extLst>
      <p:ext uri="{BB962C8B-B14F-4D97-AF65-F5344CB8AC3E}">
        <p14:creationId xmlns:p14="http://schemas.microsoft.com/office/powerpoint/2010/main" val="3389055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C35155-657E-4077-B7FA-DF549F86043F}"/>
              </a:ext>
            </a:extLst>
          </p:cNvPr>
          <p:cNvSpPr>
            <a:spLocks noGrp="1"/>
          </p:cNvSpPr>
          <p:nvPr>
            <p:ph type="dt" sz="half" idx="10"/>
          </p:nvPr>
        </p:nvSpPr>
        <p:spPr/>
        <p:txBody>
          <a:bodyPr/>
          <a:lstStyle/>
          <a:p>
            <a:fld id="{840B1558-70DB-4349-8128-44DBD811CD23}" type="datetimeFigureOut">
              <a:rPr lang="en-GB" smtClean="0"/>
              <a:t>26/09/2023</a:t>
            </a:fld>
            <a:endParaRPr lang="en-GB"/>
          </a:p>
        </p:txBody>
      </p:sp>
      <p:sp>
        <p:nvSpPr>
          <p:cNvPr id="3" name="Footer Placeholder 2">
            <a:extLst>
              <a:ext uri="{FF2B5EF4-FFF2-40B4-BE49-F238E27FC236}">
                <a16:creationId xmlns:a16="http://schemas.microsoft.com/office/drawing/2014/main" id="{52327037-AD9A-8F44-23BB-8574F97263D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908923A-C76A-8872-8441-ACC609135125}"/>
              </a:ext>
            </a:extLst>
          </p:cNvPr>
          <p:cNvSpPr>
            <a:spLocks noGrp="1"/>
          </p:cNvSpPr>
          <p:nvPr>
            <p:ph type="sldNum" sz="quarter" idx="12"/>
          </p:nvPr>
        </p:nvSpPr>
        <p:spPr/>
        <p:txBody>
          <a:bodyPr/>
          <a:lstStyle/>
          <a:p>
            <a:fld id="{1955F9EB-4906-430C-91E7-77EE55C40E54}" type="slidenum">
              <a:rPr lang="en-GB" smtClean="0"/>
              <a:t>‹#›</a:t>
            </a:fld>
            <a:endParaRPr lang="en-GB"/>
          </a:p>
        </p:txBody>
      </p:sp>
    </p:spTree>
    <p:extLst>
      <p:ext uri="{BB962C8B-B14F-4D97-AF65-F5344CB8AC3E}">
        <p14:creationId xmlns:p14="http://schemas.microsoft.com/office/powerpoint/2010/main" val="1734327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C2370-84B2-651E-0D82-C6CDADAB5659}"/>
              </a:ext>
            </a:extLst>
          </p:cNvPr>
          <p:cNvSpPr>
            <a:spLocks noGrp="1"/>
          </p:cNvSpPr>
          <p:nvPr>
            <p:ph type="title"/>
          </p:nvPr>
        </p:nvSpPr>
        <p:spPr>
          <a:xfrm>
            <a:off x="787302" y="477626"/>
            <a:ext cx="3686472" cy="1671691"/>
          </a:xfrm>
        </p:spPr>
        <p:txBody>
          <a:bodyPr anchor="b"/>
          <a:lstStyle>
            <a:lvl1pPr>
              <a:defRPr sz="30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FCFB32D-A6E2-9F05-F8A6-8CC03AA643F6}"/>
              </a:ext>
            </a:extLst>
          </p:cNvPr>
          <p:cNvSpPr>
            <a:spLocks noGrp="1"/>
          </p:cNvSpPr>
          <p:nvPr>
            <p:ph idx="1"/>
          </p:nvPr>
        </p:nvSpPr>
        <p:spPr>
          <a:xfrm>
            <a:off x="4859238" y="1031540"/>
            <a:ext cx="5786438" cy="5091359"/>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2DAE433-FD98-7342-E446-5265FF40F48B}"/>
              </a:ext>
            </a:extLst>
          </p:cNvPr>
          <p:cNvSpPr>
            <a:spLocks noGrp="1"/>
          </p:cNvSpPr>
          <p:nvPr>
            <p:ph type="body" sz="half" idx="2"/>
          </p:nvPr>
        </p:nvSpPr>
        <p:spPr>
          <a:xfrm>
            <a:off x="787302" y="2149316"/>
            <a:ext cx="3686472" cy="3981875"/>
          </a:xfr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a:t>Click to edit Master text styles</a:t>
            </a:r>
          </a:p>
        </p:txBody>
      </p:sp>
      <p:sp>
        <p:nvSpPr>
          <p:cNvPr id="5" name="Date Placeholder 4">
            <a:extLst>
              <a:ext uri="{FF2B5EF4-FFF2-40B4-BE49-F238E27FC236}">
                <a16:creationId xmlns:a16="http://schemas.microsoft.com/office/drawing/2014/main" id="{9E8C6F00-0D49-B316-000A-DB804495AA4F}"/>
              </a:ext>
            </a:extLst>
          </p:cNvPr>
          <p:cNvSpPr>
            <a:spLocks noGrp="1"/>
          </p:cNvSpPr>
          <p:nvPr>
            <p:ph type="dt" sz="half" idx="10"/>
          </p:nvPr>
        </p:nvSpPr>
        <p:spPr/>
        <p:txBody>
          <a:bodyPr/>
          <a:lstStyle/>
          <a:p>
            <a:fld id="{840B1558-70DB-4349-8128-44DBD811CD23}" type="datetimeFigureOut">
              <a:rPr lang="en-GB" smtClean="0"/>
              <a:t>26/09/2023</a:t>
            </a:fld>
            <a:endParaRPr lang="en-GB"/>
          </a:p>
        </p:txBody>
      </p:sp>
      <p:sp>
        <p:nvSpPr>
          <p:cNvPr id="6" name="Footer Placeholder 5">
            <a:extLst>
              <a:ext uri="{FF2B5EF4-FFF2-40B4-BE49-F238E27FC236}">
                <a16:creationId xmlns:a16="http://schemas.microsoft.com/office/drawing/2014/main" id="{FA8C5CF5-E506-A3C1-F562-0926F1CB26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B14141-A818-04DD-7949-E6BD2AD54BC3}"/>
              </a:ext>
            </a:extLst>
          </p:cNvPr>
          <p:cNvSpPr>
            <a:spLocks noGrp="1"/>
          </p:cNvSpPr>
          <p:nvPr>
            <p:ph type="sldNum" sz="quarter" idx="12"/>
          </p:nvPr>
        </p:nvSpPr>
        <p:spPr/>
        <p:txBody>
          <a:bodyPr/>
          <a:lstStyle/>
          <a:p>
            <a:fld id="{1955F9EB-4906-430C-91E7-77EE55C40E54}" type="slidenum">
              <a:rPr lang="en-GB" smtClean="0"/>
              <a:t>‹#›</a:t>
            </a:fld>
            <a:endParaRPr lang="en-GB"/>
          </a:p>
        </p:txBody>
      </p:sp>
    </p:spTree>
    <p:extLst>
      <p:ext uri="{BB962C8B-B14F-4D97-AF65-F5344CB8AC3E}">
        <p14:creationId xmlns:p14="http://schemas.microsoft.com/office/powerpoint/2010/main" val="6392067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A8B6BA-EB99-9BE4-5895-917B5137E4EF}"/>
              </a:ext>
            </a:extLst>
          </p:cNvPr>
          <p:cNvPicPr>
            <a:picLocks noChangeAspect="1"/>
          </p:cNvPicPr>
          <p:nvPr userDrawn="1"/>
        </p:nvPicPr>
        <p:blipFill>
          <a:blip r:embed="rId3"/>
          <a:srcRect/>
          <a:stretch/>
        </p:blipFill>
        <p:spPr>
          <a:xfrm>
            <a:off x="-123068" y="-82422"/>
            <a:ext cx="11676135" cy="7329227"/>
          </a:xfrm>
          <a:prstGeom prst="rect">
            <a:avLst/>
          </a:prstGeom>
        </p:spPr>
      </p:pic>
    </p:spTree>
    <p:extLst>
      <p:ext uri="{BB962C8B-B14F-4D97-AF65-F5344CB8AC3E}">
        <p14:creationId xmlns:p14="http://schemas.microsoft.com/office/powerpoint/2010/main" val="1969287364"/>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857236" rtl="0" eaLnBrk="1" latinLnBrk="0" hangingPunct="1">
        <a:lnSpc>
          <a:spcPct val="90000"/>
        </a:lnSpc>
        <a:spcBef>
          <a:spcPct val="0"/>
        </a:spcBef>
        <a:buNone/>
        <a:defRPr sz="4126" kern="1200">
          <a:solidFill>
            <a:schemeClr val="tx1"/>
          </a:solidFill>
          <a:latin typeface="+mj-lt"/>
          <a:ea typeface="+mj-ea"/>
          <a:cs typeface="+mj-cs"/>
        </a:defRPr>
      </a:lvl1pPr>
    </p:titleStyle>
    <p:bodyStyle>
      <a:lvl1pPr marL="214310" indent="-214310" algn="l" defTabSz="857236" rtl="0" eaLnBrk="1" latinLnBrk="0" hangingPunct="1">
        <a:lnSpc>
          <a:spcPct val="90000"/>
        </a:lnSpc>
        <a:spcBef>
          <a:spcPts val="939"/>
        </a:spcBef>
        <a:buFont typeface="Arial" panose="020B0604020202020204" pitchFamily="34" charset="0"/>
        <a:buChar char="•"/>
        <a:defRPr sz="2627" kern="1200">
          <a:solidFill>
            <a:schemeClr val="tx1"/>
          </a:solidFill>
          <a:latin typeface="+mn-lt"/>
          <a:ea typeface="+mn-ea"/>
          <a:cs typeface="+mn-cs"/>
        </a:defRPr>
      </a:lvl1pPr>
      <a:lvl2pPr marL="642926" indent="-214310" algn="l" defTabSz="857236" rtl="0" eaLnBrk="1" latinLnBrk="0" hangingPunct="1">
        <a:lnSpc>
          <a:spcPct val="90000"/>
        </a:lnSpc>
        <a:spcBef>
          <a:spcPts val="468"/>
        </a:spcBef>
        <a:buFont typeface="Arial" panose="020B0604020202020204" pitchFamily="34" charset="0"/>
        <a:buChar char="•"/>
        <a:defRPr sz="2251" kern="1200">
          <a:solidFill>
            <a:schemeClr val="tx1"/>
          </a:solidFill>
          <a:latin typeface="+mn-lt"/>
          <a:ea typeface="+mn-ea"/>
          <a:cs typeface="+mn-cs"/>
        </a:defRPr>
      </a:lvl2pPr>
      <a:lvl3pPr marL="1071546" indent="-214310" algn="l" defTabSz="857236" rtl="0" eaLnBrk="1" latinLnBrk="0" hangingPunct="1">
        <a:lnSpc>
          <a:spcPct val="90000"/>
        </a:lnSpc>
        <a:spcBef>
          <a:spcPts val="468"/>
        </a:spcBef>
        <a:buFont typeface="Arial" panose="020B0604020202020204" pitchFamily="34" charset="0"/>
        <a:buChar char="•"/>
        <a:defRPr sz="1875" kern="1200">
          <a:solidFill>
            <a:schemeClr val="tx1"/>
          </a:solidFill>
          <a:latin typeface="+mn-lt"/>
          <a:ea typeface="+mn-ea"/>
          <a:cs typeface="+mn-cs"/>
        </a:defRPr>
      </a:lvl3pPr>
      <a:lvl4pPr marL="1500162" indent="-214310" algn="l" defTabSz="857236" rtl="0" eaLnBrk="1" latinLnBrk="0" hangingPunct="1">
        <a:lnSpc>
          <a:spcPct val="90000"/>
        </a:lnSpc>
        <a:spcBef>
          <a:spcPts val="468"/>
        </a:spcBef>
        <a:buFont typeface="Arial" panose="020B0604020202020204" pitchFamily="34" charset="0"/>
        <a:buChar char="•"/>
        <a:defRPr sz="1687" kern="1200">
          <a:solidFill>
            <a:schemeClr val="tx1"/>
          </a:solidFill>
          <a:latin typeface="+mn-lt"/>
          <a:ea typeface="+mn-ea"/>
          <a:cs typeface="+mn-cs"/>
        </a:defRPr>
      </a:lvl4pPr>
      <a:lvl5pPr marL="1928779" indent="-214310" algn="l" defTabSz="857236" rtl="0" eaLnBrk="1" latinLnBrk="0" hangingPunct="1">
        <a:lnSpc>
          <a:spcPct val="90000"/>
        </a:lnSpc>
        <a:spcBef>
          <a:spcPts val="468"/>
        </a:spcBef>
        <a:buFont typeface="Arial" panose="020B0604020202020204" pitchFamily="34" charset="0"/>
        <a:buChar char="•"/>
        <a:defRPr sz="1687" kern="1200">
          <a:solidFill>
            <a:schemeClr val="tx1"/>
          </a:solidFill>
          <a:latin typeface="+mn-lt"/>
          <a:ea typeface="+mn-ea"/>
          <a:cs typeface="+mn-cs"/>
        </a:defRPr>
      </a:lvl5pPr>
      <a:lvl6pPr marL="2357399" indent="-214310" algn="l" defTabSz="857236" rtl="0" eaLnBrk="1" latinLnBrk="0" hangingPunct="1">
        <a:lnSpc>
          <a:spcPct val="90000"/>
        </a:lnSpc>
        <a:spcBef>
          <a:spcPts val="468"/>
        </a:spcBef>
        <a:buFont typeface="Arial" panose="020B0604020202020204" pitchFamily="34" charset="0"/>
        <a:buChar char="•"/>
        <a:defRPr sz="1687" kern="1200">
          <a:solidFill>
            <a:schemeClr val="tx1"/>
          </a:solidFill>
          <a:latin typeface="+mn-lt"/>
          <a:ea typeface="+mn-ea"/>
          <a:cs typeface="+mn-cs"/>
        </a:defRPr>
      </a:lvl6pPr>
      <a:lvl7pPr marL="2786015" indent="-214310" algn="l" defTabSz="857236" rtl="0" eaLnBrk="1" latinLnBrk="0" hangingPunct="1">
        <a:lnSpc>
          <a:spcPct val="90000"/>
        </a:lnSpc>
        <a:spcBef>
          <a:spcPts val="468"/>
        </a:spcBef>
        <a:buFont typeface="Arial" panose="020B0604020202020204" pitchFamily="34" charset="0"/>
        <a:buChar char="•"/>
        <a:defRPr sz="1687" kern="1200">
          <a:solidFill>
            <a:schemeClr val="tx1"/>
          </a:solidFill>
          <a:latin typeface="+mn-lt"/>
          <a:ea typeface="+mn-ea"/>
          <a:cs typeface="+mn-cs"/>
        </a:defRPr>
      </a:lvl7pPr>
      <a:lvl8pPr marL="3214635" indent="-214310" algn="l" defTabSz="857236" rtl="0" eaLnBrk="1" latinLnBrk="0" hangingPunct="1">
        <a:lnSpc>
          <a:spcPct val="90000"/>
        </a:lnSpc>
        <a:spcBef>
          <a:spcPts val="468"/>
        </a:spcBef>
        <a:buFont typeface="Arial" panose="020B0604020202020204" pitchFamily="34" charset="0"/>
        <a:buChar char="•"/>
        <a:defRPr sz="1687" kern="1200">
          <a:solidFill>
            <a:schemeClr val="tx1"/>
          </a:solidFill>
          <a:latin typeface="+mn-lt"/>
          <a:ea typeface="+mn-ea"/>
          <a:cs typeface="+mn-cs"/>
        </a:defRPr>
      </a:lvl8pPr>
      <a:lvl9pPr marL="3643251" indent="-214310" algn="l" defTabSz="857236" rtl="0" eaLnBrk="1" latinLnBrk="0" hangingPunct="1">
        <a:lnSpc>
          <a:spcPct val="90000"/>
        </a:lnSpc>
        <a:spcBef>
          <a:spcPts val="468"/>
        </a:spcBef>
        <a:buFont typeface="Arial" panose="020B0604020202020204" pitchFamily="34" charset="0"/>
        <a:buChar char="•"/>
        <a:defRPr sz="1687" kern="1200">
          <a:solidFill>
            <a:schemeClr val="tx1"/>
          </a:solidFill>
          <a:latin typeface="+mn-lt"/>
          <a:ea typeface="+mn-ea"/>
          <a:cs typeface="+mn-cs"/>
        </a:defRPr>
      </a:lvl9pPr>
    </p:bodyStyle>
    <p:otherStyle>
      <a:defPPr>
        <a:defRPr lang="en-US"/>
      </a:defPPr>
      <a:lvl1pPr marL="0" algn="l" defTabSz="857236" rtl="0" eaLnBrk="1" latinLnBrk="0" hangingPunct="1">
        <a:defRPr sz="1687" kern="1200">
          <a:solidFill>
            <a:schemeClr val="tx1"/>
          </a:solidFill>
          <a:latin typeface="+mn-lt"/>
          <a:ea typeface="+mn-ea"/>
          <a:cs typeface="+mn-cs"/>
        </a:defRPr>
      </a:lvl1pPr>
      <a:lvl2pPr marL="428616" algn="l" defTabSz="857236" rtl="0" eaLnBrk="1" latinLnBrk="0" hangingPunct="1">
        <a:defRPr sz="1687" kern="1200">
          <a:solidFill>
            <a:schemeClr val="tx1"/>
          </a:solidFill>
          <a:latin typeface="+mn-lt"/>
          <a:ea typeface="+mn-ea"/>
          <a:cs typeface="+mn-cs"/>
        </a:defRPr>
      </a:lvl2pPr>
      <a:lvl3pPr marL="857236" algn="l" defTabSz="857236" rtl="0" eaLnBrk="1" latinLnBrk="0" hangingPunct="1">
        <a:defRPr sz="1687" kern="1200">
          <a:solidFill>
            <a:schemeClr val="tx1"/>
          </a:solidFill>
          <a:latin typeface="+mn-lt"/>
          <a:ea typeface="+mn-ea"/>
          <a:cs typeface="+mn-cs"/>
        </a:defRPr>
      </a:lvl3pPr>
      <a:lvl4pPr marL="1285852" algn="l" defTabSz="857236" rtl="0" eaLnBrk="1" latinLnBrk="0" hangingPunct="1">
        <a:defRPr sz="1687" kern="1200">
          <a:solidFill>
            <a:schemeClr val="tx1"/>
          </a:solidFill>
          <a:latin typeface="+mn-lt"/>
          <a:ea typeface="+mn-ea"/>
          <a:cs typeface="+mn-cs"/>
        </a:defRPr>
      </a:lvl4pPr>
      <a:lvl5pPr marL="1714473" algn="l" defTabSz="857236" rtl="0" eaLnBrk="1" latinLnBrk="0" hangingPunct="1">
        <a:defRPr sz="1687" kern="1200">
          <a:solidFill>
            <a:schemeClr val="tx1"/>
          </a:solidFill>
          <a:latin typeface="+mn-lt"/>
          <a:ea typeface="+mn-ea"/>
          <a:cs typeface="+mn-cs"/>
        </a:defRPr>
      </a:lvl5pPr>
      <a:lvl6pPr marL="2143089" algn="l" defTabSz="857236" rtl="0" eaLnBrk="1" latinLnBrk="0" hangingPunct="1">
        <a:defRPr sz="1687" kern="1200">
          <a:solidFill>
            <a:schemeClr val="tx1"/>
          </a:solidFill>
          <a:latin typeface="+mn-lt"/>
          <a:ea typeface="+mn-ea"/>
          <a:cs typeface="+mn-cs"/>
        </a:defRPr>
      </a:lvl6pPr>
      <a:lvl7pPr marL="2571705" algn="l" defTabSz="857236" rtl="0" eaLnBrk="1" latinLnBrk="0" hangingPunct="1">
        <a:defRPr sz="1687" kern="1200">
          <a:solidFill>
            <a:schemeClr val="tx1"/>
          </a:solidFill>
          <a:latin typeface="+mn-lt"/>
          <a:ea typeface="+mn-ea"/>
          <a:cs typeface="+mn-cs"/>
        </a:defRPr>
      </a:lvl7pPr>
      <a:lvl8pPr marL="3000325" algn="l" defTabSz="857236" rtl="0" eaLnBrk="1" latinLnBrk="0" hangingPunct="1">
        <a:defRPr sz="1687" kern="1200">
          <a:solidFill>
            <a:schemeClr val="tx1"/>
          </a:solidFill>
          <a:latin typeface="+mn-lt"/>
          <a:ea typeface="+mn-ea"/>
          <a:cs typeface="+mn-cs"/>
        </a:defRPr>
      </a:lvl8pPr>
      <a:lvl9pPr marL="3428941" algn="l" defTabSz="857236" rtl="0" eaLnBrk="1" latinLnBrk="0" hangingPunct="1">
        <a:defRPr sz="168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376DB2-2AD3-BAFE-4253-E87D1EBAC7D5}"/>
              </a:ext>
            </a:extLst>
          </p:cNvPr>
          <p:cNvSpPr>
            <a:spLocks noGrp="1"/>
          </p:cNvSpPr>
          <p:nvPr>
            <p:ph type="title"/>
          </p:nvPr>
        </p:nvSpPr>
        <p:spPr>
          <a:xfrm>
            <a:off x="785813" y="381438"/>
            <a:ext cx="9858375" cy="1384784"/>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BFBC58-80C4-223A-1D04-0B72591069FF}"/>
              </a:ext>
            </a:extLst>
          </p:cNvPr>
          <p:cNvSpPr>
            <a:spLocks noGrp="1"/>
          </p:cNvSpPr>
          <p:nvPr>
            <p:ph type="body" idx="1"/>
          </p:nvPr>
        </p:nvSpPr>
        <p:spPr>
          <a:xfrm>
            <a:off x="785813" y="1907187"/>
            <a:ext cx="9858375" cy="45457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C6C97A-1BC9-CD2C-2C0C-F320FE4E42D8}"/>
              </a:ext>
            </a:extLst>
          </p:cNvPr>
          <p:cNvSpPr>
            <a:spLocks noGrp="1"/>
          </p:cNvSpPr>
          <p:nvPr>
            <p:ph type="dt" sz="half" idx="2"/>
          </p:nvPr>
        </p:nvSpPr>
        <p:spPr>
          <a:xfrm>
            <a:off x="785813" y="6640327"/>
            <a:ext cx="2571750" cy="381437"/>
          </a:xfrm>
          <a:prstGeom prst="rect">
            <a:avLst/>
          </a:prstGeom>
        </p:spPr>
        <p:txBody>
          <a:bodyPr vert="horz" lIns="91440" tIns="45720" rIns="91440" bIns="45720" rtlCol="0" anchor="ctr"/>
          <a:lstStyle>
            <a:lvl1pPr algn="l">
              <a:defRPr sz="1125">
                <a:solidFill>
                  <a:schemeClr val="tx1">
                    <a:tint val="75000"/>
                  </a:schemeClr>
                </a:solidFill>
              </a:defRPr>
            </a:lvl1pPr>
          </a:lstStyle>
          <a:p>
            <a:fld id="{A72FC3E3-CC54-48C0-BB88-00FD1D4E56B7}" type="datetimeFigureOut">
              <a:rPr lang="en-GB" smtClean="0"/>
              <a:t>26/09/2023</a:t>
            </a:fld>
            <a:endParaRPr lang="en-GB"/>
          </a:p>
        </p:txBody>
      </p:sp>
      <p:sp>
        <p:nvSpPr>
          <p:cNvPr id="5" name="Footer Placeholder 4">
            <a:extLst>
              <a:ext uri="{FF2B5EF4-FFF2-40B4-BE49-F238E27FC236}">
                <a16:creationId xmlns:a16="http://schemas.microsoft.com/office/drawing/2014/main" id="{54495405-B137-3A37-7BF3-DE0432EC2D6D}"/>
              </a:ext>
            </a:extLst>
          </p:cNvPr>
          <p:cNvSpPr>
            <a:spLocks noGrp="1"/>
          </p:cNvSpPr>
          <p:nvPr>
            <p:ph type="ftr" sz="quarter" idx="3"/>
          </p:nvPr>
        </p:nvSpPr>
        <p:spPr>
          <a:xfrm>
            <a:off x="3786188" y="6640327"/>
            <a:ext cx="3857625" cy="381437"/>
          </a:xfrm>
          <a:prstGeom prst="rect">
            <a:avLst/>
          </a:prstGeom>
        </p:spPr>
        <p:txBody>
          <a:bodyPr vert="horz" lIns="91440" tIns="45720" rIns="91440" bIns="45720" rtlCol="0" anchor="ctr"/>
          <a:lstStyle>
            <a:lvl1pPr algn="ctr">
              <a:defRPr sz="1125">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DDCCC90-14C9-FF22-1416-B698C0F1CF98}"/>
              </a:ext>
            </a:extLst>
          </p:cNvPr>
          <p:cNvSpPr>
            <a:spLocks noGrp="1"/>
          </p:cNvSpPr>
          <p:nvPr>
            <p:ph type="sldNum" sz="quarter" idx="4"/>
          </p:nvPr>
        </p:nvSpPr>
        <p:spPr>
          <a:xfrm>
            <a:off x="8072438" y="6640327"/>
            <a:ext cx="2571750" cy="381437"/>
          </a:xfrm>
          <a:prstGeom prst="rect">
            <a:avLst/>
          </a:prstGeom>
        </p:spPr>
        <p:txBody>
          <a:bodyPr vert="horz" lIns="91440" tIns="45720" rIns="91440" bIns="45720" rtlCol="0" anchor="ctr"/>
          <a:lstStyle>
            <a:lvl1pPr algn="r">
              <a:defRPr sz="1125">
                <a:solidFill>
                  <a:schemeClr val="tx1">
                    <a:tint val="75000"/>
                  </a:schemeClr>
                </a:solidFill>
              </a:defRPr>
            </a:lvl1pPr>
          </a:lstStyle>
          <a:p>
            <a:fld id="{F21BFFF4-0031-4F34-80EE-8655BD12BA9C}" type="slidenum">
              <a:rPr lang="en-GB" smtClean="0"/>
              <a:t>‹#›</a:t>
            </a:fld>
            <a:endParaRPr lang="en-GB"/>
          </a:p>
        </p:txBody>
      </p:sp>
      <p:pic>
        <p:nvPicPr>
          <p:cNvPr id="7" name="Picture 6">
            <a:extLst>
              <a:ext uri="{FF2B5EF4-FFF2-40B4-BE49-F238E27FC236}">
                <a16:creationId xmlns:a16="http://schemas.microsoft.com/office/drawing/2014/main" id="{E048EA0A-FDBF-E5AD-7946-C8FA3825A968}"/>
              </a:ext>
            </a:extLst>
          </p:cNvPr>
          <p:cNvPicPr>
            <a:picLocks noChangeAspect="1"/>
          </p:cNvPicPr>
          <p:nvPr userDrawn="1"/>
        </p:nvPicPr>
        <p:blipFill>
          <a:blip r:embed="rId14"/>
          <a:srcRect/>
          <a:stretch/>
        </p:blipFill>
        <p:spPr>
          <a:xfrm>
            <a:off x="-123068" y="-82422"/>
            <a:ext cx="11676135" cy="7329227"/>
          </a:xfrm>
          <a:prstGeom prst="rect">
            <a:avLst/>
          </a:prstGeom>
        </p:spPr>
      </p:pic>
    </p:spTree>
    <p:extLst>
      <p:ext uri="{BB962C8B-B14F-4D97-AF65-F5344CB8AC3E}">
        <p14:creationId xmlns:p14="http://schemas.microsoft.com/office/powerpoint/2010/main" val="170514836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A346C4C-C0BC-D942-3E00-CCE93897B57D}"/>
              </a:ext>
            </a:extLst>
          </p:cNvPr>
          <p:cNvSpPr txBox="1">
            <a:spLocks/>
          </p:cNvSpPr>
          <p:nvPr/>
        </p:nvSpPr>
        <p:spPr>
          <a:xfrm>
            <a:off x="796925" y="3006725"/>
            <a:ext cx="9836150" cy="1150938"/>
          </a:xfrm>
          <a:prstGeom prst="rect">
            <a:avLst/>
          </a:prstGeom>
        </p:spPr>
        <p:txBody>
          <a:bodyPr vert="horz" lIns="91440" tIns="45720" rIns="91440" bIns="45720" rtlCol="0" anchor="ctr">
            <a:noAutofit/>
          </a:bodyPr>
          <a:lstStyle>
            <a:lvl1pPr algn="l" defTabSz="857250" rtl="0" eaLnBrk="1" latinLnBrk="0" hangingPunct="1">
              <a:lnSpc>
                <a:spcPct val="90000"/>
              </a:lnSpc>
              <a:spcBef>
                <a:spcPct val="0"/>
              </a:spcBef>
              <a:buNone/>
              <a:defRPr sz="4125" kern="1200">
                <a:solidFill>
                  <a:schemeClr val="tx1"/>
                </a:solidFill>
                <a:latin typeface="+mj-lt"/>
                <a:ea typeface="+mj-ea"/>
                <a:cs typeface="+mj-cs"/>
              </a:defRPr>
            </a:lvl1pPr>
          </a:lstStyle>
          <a:p>
            <a:pPr algn="ctr"/>
            <a:endParaRPr lang="en-US" sz="5400" b="1" dirty="0">
              <a:solidFill>
                <a:schemeClr val="bg1"/>
              </a:solidFill>
            </a:endParaRPr>
          </a:p>
          <a:p>
            <a:pPr algn="ctr">
              <a:lnSpc>
                <a:spcPct val="150000"/>
              </a:lnSpc>
            </a:pPr>
            <a:r>
              <a:rPr lang="en-GB" sz="4000" kern="100" dirty="0">
                <a:solidFill>
                  <a:schemeClr val="bg1"/>
                </a:solidFill>
                <a:effectLst/>
                <a:ea typeface="Calibri" panose="020F0502020204030204" pitchFamily="34" charset="0"/>
              </a:rPr>
              <a:t>Conduct of parents and the impact on child; what amounts to alienating behaviours and how to approach the management of cases</a:t>
            </a:r>
          </a:p>
          <a:p>
            <a:pPr algn="ctr"/>
            <a:endParaRPr lang="en-US" sz="4000" dirty="0">
              <a:solidFill>
                <a:schemeClr val="bg1"/>
              </a:solidFill>
            </a:endParaRPr>
          </a:p>
          <a:p>
            <a:pPr algn="ctr"/>
            <a:r>
              <a:rPr lang="en-US" sz="4000" dirty="0">
                <a:solidFill>
                  <a:schemeClr val="bg1"/>
                </a:solidFill>
              </a:rPr>
              <a:t>Scott Sharp</a:t>
            </a:r>
          </a:p>
          <a:p>
            <a:pPr algn="ctr"/>
            <a:endParaRPr lang="en-US" sz="6600" b="1" dirty="0">
              <a:solidFill>
                <a:schemeClr val="bg1"/>
              </a:solidFill>
            </a:endParaRPr>
          </a:p>
          <a:p>
            <a:pPr algn="ctr"/>
            <a:endParaRPr lang="en-US" sz="5400" b="1" dirty="0">
              <a:solidFill>
                <a:schemeClr val="bg1"/>
              </a:solidFill>
            </a:endParaRPr>
          </a:p>
        </p:txBody>
      </p:sp>
      <p:pic>
        <p:nvPicPr>
          <p:cNvPr id="4" name="Picture 3" descr="A black background with red and grey letters&#10;&#10;Description automatically generated">
            <a:extLst>
              <a:ext uri="{FF2B5EF4-FFF2-40B4-BE49-F238E27FC236}">
                <a16:creationId xmlns:a16="http://schemas.microsoft.com/office/drawing/2014/main" id="{33D025DD-DFAA-7DF0-B6E0-DB9FBCCDFC8A}"/>
              </a:ext>
            </a:extLst>
          </p:cNvPr>
          <p:cNvPicPr>
            <a:picLocks noChangeAspect="1"/>
          </p:cNvPicPr>
          <p:nvPr/>
        </p:nvPicPr>
        <p:blipFill>
          <a:blip r:embed="rId2"/>
          <a:stretch>
            <a:fillRect/>
          </a:stretch>
        </p:blipFill>
        <p:spPr>
          <a:xfrm>
            <a:off x="9161105" y="6667500"/>
            <a:ext cx="2268895" cy="496888"/>
          </a:xfrm>
          <a:prstGeom prst="rect">
            <a:avLst/>
          </a:prstGeom>
        </p:spPr>
      </p:pic>
    </p:spTree>
    <p:extLst>
      <p:ext uri="{BB962C8B-B14F-4D97-AF65-F5344CB8AC3E}">
        <p14:creationId xmlns:p14="http://schemas.microsoft.com/office/powerpoint/2010/main" val="3950923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FF27D7-303D-D94B-E292-97CF2C542F78}"/>
              </a:ext>
            </a:extLst>
          </p:cNvPr>
          <p:cNvSpPr txBox="1"/>
          <p:nvPr/>
        </p:nvSpPr>
        <p:spPr>
          <a:xfrm>
            <a:off x="953311" y="233793"/>
            <a:ext cx="9523378" cy="5035353"/>
          </a:xfrm>
          <a:prstGeom prst="rect">
            <a:avLst/>
          </a:prstGeom>
          <a:noFill/>
        </p:spPr>
        <p:txBody>
          <a:bodyPr wrap="square" rtlCol="0">
            <a:spAutoFit/>
          </a:bodyPr>
          <a:lstStyle/>
          <a:p>
            <a:pPr algn="ctr">
              <a:lnSpc>
                <a:spcPct val="150000"/>
              </a:lnSpc>
            </a:pPr>
            <a:r>
              <a:rPr lang="en-GB" sz="1800" b="1" u="sng" kern="100" dirty="0">
                <a:solidFill>
                  <a:schemeClr val="bg1"/>
                </a:solidFill>
                <a:effectLst/>
                <a:latin typeface="+mj-lt"/>
                <a:ea typeface="Calibri" panose="020F0502020204030204" pitchFamily="34" charset="0"/>
              </a:rPr>
              <a:t>How to evidence alienating behaviours:</a:t>
            </a:r>
            <a:endParaRPr lang="en-GB" sz="1800" kern="100" dirty="0">
              <a:solidFill>
                <a:schemeClr val="bg1"/>
              </a:solidFill>
              <a:effectLst/>
              <a:latin typeface="+mj-lt"/>
              <a:ea typeface="Calibri" panose="020F0502020204030204" pitchFamily="34" charset="0"/>
            </a:endParaRPr>
          </a:p>
          <a:p>
            <a:pPr algn="just">
              <a:lnSpc>
                <a:spcPct val="150000"/>
              </a:lnSpc>
            </a:pPr>
            <a:r>
              <a:rPr lang="en-GB" sz="1800" kern="100" dirty="0">
                <a:solidFill>
                  <a:schemeClr val="bg1"/>
                </a:solidFill>
                <a:effectLst/>
                <a:latin typeface="+mj-lt"/>
                <a:ea typeface="Calibri" panose="020F0502020204030204" pitchFamily="34" charset="0"/>
              </a:rPr>
              <a:t> </a:t>
            </a:r>
          </a:p>
          <a:p>
            <a:pPr algn="just">
              <a:lnSpc>
                <a:spcPct val="150000"/>
              </a:lnSpc>
            </a:pPr>
            <a:r>
              <a:rPr lang="en-GB" sz="1800" kern="100" dirty="0">
                <a:solidFill>
                  <a:schemeClr val="bg1"/>
                </a:solidFill>
                <a:effectLst/>
                <a:latin typeface="+mj-lt"/>
                <a:ea typeface="Calibri" panose="020F0502020204030204" pitchFamily="34" charset="0"/>
              </a:rPr>
              <a:t>Courts not experts must determine the question of parental alienation; Re GB (part 25 application: Parental Alienation) [2023] EWFC 150. The court should address whether expert evidence is necessary by reference to the factors in section 13(7) of the CFA 2014. A judgment providing reasons for rejecting one party's submissions or preferring the submissions of another party is fundamental to the court's duty to deal with the case justly.</a:t>
            </a:r>
          </a:p>
          <a:p>
            <a:pPr algn="just">
              <a:lnSpc>
                <a:spcPct val="150000"/>
              </a:lnSpc>
            </a:pPr>
            <a:r>
              <a:rPr lang="en-GB" sz="1800" kern="100" dirty="0">
                <a:solidFill>
                  <a:schemeClr val="bg1"/>
                </a:solidFill>
                <a:effectLst/>
                <a:latin typeface="+mj-lt"/>
                <a:ea typeface="Calibri" panose="020F0502020204030204" pitchFamily="34" charset="0"/>
              </a:rPr>
              <a:t> </a:t>
            </a:r>
          </a:p>
          <a:p>
            <a:pPr>
              <a:lnSpc>
                <a:spcPct val="150000"/>
              </a:lnSpc>
            </a:pPr>
            <a:r>
              <a:rPr lang="en-GB" sz="1800" dirty="0">
                <a:solidFill>
                  <a:schemeClr val="bg1"/>
                </a:solidFill>
                <a:effectLst/>
                <a:latin typeface="+mj-lt"/>
                <a:ea typeface="Calibri" panose="020F0502020204030204" pitchFamily="34" charset="0"/>
              </a:rPr>
              <a:t>Allegations must be suitably evidenced much like other allegations of abuse, and are inevitably an issue that will need a fact-finding hearing. The same will often need to be holistically approached and presented as it is likely the child’s behaviour has changed over a period of time.  The burden of proof is no different to the normal standard applied in the family courts</a:t>
            </a:r>
            <a:endParaRPr lang="en-GB" sz="1400" dirty="0">
              <a:solidFill>
                <a:schemeClr val="bg1"/>
              </a:solidFill>
              <a:latin typeface="+mj-lt"/>
            </a:endParaRPr>
          </a:p>
        </p:txBody>
      </p:sp>
      <p:pic>
        <p:nvPicPr>
          <p:cNvPr id="4" name="Picture 3" descr="A black background with red and grey letters&#10;&#10;Description automatically generated">
            <a:extLst>
              <a:ext uri="{FF2B5EF4-FFF2-40B4-BE49-F238E27FC236}">
                <a16:creationId xmlns:a16="http://schemas.microsoft.com/office/drawing/2014/main" id="{52E2A634-DC65-251C-8051-CFF179DCA7D4}"/>
              </a:ext>
            </a:extLst>
          </p:cNvPr>
          <p:cNvPicPr>
            <a:picLocks noChangeAspect="1"/>
          </p:cNvPicPr>
          <p:nvPr/>
        </p:nvPicPr>
        <p:blipFill>
          <a:blip r:embed="rId2"/>
          <a:stretch>
            <a:fillRect/>
          </a:stretch>
        </p:blipFill>
        <p:spPr>
          <a:xfrm>
            <a:off x="9204514" y="6625286"/>
            <a:ext cx="2149950" cy="470839"/>
          </a:xfrm>
          <a:prstGeom prst="rect">
            <a:avLst/>
          </a:prstGeom>
        </p:spPr>
      </p:pic>
    </p:spTree>
    <p:extLst>
      <p:ext uri="{BB962C8B-B14F-4D97-AF65-F5344CB8AC3E}">
        <p14:creationId xmlns:p14="http://schemas.microsoft.com/office/powerpoint/2010/main" val="3207161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D8A81-7129-BBE8-F636-2EB34884CE0A}"/>
              </a:ext>
            </a:extLst>
          </p:cNvPr>
          <p:cNvSpPr txBox="1"/>
          <p:nvPr/>
        </p:nvSpPr>
        <p:spPr>
          <a:xfrm>
            <a:off x="695527" y="957973"/>
            <a:ext cx="10038945" cy="4613058"/>
          </a:xfrm>
          <a:prstGeom prst="rect">
            <a:avLst/>
          </a:prstGeom>
          <a:noFill/>
        </p:spPr>
        <p:txBody>
          <a:bodyPr wrap="square" rtlCol="0">
            <a:spAutoFit/>
          </a:bodyPr>
          <a:lstStyle/>
          <a:p>
            <a:pPr algn="just">
              <a:lnSpc>
                <a:spcPct val="150000"/>
              </a:lnSpc>
            </a:pPr>
            <a:r>
              <a:rPr lang="en-GB" sz="1800" kern="100" dirty="0">
                <a:solidFill>
                  <a:schemeClr val="bg1"/>
                </a:solidFill>
                <a:effectLst/>
                <a:latin typeface="+mj-lt"/>
                <a:ea typeface="Calibri" panose="020F0502020204030204" pitchFamily="34" charset="0"/>
              </a:rPr>
              <a:t>Unfortunately, due to the very nature of the allegations it is likely the court will have no objective evidence before it. The balance will weigh in our client’s credibility and attitude to the Court and proceedings. </a:t>
            </a:r>
          </a:p>
          <a:p>
            <a:pPr algn="just">
              <a:lnSpc>
                <a:spcPct val="150000"/>
              </a:lnSpc>
            </a:pPr>
            <a:r>
              <a:rPr lang="en-GB" sz="1800" kern="100" dirty="0">
                <a:solidFill>
                  <a:schemeClr val="bg1"/>
                </a:solidFill>
                <a:effectLst/>
                <a:latin typeface="+mj-lt"/>
                <a:ea typeface="Calibri" panose="020F0502020204030204" pitchFamily="34" charset="0"/>
              </a:rPr>
              <a:t> </a:t>
            </a:r>
          </a:p>
          <a:p>
            <a:pPr algn="just">
              <a:lnSpc>
                <a:spcPct val="150000"/>
              </a:lnSpc>
            </a:pPr>
            <a:r>
              <a:rPr lang="en-GB" sz="1800" kern="100" dirty="0">
                <a:solidFill>
                  <a:schemeClr val="bg1"/>
                </a:solidFill>
                <a:effectLst/>
                <a:latin typeface="+mj-lt"/>
                <a:ea typeface="Calibri" panose="020F0502020204030204" pitchFamily="34" charset="0"/>
              </a:rPr>
              <a:t>It should be further noted that within these types of cases it is readily acknowledged that it is often appropriate to make the child a party to the proceedings and appoint a children’s guardian under rule 16.4 of the Family Procedure Rules 2010. Practice Direction 16A sets out guidance on circumstances which may justify making the child a party. Included in that list at §7.2(c): </a:t>
            </a:r>
          </a:p>
          <a:p>
            <a:pPr algn="just">
              <a:lnSpc>
                <a:spcPct val="150000"/>
              </a:lnSpc>
            </a:pPr>
            <a:r>
              <a:rPr lang="en-GB" sz="1800" kern="100" dirty="0">
                <a:solidFill>
                  <a:schemeClr val="bg1"/>
                </a:solidFill>
                <a:effectLst/>
                <a:latin typeface="+mj-lt"/>
                <a:ea typeface="Calibri" panose="020F0502020204030204" pitchFamily="34" charset="0"/>
              </a:rPr>
              <a:t> </a:t>
            </a:r>
          </a:p>
          <a:p>
            <a:pPr algn="ctr">
              <a:lnSpc>
                <a:spcPct val="150000"/>
              </a:lnSpc>
            </a:pPr>
            <a:r>
              <a:rPr lang="en-GB" sz="1800" i="1" kern="100" dirty="0">
                <a:solidFill>
                  <a:schemeClr val="bg1"/>
                </a:solidFill>
                <a:effectLst/>
                <a:latin typeface="+mj-lt"/>
                <a:ea typeface="Calibri" panose="020F0502020204030204" pitchFamily="34" charset="0"/>
              </a:rPr>
              <a:t>‘Where there is an intractable dispute over residence or contact, including where all contact has ceased, or where there is irrational or implacable hostility to contact or where the child may be suffering harm associated with the contact dispute’.</a:t>
            </a:r>
            <a:endParaRPr lang="en-GB" sz="1800" kern="100" dirty="0">
              <a:solidFill>
                <a:schemeClr val="bg1"/>
              </a:solidFill>
              <a:effectLst/>
              <a:latin typeface="+mj-lt"/>
              <a:ea typeface="Calibri" panose="020F0502020204030204" pitchFamily="34" charset="0"/>
            </a:endParaRPr>
          </a:p>
        </p:txBody>
      </p:sp>
      <p:pic>
        <p:nvPicPr>
          <p:cNvPr id="4" name="Picture 3" descr="A black background with red and grey letters&#10;&#10;Description automatically generated">
            <a:extLst>
              <a:ext uri="{FF2B5EF4-FFF2-40B4-BE49-F238E27FC236}">
                <a16:creationId xmlns:a16="http://schemas.microsoft.com/office/drawing/2014/main" id="{0BC29D62-E9EE-2A76-2B14-4BA5730B9F39}"/>
              </a:ext>
            </a:extLst>
          </p:cNvPr>
          <p:cNvPicPr>
            <a:picLocks noChangeAspect="1"/>
          </p:cNvPicPr>
          <p:nvPr/>
        </p:nvPicPr>
        <p:blipFill>
          <a:blip r:embed="rId2"/>
          <a:stretch>
            <a:fillRect/>
          </a:stretch>
        </p:blipFill>
        <p:spPr>
          <a:xfrm>
            <a:off x="9124863" y="6562725"/>
            <a:ext cx="2305137" cy="504825"/>
          </a:xfrm>
          <a:prstGeom prst="rect">
            <a:avLst/>
          </a:prstGeom>
        </p:spPr>
      </p:pic>
    </p:spTree>
    <p:extLst>
      <p:ext uri="{BB962C8B-B14F-4D97-AF65-F5344CB8AC3E}">
        <p14:creationId xmlns:p14="http://schemas.microsoft.com/office/powerpoint/2010/main" val="4125061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1D328B-F444-396C-5E6B-97264D1BF50C}"/>
              </a:ext>
            </a:extLst>
          </p:cNvPr>
          <p:cNvSpPr txBox="1"/>
          <p:nvPr/>
        </p:nvSpPr>
        <p:spPr>
          <a:xfrm>
            <a:off x="2016969" y="670829"/>
            <a:ext cx="7396061" cy="4619854"/>
          </a:xfrm>
          <a:prstGeom prst="rect">
            <a:avLst/>
          </a:prstGeom>
          <a:noFill/>
        </p:spPr>
        <p:txBody>
          <a:bodyPr wrap="square" rtlCol="0">
            <a:spAutoFit/>
          </a:bodyPr>
          <a:lstStyle/>
          <a:p>
            <a:pPr algn="ctr">
              <a:lnSpc>
                <a:spcPct val="150000"/>
              </a:lnSpc>
            </a:pPr>
            <a:r>
              <a:rPr lang="en-GB" sz="1800" b="1" u="sng" kern="100" dirty="0">
                <a:solidFill>
                  <a:schemeClr val="bg1"/>
                </a:solidFill>
                <a:effectLst/>
                <a:latin typeface="+mj-lt"/>
                <a:ea typeface="Calibri" panose="020F0502020204030204" pitchFamily="34" charset="0"/>
              </a:rPr>
              <a:t>Draft Guidance </a:t>
            </a:r>
            <a:endParaRPr lang="en-GB" sz="1800" kern="100" dirty="0">
              <a:solidFill>
                <a:schemeClr val="bg1"/>
              </a:solidFill>
              <a:effectLst/>
              <a:latin typeface="+mj-lt"/>
              <a:ea typeface="Calibri" panose="020F0502020204030204" pitchFamily="34" charset="0"/>
            </a:endParaRPr>
          </a:p>
          <a:p>
            <a:pPr algn="just">
              <a:lnSpc>
                <a:spcPct val="150000"/>
              </a:lnSpc>
            </a:pPr>
            <a:r>
              <a:rPr lang="en-GB" sz="1800" dirty="0">
                <a:solidFill>
                  <a:schemeClr val="bg1"/>
                </a:solidFill>
                <a:effectLst/>
                <a:latin typeface="+mj-lt"/>
                <a:ea typeface="Times New Roman" panose="02020603050405020304" pitchFamily="18" charset="0"/>
              </a:rPr>
              <a:t>The current draft guidance states a Court would need to be satisfied that three elements are established before it could conclude that alienating behaviours had occurred: </a:t>
            </a:r>
          </a:p>
          <a:p>
            <a:pPr marL="342900" lvl="0" indent="-342900" algn="just">
              <a:lnSpc>
                <a:spcPct val="150000"/>
              </a:lnSpc>
              <a:buClr>
                <a:srgbClr val="070707"/>
              </a:buClr>
              <a:buAutoNum type="alphaUcPeriod"/>
            </a:pPr>
            <a:r>
              <a:rPr lang="en-GB" sz="1800" dirty="0">
                <a:solidFill>
                  <a:schemeClr val="bg1"/>
                </a:solidFill>
                <a:effectLst/>
                <a:latin typeface="+mj-lt"/>
                <a:ea typeface="Times New Roman" panose="02020603050405020304" pitchFamily="18" charset="0"/>
              </a:rPr>
              <a:t>The child is refusing, resisting, or reluctant to engage in, a relationship with a parent or carer;</a:t>
            </a:r>
          </a:p>
          <a:p>
            <a:pPr marL="342900" lvl="0" indent="-342900" algn="just">
              <a:lnSpc>
                <a:spcPct val="150000"/>
              </a:lnSpc>
              <a:buClr>
                <a:srgbClr val="070707"/>
              </a:buClr>
              <a:buAutoNum type="alphaUcPeriod"/>
            </a:pPr>
            <a:r>
              <a:rPr lang="en-GB" sz="1800" dirty="0">
                <a:solidFill>
                  <a:schemeClr val="bg1"/>
                </a:solidFill>
                <a:effectLst/>
                <a:latin typeface="+mj-lt"/>
                <a:ea typeface="Times New Roman" panose="02020603050405020304" pitchFamily="18" charset="0"/>
              </a:rPr>
              <a:t>The refusal, resistance or reluctance is not consequent on the actions of the non- resident parent towards the child or the resident parent; and </a:t>
            </a:r>
          </a:p>
          <a:p>
            <a:pPr marL="342900" lvl="0" indent="-342900" algn="just">
              <a:lnSpc>
                <a:spcPct val="150000"/>
              </a:lnSpc>
              <a:buClr>
                <a:srgbClr val="070707"/>
              </a:buClr>
              <a:buAutoNum type="alphaUcPeriod"/>
            </a:pPr>
            <a:r>
              <a:rPr lang="en-GB" sz="1800" dirty="0">
                <a:solidFill>
                  <a:schemeClr val="bg1"/>
                </a:solidFill>
                <a:latin typeface="+mj-lt"/>
                <a:ea typeface="Times New Roman" panose="02020603050405020304" pitchFamily="18" charset="0"/>
              </a:rPr>
              <a:t>T</a:t>
            </a:r>
            <a:r>
              <a:rPr lang="en-GB" sz="1800" dirty="0">
                <a:solidFill>
                  <a:schemeClr val="bg1"/>
                </a:solidFill>
                <a:effectLst/>
                <a:latin typeface="+mj-lt"/>
                <a:ea typeface="Times New Roman" panose="02020603050405020304" pitchFamily="18" charset="0"/>
              </a:rPr>
              <a:t>he resident parent has engaged in behaviours that have directly or indirectly impacted on the child, leading to the child’s refusal, resistance, or reluctance to engage in a relationship with the other parent. </a:t>
            </a:r>
          </a:p>
        </p:txBody>
      </p:sp>
      <p:pic>
        <p:nvPicPr>
          <p:cNvPr id="4" name="Picture 3" descr="A black background with red and grey letters&#10;&#10;Description automatically generated">
            <a:extLst>
              <a:ext uri="{FF2B5EF4-FFF2-40B4-BE49-F238E27FC236}">
                <a16:creationId xmlns:a16="http://schemas.microsoft.com/office/drawing/2014/main" id="{E1850140-AAB2-F2D1-FF9D-A8C76C2E4607}"/>
              </a:ext>
            </a:extLst>
          </p:cNvPr>
          <p:cNvPicPr>
            <a:picLocks noChangeAspect="1"/>
          </p:cNvPicPr>
          <p:nvPr/>
        </p:nvPicPr>
        <p:blipFill>
          <a:blip r:embed="rId2"/>
          <a:stretch>
            <a:fillRect/>
          </a:stretch>
        </p:blipFill>
        <p:spPr>
          <a:xfrm>
            <a:off x="9298835" y="6562725"/>
            <a:ext cx="2131165" cy="466725"/>
          </a:xfrm>
          <a:prstGeom prst="rect">
            <a:avLst/>
          </a:prstGeom>
        </p:spPr>
      </p:pic>
    </p:spTree>
    <p:extLst>
      <p:ext uri="{BB962C8B-B14F-4D97-AF65-F5344CB8AC3E}">
        <p14:creationId xmlns:p14="http://schemas.microsoft.com/office/powerpoint/2010/main" val="3464095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F73F29-E827-5AC8-12E4-1232BC731274}"/>
              </a:ext>
            </a:extLst>
          </p:cNvPr>
          <p:cNvSpPr txBox="1"/>
          <p:nvPr/>
        </p:nvSpPr>
        <p:spPr>
          <a:xfrm>
            <a:off x="0" y="-31242"/>
            <a:ext cx="11553825" cy="4204356"/>
          </a:xfrm>
          <a:prstGeom prst="rect">
            <a:avLst/>
          </a:prstGeom>
          <a:noFill/>
        </p:spPr>
        <p:txBody>
          <a:bodyPr wrap="square" rtlCol="0">
            <a:spAutoFit/>
          </a:bodyPr>
          <a:lstStyle/>
          <a:p>
            <a:pPr algn="ctr">
              <a:lnSpc>
                <a:spcPct val="150000"/>
              </a:lnSpc>
            </a:pPr>
            <a:r>
              <a:rPr lang="en-GB" sz="1800" b="1" u="sng" kern="100" dirty="0">
                <a:solidFill>
                  <a:schemeClr val="bg1"/>
                </a:solidFill>
                <a:effectLst/>
                <a:latin typeface="+mj-lt"/>
                <a:ea typeface="Calibri" panose="020F0502020204030204" pitchFamily="34" charset="0"/>
              </a:rPr>
              <a:t>Important highlights</a:t>
            </a:r>
            <a:endParaRPr lang="en-GB" sz="1800" kern="100" dirty="0">
              <a:solidFill>
                <a:schemeClr val="bg1"/>
              </a:solidFill>
              <a:effectLst/>
              <a:latin typeface="+mj-lt"/>
              <a:ea typeface="Calibri" panose="020F0502020204030204" pitchFamily="34" charset="0"/>
            </a:endParaRPr>
          </a:p>
          <a:p>
            <a:pPr algn="just">
              <a:lnSpc>
                <a:spcPct val="150000"/>
              </a:lnSpc>
            </a:pPr>
            <a:r>
              <a:rPr lang="en-GB" sz="1800" kern="100" dirty="0">
                <a:solidFill>
                  <a:schemeClr val="bg1"/>
                </a:solidFill>
                <a:effectLst/>
                <a:latin typeface="+mj-lt"/>
                <a:ea typeface="Calibri" panose="020F0502020204030204" pitchFamily="34" charset="0"/>
              </a:rPr>
              <a:t> </a:t>
            </a:r>
          </a:p>
          <a:p>
            <a:pPr algn="just">
              <a:lnSpc>
                <a:spcPct val="150000"/>
              </a:lnSpc>
            </a:pPr>
            <a:r>
              <a:rPr lang="en-GB" sz="1800" kern="100" dirty="0">
                <a:solidFill>
                  <a:schemeClr val="bg1"/>
                </a:solidFill>
                <a:effectLst/>
                <a:latin typeface="+mj-lt"/>
                <a:ea typeface="Calibri" panose="020F0502020204030204" pitchFamily="34" charset="0"/>
              </a:rPr>
              <a:t>-     If the three elements (above) of the issues for the Court to find are set out, then the case </a:t>
            </a:r>
            <a:r>
              <a:rPr lang="en-GB" sz="1800" b="1" i="1" u="sng" kern="100" dirty="0">
                <a:solidFill>
                  <a:schemeClr val="bg1"/>
                </a:solidFill>
                <a:effectLst/>
                <a:latin typeface="+mj-lt"/>
                <a:ea typeface="Calibri" panose="020F0502020204030204" pitchFamily="34" charset="0"/>
              </a:rPr>
              <a:t>must</a:t>
            </a:r>
            <a:r>
              <a:rPr lang="en-GB" sz="1800" kern="100" dirty="0">
                <a:solidFill>
                  <a:schemeClr val="bg1"/>
                </a:solidFill>
                <a:effectLst/>
                <a:latin typeface="+mj-lt"/>
                <a:ea typeface="Calibri" panose="020F0502020204030204" pitchFamily="34" charset="0"/>
              </a:rPr>
              <a:t> be allocated to the </a:t>
            </a:r>
          </a:p>
          <a:p>
            <a:pPr algn="just">
              <a:lnSpc>
                <a:spcPct val="150000"/>
              </a:lnSpc>
            </a:pPr>
            <a:r>
              <a:rPr lang="en-GB" sz="1800" kern="100" dirty="0">
                <a:solidFill>
                  <a:schemeClr val="bg1"/>
                </a:solidFill>
                <a:latin typeface="+mj-lt"/>
                <a:ea typeface="Calibri" panose="020F0502020204030204" pitchFamily="34" charset="0"/>
              </a:rPr>
              <a:t>       </a:t>
            </a:r>
            <a:r>
              <a:rPr lang="en-GB" sz="1800" kern="100" dirty="0">
                <a:solidFill>
                  <a:schemeClr val="bg1"/>
                </a:solidFill>
                <a:effectLst/>
                <a:latin typeface="+mj-lt"/>
                <a:ea typeface="Calibri" panose="020F0502020204030204" pitchFamily="34" charset="0"/>
              </a:rPr>
              <a:t>Judge.</a:t>
            </a:r>
          </a:p>
          <a:p>
            <a:pPr algn="just">
              <a:lnSpc>
                <a:spcPct val="150000"/>
              </a:lnSpc>
            </a:pPr>
            <a:r>
              <a:rPr lang="en-GB" sz="1800" kern="100" dirty="0">
                <a:solidFill>
                  <a:schemeClr val="bg1"/>
                </a:solidFill>
                <a:latin typeface="+mj-lt"/>
                <a:ea typeface="Calibri" panose="020F0502020204030204" pitchFamily="34" charset="0"/>
              </a:rPr>
              <a:t>-     </a:t>
            </a:r>
            <a:r>
              <a:rPr lang="en-GB" sz="1800" kern="100" dirty="0">
                <a:solidFill>
                  <a:schemeClr val="bg1"/>
                </a:solidFill>
                <a:effectLst/>
                <a:latin typeface="+mj-lt"/>
                <a:ea typeface="Calibri" panose="020F0502020204030204" pitchFamily="34" charset="0"/>
              </a:rPr>
              <a:t>The Court will be seeking to actively and robustly manage cases to avoid alienating behaviours being raised at a late    </a:t>
            </a:r>
          </a:p>
          <a:p>
            <a:pPr algn="just">
              <a:lnSpc>
                <a:spcPct val="150000"/>
              </a:lnSpc>
            </a:pPr>
            <a:r>
              <a:rPr lang="en-GB" sz="1800" kern="100" dirty="0">
                <a:solidFill>
                  <a:schemeClr val="bg1"/>
                </a:solidFill>
                <a:latin typeface="+mj-lt"/>
                <a:ea typeface="Calibri" panose="020F0502020204030204" pitchFamily="34" charset="0"/>
              </a:rPr>
              <a:t>      </a:t>
            </a:r>
            <a:r>
              <a:rPr lang="en-GB" sz="1800" kern="100" dirty="0">
                <a:solidFill>
                  <a:schemeClr val="bg1"/>
                </a:solidFill>
                <a:effectLst/>
                <a:latin typeface="+mj-lt"/>
                <a:ea typeface="Calibri" panose="020F0502020204030204" pitchFamily="34" charset="0"/>
              </a:rPr>
              <a:t>stage;</a:t>
            </a:r>
            <a:endParaRPr lang="en-GB" sz="1800" kern="100" dirty="0">
              <a:solidFill>
                <a:schemeClr val="bg1"/>
              </a:solidFill>
              <a:latin typeface="+mj-lt"/>
              <a:ea typeface="Calibri" panose="020F0502020204030204" pitchFamily="34" charset="0"/>
            </a:endParaRPr>
          </a:p>
          <a:p>
            <a:pPr marL="342900" lvl="0" indent="-342900" algn="just">
              <a:lnSpc>
                <a:spcPct val="150000"/>
              </a:lnSpc>
              <a:buFont typeface="Times New Roman" panose="02020603050405020304" pitchFamily="18" charset="0"/>
              <a:buChar char="-"/>
            </a:pPr>
            <a:r>
              <a:rPr lang="en-GB" sz="1800" kern="100" dirty="0">
                <a:solidFill>
                  <a:schemeClr val="bg1"/>
                </a:solidFill>
                <a:effectLst/>
                <a:latin typeface="+mj-lt"/>
                <a:ea typeface="Calibri" panose="020F0502020204030204" pitchFamily="34" charset="0"/>
              </a:rPr>
              <a:t>If a course of conduct is alleged narrative statements will likely be necessary at an early stage; </a:t>
            </a:r>
          </a:p>
          <a:p>
            <a:pPr marL="342900" lvl="0" indent="-342900" algn="just">
              <a:lnSpc>
                <a:spcPct val="150000"/>
              </a:lnSpc>
              <a:buFont typeface="Times New Roman" panose="02020603050405020304" pitchFamily="18" charset="0"/>
              <a:buChar char="-"/>
            </a:pPr>
            <a:r>
              <a:rPr lang="en-GB" sz="1800" kern="100" dirty="0">
                <a:solidFill>
                  <a:schemeClr val="bg1"/>
                </a:solidFill>
                <a:effectLst/>
                <a:latin typeface="+mj-lt"/>
                <a:ea typeface="Calibri" panose="020F0502020204030204" pitchFamily="34" charset="0"/>
              </a:rPr>
              <a:t>A guardian will often be appointed to act for the Child with proceedings where alienating behaviour has been raised.</a:t>
            </a:r>
          </a:p>
          <a:p>
            <a:pPr marL="342900" lvl="0" indent="-342900" algn="just">
              <a:lnSpc>
                <a:spcPct val="150000"/>
              </a:lnSpc>
              <a:buFont typeface="Times New Roman" panose="02020603050405020304" pitchFamily="18" charset="0"/>
              <a:buChar char="-"/>
            </a:pPr>
            <a:r>
              <a:rPr lang="en-GB" sz="1800" kern="100" dirty="0">
                <a:solidFill>
                  <a:schemeClr val="bg1"/>
                </a:solidFill>
                <a:effectLst/>
                <a:latin typeface="+mj-lt"/>
                <a:ea typeface="Calibri" panose="020F0502020204030204" pitchFamily="34" charset="0"/>
              </a:rPr>
              <a:t>Cost: where the child has been joined as a party to the proceedings, all parties will be expected to pay towards the costs of the same. </a:t>
            </a:r>
          </a:p>
        </p:txBody>
      </p:sp>
      <p:pic>
        <p:nvPicPr>
          <p:cNvPr id="4" name="Picture 3" descr="A black background with red and grey letters&#10;&#10;Description automatically generated">
            <a:extLst>
              <a:ext uri="{FF2B5EF4-FFF2-40B4-BE49-F238E27FC236}">
                <a16:creationId xmlns:a16="http://schemas.microsoft.com/office/drawing/2014/main" id="{A32C9E33-AF23-1477-B2CF-BA72FCB55A60}"/>
              </a:ext>
            </a:extLst>
          </p:cNvPr>
          <p:cNvPicPr>
            <a:picLocks noChangeAspect="1"/>
          </p:cNvPicPr>
          <p:nvPr/>
        </p:nvPicPr>
        <p:blipFill>
          <a:blip r:embed="rId2"/>
          <a:stretch>
            <a:fillRect/>
          </a:stretch>
        </p:blipFill>
        <p:spPr>
          <a:xfrm>
            <a:off x="9280050" y="6520511"/>
            <a:ext cx="2149950" cy="470839"/>
          </a:xfrm>
          <a:prstGeom prst="rect">
            <a:avLst/>
          </a:prstGeom>
        </p:spPr>
      </p:pic>
    </p:spTree>
    <p:extLst>
      <p:ext uri="{BB962C8B-B14F-4D97-AF65-F5344CB8AC3E}">
        <p14:creationId xmlns:p14="http://schemas.microsoft.com/office/powerpoint/2010/main" val="2241662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6CE136-1BE4-AA86-09F2-63FAB1D8C492}"/>
              </a:ext>
            </a:extLst>
          </p:cNvPr>
          <p:cNvSpPr txBox="1"/>
          <p:nvPr/>
        </p:nvSpPr>
        <p:spPr>
          <a:xfrm>
            <a:off x="902208" y="2389632"/>
            <a:ext cx="9582912" cy="2644250"/>
          </a:xfrm>
          <a:prstGeom prst="rect">
            <a:avLst/>
          </a:prstGeom>
          <a:noFill/>
        </p:spPr>
        <p:txBody>
          <a:bodyPr wrap="square" rtlCol="0">
            <a:spAutoFit/>
          </a:bodyPr>
          <a:lstStyle/>
          <a:p>
            <a:pPr marL="342900" lvl="0" indent="-342900" algn="just">
              <a:lnSpc>
                <a:spcPct val="150000"/>
              </a:lnSpc>
              <a:buFont typeface="Times New Roman" panose="02020603050405020304" pitchFamily="18" charset="0"/>
              <a:buChar char="-"/>
            </a:pPr>
            <a:r>
              <a:rPr lang="en-GB" sz="1400" kern="100" dirty="0">
                <a:solidFill>
                  <a:schemeClr val="bg1"/>
                </a:solidFill>
                <a:effectLst/>
                <a:ea typeface="Calibri" panose="020F0502020204030204" pitchFamily="34" charset="0"/>
              </a:rPr>
              <a:t>A finding of parental alienation is not an automatic element that will result in a change of residence, albeit it this is often open for consideration. An order transferring a child from the care of one parent to the care of another solely on findings of alienation, will be rare.</a:t>
            </a:r>
          </a:p>
          <a:p>
            <a:pPr marL="342900" lvl="0" indent="-342900" algn="just">
              <a:lnSpc>
                <a:spcPct val="150000"/>
              </a:lnSpc>
              <a:buFont typeface="Times New Roman" panose="02020603050405020304" pitchFamily="18" charset="0"/>
              <a:buChar char="-"/>
            </a:pPr>
            <a:r>
              <a:rPr lang="en-GB" sz="1400" kern="100" dirty="0">
                <a:solidFill>
                  <a:schemeClr val="bg1"/>
                </a:solidFill>
                <a:effectLst/>
                <a:ea typeface="Calibri" panose="020F0502020204030204" pitchFamily="34" charset="0"/>
              </a:rPr>
              <a:t>Additional expert are not always necessary, but if they are careful consideration to the appropriate expert and should keep in mind the interim guidance on the same, as well as that recently provided in Re C.</a:t>
            </a:r>
          </a:p>
          <a:p>
            <a:pPr marL="342900" lvl="0" indent="-342900" algn="just">
              <a:lnSpc>
                <a:spcPct val="150000"/>
              </a:lnSpc>
              <a:buFont typeface="Times New Roman" panose="02020603050405020304" pitchFamily="18" charset="0"/>
              <a:buChar char="-"/>
            </a:pPr>
            <a:r>
              <a:rPr lang="en-GB" sz="1400" kern="100" dirty="0">
                <a:solidFill>
                  <a:schemeClr val="bg1"/>
                </a:solidFill>
                <a:effectLst/>
                <a:ea typeface="Calibri" panose="020F0502020204030204" pitchFamily="34" charset="0"/>
              </a:rPr>
              <a:t>The draft guidance is currently in the consultation phase. The consultation will run until 4.00 pm on 16 October 2023. Responses should be sent to </a:t>
            </a:r>
            <a:r>
              <a:rPr lang="en-GB" sz="1400" i="1" kern="100" dirty="0" err="1">
                <a:solidFill>
                  <a:schemeClr val="bg1"/>
                </a:solidFill>
                <a:effectLst/>
                <a:ea typeface="Calibri" panose="020F0502020204030204" pitchFamily="34" charset="0"/>
              </a:rPr>
              <a:t>FJC@justice.gov.uk</a:t>
            </a:r>
            <a:r>
              <a:rPr lang="en-GB" sz="1400" i="1" kern="100" dirty="0">
                <a:solidFill>
                  <a:schemeClr val="bg1"/>
                </a:solidFill>
                <a:effectLst/>
                <a:ea typeface="Calibri" panose="020F0502020204030204" pitchFamily="34" charset="0"/>
              </a:rPr>
              <a:t> </a:t>
            </a:r>
            <a:r>
              <a:rPr lang="en-GB" sz="1400" kern="100" dirty="0">
                <a:solidFill>
                  <a:schemeClr val="bg1"/>
                </a:solidFill>
                <a:effectLst/>
                <a:ea typeface="Calibri" panose="020F0502020204030204" pitchFamily="34" charset="0"/>
              </a:rPr>
              <a:t>with the subject header, </a:t>
            </a:r>
            <a:r>
              <a:rPr lang="en-GB" sz="1400" i="1" kern="100" dirty="0">
                <a:solidFill>
                  <a:schemeClr val="bg1"/>
                </a:solidFill>
                <a:effectLst/>
                <a:ea typeface="Calibri" panose="020F0502020204030204" pitchFamily="34" charset="0"/>
              </a:rPr>
              <a:t>Response to FJC consultation on alienating behaviour</a:t>
            </a:r>
            <a:r>
              <a:rPr lang="en-GB" sz="1400" kern="100" dirty="0">
                <a:solidFill>
                  <a:schemeClr val="bg1"/>
                </a:solidFill>
                <a:effectLst/>
                <a:ea typeface="Calibri" panose="020F0502020204030204" pitchFamily="34" charset="0"/>
              </a:rPr>
              <a:t>.</a:t>
            </a:r>
          </a:p>
        </p:txBody>
      </p:sp>
    </p:spTree>
    <p:extLst>
      <p:ext uri="{BB962C8B-B14F-4D97-AF65-F5344CB8AC3E}">
        <p14:creationId xmlns:p14="http://schemas.microsoft.com/office/powerpoint/2010/main" val="2027760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red and grey letters&#10;&#10;Description automatically generated">
            <a:extLst>
              <a:ext uri="{FF2B5EF4-FFF2-40B4-BE49-F238E27FC236}">
                <a16:creationId xmlns:a16="http://schemas.microsoft.com/office/drawing/2014/main" id="{B88B579E-56ED-5DD5-38DC-5C692A83DCD4}"/>
              </a:ext>
            </a:extLst>
          </p:cNvPr>
          <p:cNvPicPr>
            <a:picLocks noChangeAspect="1"/>
          </p:cNvPicPr>
          <p:nvPr/>
        </p:nvPicPr>
        <p:blipFill>
          <a:blip r:embed="rId2"/>
          <a:stretch>
            <a:fillRect/>
          </a:stretch>
        </p:blipFill>
        <p:spPr>
          <a:xfrm>
            <a:off x="9204250" y="6543675"/>
            <a:ext cx="2131164" cy="466725"/>
          </a:xfrm>
          <a:prstGeom prst="rect">
            <a:avLst/>
          </a:prstGeom>
        </p:spPr>
      </p:pic>
      <p:pic>
        <p:nvPicPr>
          <p:cNvPr id="3" name="Picture 2">
            <a:extLst>
              <a:ext uri="{FF2B5EF4-FFF2-40B4-BE49-F238E27FC236}">
                <a16:creationId xmlns:a16="http://schemas.microsoft.com/office/drawing/2014/main" id="{F0BEBF02-F5D7-67AA-1192-A268A7DD7223}"/>
              </a:ext>
            </a:extLst>
          </p:cNvPr>
          <p:cNvPicPr>
            <a:picLocks noChangeAspect="1"/>
          </p:cNvPicPr>
          <p:nvPr/>
        </p:nvPicPr>
        <p:blipFill>
          <a:blip r:embed="rId3"/>
          <a:stretch>
            <a:fillRect/>
          </a:stretch>
        </p:blipFill>
        <p:spPr>
          <a:xfrm>
            <a:off x="1155382" y="724694"/>
            <a:ext cx="9119235" cy="5715000"/>
          </a:xfrm>
          <a:prstGeom prst="rect">
            <a:avLst/>
          </a:prstGeom>
        </p:spPr>
      </p:pic>
    </p:spTree>
    <p:extLst>
      <p:ext uri="{BB962C8B-B14F-4D97-AF65-F5344CB8AC3E}">
        <p14:creationId xmlns:p14="http://schemas.microsoft.com/office/powerpoint/2010/main" val="3918994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E538C3-FC1C-3C46-A320-17E683CA7DA2}"/>
              </a:ext>
            </a:extLst>
          </p:cNvPr>
          <p:cNvSpPr txBox="1"/>
          <p:nvPr/>
        </p:nvSpPr>
        <p:spPr>
          <a:xfrm>
            <a:off x="257175" y="0"/>
            <a:ext cx="11172825" cy="6690550"/>
          </a:xfrm>
          <a:prstGeom prst="rect">
            <a:avLst/>
          </a:prstGeom>
          <a:noFill/>
        </p:spPr>
        <p:txBody>
          <a:bodyPr wrap="square">
            <a:spAutoFit/>
          </a:bodyPr>
          <a:lstStyle/>
          <a:p>
            <a:pPr algn="just">
              <a:lnSpc>
                <a:spcPct val="150000"/>
              </a:lnSpc>
            </a:pPr>
            <a:r>
              <a:rPr lang="en-GB" sz="1800" b="1" u="sng" kern="100" dirty="0">
                <a:solidFill>
                  <a:schemeClr val="bg1"/>
                </a:solidFill>
                <a:effectLst/>
                <a:latin typeface="+mj-lt"/>
                <a:ea typeface="Calibri" panose="020F0502020204030204" pitchFamily="34" charset="0"/>
              </a:rPr>
              <a:t>Terminology: </a:t>
            </a:r>
            <a:endParaRPr lang="en-GB" sz="1800" kern="100" dirty="0">
              <a:solidFill>
                <a:schemeClr val="bg1"/>
              </a:solidFill>
              <a:effectLst/>
              <a:latin typeface="+mj-lt"/>
              <a:ea typeface="Calibri" panose="020F0502020204030204" pitchFamily="34" charset="0"/>
            </a:endParaRPr>
          </a:p>
          <a:p>
            <a:pPr algn="just">
              <a:lnSpc>
                <a:spcPct val="150000"/>
              </a:lnSpc>
            </a:pPr>
            <a:r>
              <a:rPr lang="en-GB" sz="1800" kern="100" dirty="0">
                <a:solidFill>
                  <a:schemeClr val="bg1"/>
                </a:solidFill>
                <a:effectLst/>
                <a:latin typeface="+mj-lt"/>
                <a:ea typeface="Calibri" panose="020F0502020204030204" pitchFamily="34" charset="0"/>
              </a:rPr>
              <a:t> </a:t>
            </a:r>
          </a:p>
          <a:p>
            <a:pPr marL="1828800" indent="-1828800" algn="just">
              <a:lnSpc>
                <a:spcPct val="150000"/>
              </a:lnSpc>
            </a:pPr>
            <a:r>
              <a:rPr lang="en-GB" sz="1800" kern="100" dirty="0">
                <a:solidFill>
                  <a:schemeClr val="bg1"/>
                </a:solidFill>
                <a:effectLst/>
                <a:latin typeface="+mj-lt"/>
                <a:ea typeface="Calibri" panose="020F0502020204030204" pitchFamily="34" charset="0"/>
              </a:rPr>
              <a:t>Resident parent: 		the parent with whom the child lives, often the respondent to allegations of 	alienating behaviours</a:t>
            </a:r>
          </a:p>
          <a:p>
            <a:pPr algn="just">
              <a:lnSpc>
                <a:spcPct val="150000"/>
              </a:lnSpc>
            </a:pPr>
            <a:r>
              <a:rPr lang="en-GB" sz="1800" kern="100" dirty="0">
                <a:solidFill>
                  <a:schemeClr val="bg1"/>
                </a:solidFill>
                <a:effectLst/>
                <a:latin typeface="+mj-lt"/>
                <a:ea typeface="Calibri" panose="020F0502020204030204" pitchFamily="34" charset="0"/>
              </a:rPr>
              <a:t> </a:t>
            </a:r>
          </a:p>
          <a:p>
            <a:pPr marL="1828800" indent="-1828800" algn="just">
              <a:lnSpc>
                <a:spcPct val="150000"/>
              </a:lnSpc>
            </a:pPr>
            <a:r>
              <a:rPr lang="en-GB" sz="1800" kern="100" dirty="0">
                <a:solidFill>
                  <a:schemeClr val="bg1"/>
                </a:solidFill>
                <a:effectLst/>
                <a:latin typeface="+mj-lt"/>
                <a:ea typeface="Calibri" panose="020F0502020204030204" pitchFamily="34" charset="0"/>
              </a:rPr>
              <a:t>Non-resident parent: 	the parent with whom the child does not live, often the allegation maker</a:t>
            </a:r>
          </a:p>
          <a:p>
            <a:pPr algn="just">
              <a:lnSpc>
                <a:spcPct val="150000"/>
              </a:lnSpc>
            </a:pPr>
            <a:r>
              <a:rPr lang="en-GB" sz="1800" kern="100" dirty="0">
                <a:solidFill>
                  <a:schemeClr val="bg1"/>
                </a:solidFill>
                <a:effectLst/>
                <a:latin typeface="+mj-lt"/>
                <a:ea typeface="Calibri" panose="020F0502020204030204" pitchFamily="34" charset="0"/>
              </a:rPr>
              <a:t> </a:t>
            </a:r>
          </a:p>
          <a:p>
            <a:pPr marL="1828800" indent="-1828800" algn="just">
              <a:lnSpc>
                <a:spcPct val="150000"/>
              </a:lnSpc>
            </a:pPr>
            <a:r>
              <a:rPr lang="en-GB" sz="1800" kern="100" dirty="0">
                <a:solidFill>
                  <a:schemeClr val="bg1"/>
                </a:solidFill>
                <a:effectLst/>
                <a:latin typeface="+mj-lt"/>
                <a:ea typeface="Calibri" panose="020F0502020204030204" pitchFamily="34" charset="0"/>
              </a:rPr>
              <a:t>Parental alienation: 	the finding that a parent has acted in a way to cause an impact to the 	relationship between the child and the other parent.</a:t>
            </a:r>
          </a:p>
          <a:p>
            <a:pPr algn="just">
              <a:lnSpc>
                <a:spcPct val="150000"/>
              </a:lnSpc>
            </a:pPr>
            <a:r>
              <a:rPr lang="en-GB" sz="1800" kern="100" dirty="0">
                <a:solidFill>
                  <a:schemeClr val="bg1"/>
                </a:solidFill>
                <a:effectLst/>
                <a:latin typeface="+mj-lt"/>
                <a:ea typeface="Calibri" panose="020F0502020204030204" pitchFamily="34" charset="0"/>
              </a:rPr>
              <a:t> </a:t>
            </a:r>
          </a:p>
          <a:p>
            <a:pPr marL="1828800" indent="-1828800" algn="just">
              <a:lnSpc>
                <a:spcPct val="150000"/>
              </a:lnSpc>
            </a:pPr>
            <a:r>
              <a:rPr lang="en-GB" sz="1800" kern="100" dirty="0">
                <a:solidFill>
                  <a:schemeClr val="bg1"/>
                </a:solidFill>
                <a:effectLst/>
                <a:latin typeface="+mj-lt"/>
                <a:ea typeface="Calibri" panose="020F0502020204030204" pitchFamily="34" charset="0"/>
              </a:rPr>
              <a:t>Alienating behaviours: 	the specific allegations of conduct, used to describe the actions taken by the 	alienating parent.</a:t>
            </a:r>
          </a:p>
          <a:p>
            <a:pPr marL="1828800" indent="-1828800" algn="just">
              <a:lnSpc>
                <a:spcPct val="150000"/>
              </a:lnSpc>
            </a:pPr>
            <a:endParaRPr lang="en-GB" sz="1800" kern="100" dirty="0">
              <a:solidFill>
                <a:schemeClr val="bg1"/>
              </a:solidFill>
              <a:effectLst/>
              <a:latin typeface="+mj-lt"/>
              <a:ea typeface="Calibri" panose="020F0502020204030204" pitchFamily="34" charset="0"/>
            </a:endParaRPr>
          </a:p>
          <a:p>
            <a:pPr marL="1828800" indent="-1828800" algn="just">
              <a:lnSpc>
                <a:spcPct val="150000"/>
              </a:lnSpc>
            </a:pPr>
            <a:r>
              <a:rPr lang="en-GB" sz="1800" kern="100" dirty="0">
                <a:solidFill>
                  <a:schemeClr val="bg1"/>
                </a:solidFill>
                <a:effectLst/>
                <a:latin typeface="+mj-lt"/>
                <a:ea typeface="Calibri" panose="020F0502020204030204" pitchFamily="34" charset="0"/>
              </a:rPr>
              <a:t> </a:t>
            </a:r>
          </a:p>
          <a:p>
            <a:pPr algn="just">
              <a:lnSpc>
                <a:spcPct val="150000"/>
              </a:lnSpc>
            </a:pPr>
            <a:r>
              <a:rPr lang="en-GB" sz="1800" kern="100" dirty="0">
                <a:solidFill>
                  <a:schemeClr val="bg1"/>
                </a:solidFill>
                <a:effectLst/>
                <a:latin typeface="+mj-lt"/>
                <a:ea typeface="Calibri" panose="020F0502020204030204" pitchFamily="34" charset="0"/>
              </a:rPr>
              <a:t>The above terminology is set out to aid the reading of this note, and are the authors own definition, but it should be acknowledged that alienating behaviour can be demonstrated by either parent.</a:t>
            </a:r>
          </a:p>
        </p:txBody>
      </p:sp>
      <p:pic>
        <p:nvPicPr>
          <p:cNvPr id="5" name="Picture 4" descr="A black background with red and grey letters&#10;&#10;Description automatically generated">
            <a:extLst>
              <a:ext uri="{FF2B5EF4-FFF2-40B4-BE49-F238E27FC236}">
                <a16:creationId xmlns:a16="http://schemas.microsoft.com/office/drawing/2014/main" id="{AFE36BB7-5AED-D760-334B-29FBCF58CB18}"/>
              </a:ext>
            </a:extLst>
          </p:cNvPr>
          <p:cNvPicPr>
            <a:picLocks noChangeAspect="1"/>
          </p:cNvPicPr>
          <p:nvPr/>
        </p:nvPicPr>
        <p:blipFill>
          <a:blip r:embed="rId2"/>
          <a:stretch>
            <a:fillRect/>
          </a:stretch>
        </p:blipFill>
        <p:spPr>
          <a:xfrm>
            <a:off x="9211851" y="6600825"/>
            <a:ext cx="2218150" cy="485775"/>
          </a:xfrm>
          <a:prstGeom prst="rect">
            <a:avLst/>
          </a:prstGeom>
        </p:spPr>
      </p:pic>
    </p:spTree>
    <p:extLst>
      <p:ext uri="{BB962C8B-B14F-4D97-AF65-F5344CB8AC3E}">
        <p14:creationId xmlns:p14="http://schemas.microsoft.com/office/powerpoint/2010/main" val="2592728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805F4F9-D723-7393-45CD-BB0B144DFE45}"/>
              </a:ext>
            </a:extLst>
          </p:cNvPr>
          <p:cNvSpPr txBox="1"/>
          <p:nvPr/>
        </p:nvSpPr>
        <p:spPr>
          <a:xfrm>
            <a:off x="428625" y="0"/>
            <a:ext cx="9610726" cy="7106048"/>
          </a:xfrm>
          <a:prstGeom prst="rect">
            <a:avLst/>
          </a:prstGeom>
          <a:noFill/>
        </p:spPr>
        <p:txBody>
          <a:bodyPr wrap="square" rtlCol="0">
            <a:spAutoFit/>
          </a:bodyPr>
          <a:lstStyle/>
          <a:p>
            <a:pPr algn="just">
              <a:lnSpc>
                <a:spcPct val="150000"/>
              </a:lnSpc>
            </a:pPr>
            <a:r>
              <a:rPr lang="en-GB" sz="1800" kern="100" dirty="0">
                <a:solidFill>
                  <a:srgbClr val="000000"/>
                </a:solidFill>
                <a:effectLst/>
                <a:latin typeface="Times New Roman" panose="02020603050405020304" pitchFamily="18" charset="0"/>
                <a:ea typeface="Calibri" panose="020F0502020204030204" pitchFamily="34" charset="0"/>
              </a:rPr>
              <a:t> </a:t>
            </a:r>
            <a:r>
              <a:rPr lang="en-GB" sz="1800" b="1" u="sng" kern="100" dirty="0">
                <a:solidFill>
                  <a:schemeClr val="bg1"/>
                </a:solidFill>
                <a:effectLst/>
                <a:latin typeface="+mj-lt"/>
                <a:ea typeface="Calibri" panose="020F0502020204030204" pitchFamily="34" charset="0"/>
              </a:rPr>
              <a:t>What is it? </a:t>
            </a:r>
            <a:endParaRPr lang="en-GB" sz="1800" kern="100" dirty="0">
              <a:solidFill>
                <a:schemeClr val="bg1"/>
              </a:solidFill>
              <a:effectLst/>
              <a:latin typeface="+mj-lt"/>
              <a:ea typeface="Calibri" panose="020F0502020204030204" pitchFamily="34" charset="0"/>
            </a:endParaRPr>
          </a:p>
          <a:p>
            <a:pPr algn="just">
              <a:lnSpc>
                <a:spcPct val="150000"/>
              </a:lnSpc>
            </a:pPr>
            <a:r>
              <a:rPr lang="en-GB" sz="1800" b="1" u="none" strike="noStrike" kern="100" dirty="0">
                <a:solidFill>
                  <a:schemeClr val="bg1"/>
                </a:solidFill>
                <a:effectLst/>
                <a:latin typeface="+mj-lt"/>
                <a:ea typeface="Calibri" panose="020F0502020204030204" pitchFamily="34" charset="0"/>
              </a:rPr>
              <a:t> </a:t>
            </a:r>
            <a:endParaRPr lang="en-GB" sz="1800" kern="100" dirty="0">
              <a:solidFill>
                <a:schemeClr val="bg1"/>
              </a:solidFill>
              <a:effectLst/>
              <a:latin typeface="+mj-lt"/>
              <a:ea typeface="Calibri" panose="020F0502020204030204" pitchFamily="34" charset="0"/>
            </a:endParaRPr>
          </a:p>
          <a:p>
            <a:pPr algn="just">
              <a:lnSpc>
                <a:spcPct val="150000"/>
              </a:lnSpc>
            </a:pPr>
            <a:r>
              <a:rPr lang="en-GB" sz="1800" kern="100" dirty="0">
                <a:solidFill>
                  <a:schemeClr val="bg1"/>
                </a:solidFill>
                <a:effectLst/>
                <a:latin typeface="+mj-lt"/>
                <a:ea typeface="Calibri" panose="020F0502020204030204" pitchFamily="34" charset="0"/>
              </a:rPr>
              <a:t>The issue of alienation has been a long considered and complex issue, with no clear definition. However, there are multiple sources on what should be defined as alienation. I note at this very early stage that in most cases of alienation there is very little, typically indirect, or no contact at all between the child and non-resident parent. </a:t>
            </a:r>
          </a:p>
          <a:p>
            <a:pPr algn="just">
              <a:lnSpc>
                <a:spcPct val="150000"/>
              </a:lnSpc>
            </a:pPr>
            <a:r>
              <a:rPr lang="en-GB" sz="1800" kern="100" dirty="0">
                <a:solidFill>
                  <a:schemeClr val="bg1"/>
                </a:solidFill>
                <a:effectLst/>
                <a:latin typeface="+mj-lt"/>
                <a:ea typeface="Calibri" panose="020F0502020204030204" pitchFamily="34" charset="0"/>
              </a:rPr>
              <a:t> </a:t>
            </a:r>
          </a:p>
          <a:p>
            <a:pPr algn="just">
              <a:lnSpc>
                <a:spcPct val="150000"/>
              </a:lnSpc>
            </a:pPr>
            <a:r>
              <a:rPr lang="en-GB" sz="1800" i="1" kern="100" dirty="0">
                <a:solidFill>
                  <a:schemeClr val="bg1"/>
                </a:solidFill>
                <a:effectLst/>
                <a:latin typeface="+mj-lt"/>
                <a:ea typeface="Calibri" panose="020F0502020204030204" pitchFamily="34" charset="0"/>
              </a:rPr>
              <a:t>The unjustified resistance or hostility from a child towards one parent as a result of psychological manipulation by the other parent’</a:t>
            </a:r>
            <a:r>
              <a:rPr lang="en-GB" sz="1800" kern="100" dirty="0">
                <a:solidFill>
                  <a:schemeClr val="bg1"/>
                </a:solidFill>
                <a:effectLst/>
                <a:latin typeface="+mj-lt"/>
                <a:ea typeface="Calibri" panose="020F0502020204030204" pitchFamily="34" charset="0"/>
              </a:rPr>
              <a:t>. This is the previous parental alienation definition from Cafcass, however as of June 2022 Cafcass guidance and use of terminology changed.</a:t>
            </a:r>
          </a:p>
          <a:p>
            <a:pPr algn="just">
              <a:lnSpc>
                <a:spcPct val="150000"/>
              </a:lnSpc>
            </a:pPr>
            <a:r>
              <a:rPr lang="en-GB" sz="1800" kern="100" dirty="0">
                <a:solidFill>
                  <a:schemeClr val="bg1"/>
                </a:solidFill>
                <a:effectLst/>
                <a:latin typeface="+mj-lt"/>
                <a:ea typeface="Calibri" panose="020F0502020204030204" pitchFamily="34" charset="0"/>
              </a:rPr>
              <a:t> </a:t>
            </a:r>
          </a:p>
          <a:p>
            <a:pPr algn="just">
              <a:lnSpc>
                <a:spcPct val="150000"/>
              </a:lnSpc>
            </a:pPr>
            <a:r>
              <a:rPr lang="en-GB" sz="1800" kern="100" dirty="0">
                <a:solidFill>
                  <a:schemeClr val="bg1"/>
                </a:solidFill>
                <a:effectLst/>
                <a:latin typeface="+mj-lt"/>
                <a:ea typeface="Calibri" panose="020F0502020204030204" pitchFamily="34" charset="0"/>
              </a:rPr>
              <a:t>Cafcass now use the umbrella term alienating behaviours defined as; The term used to describe circumstances where there is an ongoing pattern of negative attitudes, beliefs and behaviours of one parent (or carer) that have the potential or expressed intent to undermine or obstruct the child’s relationship with the other parent.</a:t>
            </a:r>
          </a:p>
          <a:p>
            <a:pPr algn="just">
              <a:lnSpc>
                <a:spcPct val="150000"/>
              </a:lnSpc>
            </a:pPr>
            <a:endParaRPr lang="en-GB" sz="1800" kern="100" dirty="0">
              <a:solidFill>
                <a:schemeClr val="bg1"/>
              </a:solidFill>
              <a:effectLst/>
              <a:latin typeface="Times New Roman" panose="02020603050405020304" pitchFamily="18" charset="0"/>
              <a:ea typeface="Calibri" panose="020F0502020204030204" pitchFamily="34" charset="0"/>
            </a:endParaRPr>
          </a:p>
          <a:p>
            <a:pPr algn="just">
              <a:lnSpc>
                <a:spcPct val="150000"/>
              </a:lnSpc>
            </a:pPr>
            <a:r>
              <a:rPr lang="en-GB" sz="1800" kern="100" dirty="0">
                <a:solidFill>
                  <a:srgbClr val="000000"/>
                </a:solidFill>
                <a:effectLst/>
                <a:latin typeface="Times New Roman" panose="02020603050405020304" pitchFamily="18" charset="0"/>
                <a:ea typeface="Calibri" panose="020F0502020204030204" pitchFamily="34" charset="0"/>
              </a:rPr>
              <a:t> </a:t>
            </a:r>
            <a:endParaRPr lang="en-GB" sz="1800" kern="100" dirty="0">
              <a:effectLst/>
              <a:latin typeface="Times New Roman" panose="02020603050405020304" pitchFamily="18" charset="0"/>
              <a:ea typeface="Calibri" panose="020F0502020204030204" pitchFamily="34" charset="0"/>
            </a:endParaRPr>
          </a:p>
        </p:txBody>
      </p:sp>
      <p:pic>
        <p:nvPicPr>
          <p:cNvPr id="8" name="Picture 7" descr="A black background with red and grey letters&#10;&#10;Description automatically generated">
            <a:extLst>
              <a:ext uri="{FF2B5EF4-FFF2-40B4-BE49-F238E27FC236}">
                <a16:creationId xmlns:a16="http://schemas.microsoft.com/office/drawing/2014/main" id="{D181B0F7-CC61-1B4C-130E-22C9B0E1B7F7}"/>
              </a:ext>
            </a:extLst>
          </p:cNvPr>
          <p:cNvPicPr>
            <a:picLocks noChangeAspect="1"/>
          </p:cNvPicPr>
          <p:nvPr/>
        </p:nvPicPr>
        <p:blipFill>
          <a:blip r:embed="rId2"/>
          <a:stretch>
            <a:fillRect/>
          </a:stretch>
        </p:blipFill>
        <p:spPr>
          <a:xfrm>
            <a:off x="9172574" y="6670012"/>
            <a:ext cx="2257426" cy="494376"/>
          </a:xfrm>
          <a:prstGeom prst="rect">
            <a:avLst/>
          </a:prstGeom>
        </p:spPr>
      </p:pic>
    </p:spTree>
    <p:extLst>
      <p:ext uri="{BB962C8B-B14F-4D97-AF65-F5344CB8AC3E}">
        <p14:creationId xmlns:p14="http://schemas.microsoft.com/office/powerpoint/2010/main" val="3601090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EAC3E2-56D2-F200-A790-8E0C892BFEDC}"/>
              </a:ext>
            </a:extLst>
          </p:cNvPr>
          <p:cNvSpPr txBox="1"/>
          <p:nvPr/>
        </p:nvSpPr>
        <p:spPr>
          <a:xfrm>
            <a:off x="485775" y="561976"/>
            <a:ext cx="10839450" cy="5866350"/>
          </a:xfrm>
          <a:prstGeom prst="rect">
            <a:avLst/>
          </a:prstGeom>
          <a:noFill/>
        </p:spPr>
        <p:txBody>
          <a:bodyPr wrap="square" rtlCol="0">
            <a:spAutoFit/>
          </a:bodyPr>
          <a:lstStyle/>
          <a:p>
            <a:pPr algn="just" fontAlgn="base">
              <a:lnSpc>
                <a:spcPct val="150000"/>
              </a:lnSpc>
            </a:pPr>
            <a:r>
              <a:rPr lang="en-GB" sz="1800" kern="100" dirty="0">
                <a:solidFill>
                  <a:schemeClr val="bg1"/>
                </a:solidFill>
                <a:effectLst/>
                <a:latin typeface="+mj-lt"/>
                <a:ea typeface="Calibri" panose="020F0502020204030204" pitchFamily="34" charset="0"/>
              </a:rPr>
              <a:t>Further definition available to practitioners;</a:t>
            </a:r>
            <a:endParaRPr lang="en-GB" sz="1800" b="1" u="sng" kern="0" dirty="0">
              <a:solidFill>
                <a:schemeClr val="bg1"/>
              </a:solidFill>
              <a:effectLst/>
              <a:latin typeface="+mj-lt"/>
              <a:ea typeface="Times New Roman" panose="02020603050405020304" pitchFamily="18" charset="0"/>
            </a:endParaRPr>
          </a:p>
          <a:p>
            <a:pPr algn="just" fontAlgn="base">
              <a:lnSpc>
                <a:spcPct val="150000"/>
              </a:lnSpc>
            </a:pPr>
            <a:r>
              <a:rPr lang="en-GB" sz="1800" b="1" u="sng" kern="0" dirty="0">
                <a:solidFill>
                  <a:schemeClr val="bg1"/>
                </a:solidFill>
                <a:effectLst/>
                <a:latin typeface="+mj-lt"/>
                <a:ea typeface="Times New Roman" panose="02020603050405020304" pitchFamily="18" charset="0"/>
              </a:rPr>
              <a:t>Parental alienation cases. </a:t>
            </a:r>
            <a:endParaRPr lang="en-GB" sz="1800" b="1" u="sng" kern="100" dirty="0">
              <a:solidFill>
                <a:schemeClr val="bg1"/>
              </a:solidFill>
              <a:effectLst/>
              <a:latin typeface="+mj-lt"/>
              <a:ea typeface="Calibri" panose="020F0502020204030204" pitchFamily="34" charset="0"/>
            </a:endParaRPr>
          </a:p>
          <a:p>
            <a:pPr algn="just" fontAlgn="base">
              <a:lnSpc>
                <a:spcPct val="150000"/>
              </a:lnSpc>
            </a:pPr>
            <a:r>
              <a:rPr lang="en-GB" sz="1800" kern="0" dirty="0">
                <a:solidFill>
                  <a:schemeClr val="bg1"/>
                </a:solidFill>
                <a:effectLst/>
                <a:latin typeface="+mj-lt"/>
                <a:ea typeface="Times New Roman" panose="02020603050405020304" pitchFamily="18" charset="0"/>
              </a:rPr>
              <a:t>These are disputes where the child expresses a strong and unjustified dislike of the non-resident parent. The child's feelings are often influenced by the parent with whom they live, who subconsciously or consciously alienates the child against the non-resident parent, through vilification or more subtle behaviour. This results in the child becoming alienated from the non-resident parent with whom they have no contact. Parental alienation is "a process of manipulation" perpetrated through "alienating behaviours" and is a question of fact (</a:t>
            </a:r>
            <a:r>
              <a:rPr lang="en-GB" sz="1800" i="1" u="sng" kern="0" dirty="0">
                <a:solidFill>
                  <a:schemeClr val="bg1"/>
                </a:solidFill>
                <a:effectLst/>
                <a:latin typeface="+mj-lt"/>
                <a:ea typeface="Times New Roman" panose="02020603050405020304" pitchFamily="18" charset="0"/>
              </a:rPr>
              <a:t>Re C (Parental Alienation: Instruction of Expert) [2023] EWHC 345 (Fam)</a:t>
            </a:r>
            <a:r>
              <a:rPr lang="en-GB" sz="1800" kern="0" dirty="0">
                <a:solidFill>
                  <a:schemeClr val="bg1"/>
                </a:solidFill>
                <a:effectLst/>
                <a:latin typeface="+mj-lt"/>
                <a:ea typeface="Times New Roman" panose="02020603050405020304" pitchFamily="18" charset="0"/>
              </a:rPr>
              <a:t>).</a:t>
            </a:r>
            <a:endParaRPr lang="en-GB" sz="1800" kern="100" dirty="0">
              <a:solidFill>
                <a:schemeClr val="bg1"/>
              </a:solidFill>
              <a:effectLst/>
              <a:latin typeface="+mj-lt"/>
              <a:ea typeface="Calibri" panose="020F0502020204030204" pitchFamily="34" charset="0"/>
            </a:endParaRPr>
          </a:p>
          <a:p>
            <a:pPr algn="just" fontAlgn="base">
              <a:lnSpc>
                <a:spcPct val="150000"/>
              </a:lnSpc>
            </a:pPr>
            <a:r>
              <a:rPr lang="en-GB" sz="1800" kern="0" dirty="0">
                <a:solidFill>
                  <a:schemeClr val="bg1"/>
                </a:solidFill>
                <a:effectLst/>
                <a:latin typeface="+mj-lt"/>
                <a:ea typeface="Times New Roman" panose="02020603050405020304" pitchFamily="18" charset="0"/>
              </a:rPr>
              <a:t> </a:t>
            </a:r>
            <a:endParaRPr lang="en-GB" sz="1800" kern="100" dirty="0">
              <a:solidFill>
                <a:schemeClr val="bg1"/>
              </a:solidFill>
              <a:effectLst/>
              <a:latin typeface="+mj-lt"/>
              <a:ea typeface="Calibri" panose="020F0502020204030204" pitchFamily="34" charset="0"/>
            </a:endParaRPr>
          </a:p>
          <a:p>
            <a:pPr algn="just">
              <a:lnSpc>
                <a:spcPct val="150000"/>
              </a:lnSpc>
            </a:pPr>
            <a:r>
              <a:rPr lang="en-GB" sz="1800" kern="100" dirty="0">
                <a:solidFill>
                  <a:schemeClr val="bg1"/>
                </a:solidFill>
                <a:effectLst/>
                <a:latin typeface="+mj-lt"/>
                <a:ea typeface="Calibri" panose="020F0502020204030204" pitchFamily="34" charset="0"/>
              </a:rPr>
              <a:t>Despite a formal shift of language by Cafcass from parental alienation to alienating behaviour, the language remains, to an extent, interchangeable. On the reading of recent case law, I therefore distinguish the terminology, as set out above, from the allegation made pending findings, and the findings found as to which language would be appropriate. However, it is also important to note that as practitioners there is a more practical shift in the use of language to only using alienating behaviours. </a:t>
            </a:r>
            <a:endParaRPr lang="en-GB" dirty="0">
              <a:solidFill>
                <a:schemeClr val="bg1"/>
              </a:solidFill>
              <a:latin typeface="+mj-lt"/>
            </a:endParaRPr>
          </a:p>
        </p:txBody>
      </p:sp>
      <p:pic>
        <p:nvPicPr>
          <p:cNvPr id="4" name="Picture 3" descr="A black background with red and grey letters&#10;&#10;Description automatically generated">
            <a:extLst>
              <a:ext uri="{FF2B5EF4-FFF2-40B4-BE49-F238E27FC236}">
                <a16:creationId xmlns:a16="http://schemas.microsoft.com/office/drawing/2014/main" id="{70686162-4D44-7C67-9AE6-749909CC681F}"/>
              </a:ext>
            </a:extLst>
          </p:cNvPr>
          <p:cNvPicPr>
            <a:picLocks noChangeAspect="1"/>
          </p:cNvPicPr>
          <p:nvPr/>
        </p:nvPicPr>
        <p:blipFill>
          <a:blip r:embed="rId2"/>
          <a:stretch>
            <a:fillRect/>
          </a:stretch>
        </p:blipFill>
        <p:spPr>
          <a:xfrm>
            <a:off x="9124863" y="6581775"/>
            <a:ext cx="2305137" cy="504825"/>
          </a:xfrm>
          <a:prstGeom prst="rect">
            <a:avLst/>
          </a:prstGeom>
        </p:spPr>
      </p:pic>
    </p:spTree>
    <p:extLst>
      <p:ext uri="{BB962C8B-B14F-4D97-AF65-F5344CB8AC3E}">
        <p14:creationId xmlns:p14="http://schemas.microsoft.com/office/powerpoint/2010/main" val="1154314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E79391-B216-95EF-7A1E-136F55C54CDE}"/>
              </a:ext>
            </a:extLst>
          </p:cNvPr>
          <p:cNvSpPr txBox="1"/>
          <p:nvPr/>
        </p:nvSpPr>
        <p:spPr>
          <a:xfrm>
            <a:off x="2194674" y="1375819"/>
            <a:ext cx="7397001" cy="5263107"/>
          </a:xfrm>
          <a:prstGeom prst="rect">
            <a:avLst/>
          </a:prstGeom>
          <a:noFill/>
        </p:spPr>
        <p:txBody>
          <a:bodyPr wrap="square" rtlCol="0">
            <a:spAutoFit/>
          </a:bodyPr>
          <a:lstStyle/>
          <a:p>
            <a:pPr algn="just">
              <a:lnSpc>
                <a:spcPct val="150000"/>
              </a:lnSpc>
            </a:pPr>
            <a:endParaRPr lang="en-GB" sz="1400" b="1" u="sng" kern="100" dirty="0">
              <a:solidFill>
                <a:schemeClr val="bg1"/>
              </a:solidFill>
              <a:effectLst/>
              <a:latin typeface="+mj-lt"/>
              <a:ea typeface="Calibri" panose="020F0502020204030204" pitchFamily="34" charset="0"/>
              <a:cs typeface="Times New Roman" panose="02020603050405020304" pitchFamily="18" charset="0"/>
            </a:endParaRPr>
          </a:p>
          <a:p>
            <a:pPr algn="just">
              <a:lnSpc>
                <a:spcPct val="150000"/>
              </a:lnSpc>
            </a:pPr>
            <a:endParaRPr lang="en-GB" sz="1800" b="1" u="sng" kern="100" dirty="0">
              <a:solidFill>
                <a:schemeClr val="bg1"/>
              </a:solidFill>
              <a:latin typeface="+mj-lt"/>
              <a:ea typeface="Calibri" panose="020F0502020204030204" pitchFamily="34" charset="0"/>
              <a:cs typeface="Times New Roman" panose="02020603050405020304" pitchFamily="18" charset="0"/>
            </a:endParaRPr>
          </a:p>
          <a:p>
            <a:pPr algn="just" fontAlgn="base">
              <a:lnSpc>
                <a:spcPct val="150000"/>
              </a:lnSpc>
            </a:pPr>
            <a:r>
              <a:rPr lang="en-GB" sz="1800" kern="0" dirty="0">
                <a:solidFill>
                  <a:schemeClr val="bg1"/>
                </a:solidFill>
                <a:effectLst/>
                <a:latin typeface="+mj-lt"/>
                <a:ea typeface="Times New Roman" panose="02020603050405020304" pitchFamily="18" charset="0"/>
              </a:rPr>
              <a:t>Nonetheless, it is always important to remind ourselves of the impact alienating behaviour has on the children;</a:t>
            </a:r>
          </a:p>
          <a:p>
            <a:pPr algn="ctr"/>
            <a:endParaRPr lang="en-GB" sz="1800" kern="100" dirty="0">
              <a:solidFill>
                <a:schemeClr val="bg1"/>
              </a:solidFill>
              <a:latin typeface="+mj-lt"/>
              <a:ea typeface="Times New Roman" panose="02020603050405020304" pitchFamily="18" charset="0"/>
            </a:endParaRPr>
          </a:p>
          <a:p>
            <a:pPr algn="ctr"/>
            <a:r>
              <a:rPr lang="en-GB" sz="1800" i="1" dirty="0">
                <a:solidFill>
                  <a:schemeClr val="bg1"/>
                </a:solidFill>
                <a:effectLst/>
                <a:latin typeface="+mj-lt"/>
                <a:ea typeface="Times New Roman" panose="02020603050405020304" pitchFamily="18" charset="0"/>
              </a:rPr>
              <a:t>Ayesha: “Being exposed to alienating behaviours feels like you’ve heard so many things from one [parent] it starts to be- come believable. Although you don’t know the truth, you’re made to feel like it’s the only truth. You’re constantly made to feel as if the other parent hates you, wants nothing to do with you. Badmouthing one another, and others getting involved agreeing [with them]. When you walk around the streets on your own, you always see that perfect family: Mum, dad and two children, and you think to yourself that it’ll never be you.”</a:t>
            </a:r>
            <a:endParaRPr lang="en-GB" sz="1800" dirty="0">
              <a:solidFill>
                <a:schemeClr val="bg1"/>
              </a:solidFill>
              <a:effectLst/>
              <a:latin typeface="+mj-lt"/>
              <a:ea typeface="Times New Roman" panose="02020603050405020304" pitchFamily="18" charset="0"/>
            </a:endParaRPr>
          </a:p>
          <a:p>
            <a:endParaRPr lang="en-GB" dirty="0"/>
          </a:p>
        </p:txBody>
      </p:sp>
      <p:pic>
        <p:nvPicPr>
          <p:cNvPr id="4" name="Picture 3" descr="A black background with red and grey letters&#10;&#10;Description automatically generated">
            <a:extLst>
              <a:ext uri="{FF2B5EF4-FFF2-40B4-BE49-F238E27FC236}">
                <a16:creationId xmlns:a16="http://schemas.microsoft.com/office/drawing/2014/main" id="{5014E629-C8B9-B5CC-4DF6-E83614BF7CFE}"/>
              </a:ext>
            </a:extLst>
          </p:cNvPr>
          <p:cNvPicPr>
            <a:picLocks noChangeAspect="1"/>
          </p:cNvPicPr>
          <p:nvPr/>
        </p:nvPicPr>
        <p:blipFill>
          <a:blip r:embed="rId2"/>
          <a:stretch>
            <a:fillRect/>
          </a:stretch>
        </p:blipFill>
        <p:spPr>
          <a:xfrm>
            <a:off x="9363756" y="6638926"/>
            <a:ext cx="2066244" cy="452508"/>
          </a:xfrm>
          <a:prstGeom prst="rect">
            <a:avLst/>
          </a:prstGeom>
        </p:spPr>
      </p:pic>
    </p:spTree>
    <p:extLst>
      <p:ext uri="{BB962C8B-B14F-4D97-AF65-F5344CB8AC3E}">
        <p14:creationId xmlns:p14="http://schemas.microsoft.com/office/powerpoint/2010/main" val="2657702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1B3ADD-6EB1-450C-3938-5BA54810EF34}"/>
              </a:ext>
            </a:extLst>
          </p:cNvPr>
          <p:cNvSpPr txBox="1"/>
          <p:nvPr/>
        </p:nvSpPr>
        <p:spPr>
          <a:xfrm>
            <a:off x="136185" y="0"/>
            <a:ext cx="11360489" cy="6463308"/>
          </a:xfrm>
          <a:prstGeom prst="rect">
            <a:avLst/>
          </a:prstGeom>
          <a:noFill/>
        </p:spPr>
        <p:txBody>
          <a:bodyPr wrap="square" rtlCol="0">
            <a:spAutoFit/>
          </a:bodyPr>
          <a:lstStyle/>
          <a:p>
            <a:pPr algn="just">
              <a:lnSpc>
                <a:spcPct val="150000"/>
              </a:lnSpc>
            </a:pPr>
            <a:r>
              <a:rPr lang="en-GB" sz="1800" b="1" u="sng" kern="100" dirty="0">
                <a:solidFill>
                  <a:schemeClr val="bg1"/>
                </a:solidFill>
                <a:effectLst/>
                <a:latin typeface="+mj-lt"/>
                <a:ea typeface="Calibri" panose="020F0502020204030204" pitchFamily="34" charset="0"/>
              </a:rPr>
              <a:t>What can it look like?</a:t>
            </a:r>
            <a:endParaRPr lang="en-GB" sz="1800" kern="100" dirty="0">
              <a:solidFill>
                <a:schemeClr val="bg1"/>
              </a:solidFill>
              <a:effectLst/>
              <a:latin typeface="+mj-lt"/>
              <a:ea typeface="Calibri" panose="020F0502020204030204" pitchFamily="34" charset="0"/>
            </a:endParaRPr>
          </a:p>
          <a:p>
            <a:pPr algn="just">
              <a:lnSpc>
                <a:spcPct val="150000"/>
              </a:lnSpc>
            </a:pPr>
            <a:r>
              <a:rPr lang="en-GB" sz="1800" b="1" u="none" strike="noStrike" kern="100" dirty="0">
                <a:solidFill>
                  <a:schemeClr val="bg1"/>
                </a:solidFill>
                <a:effectLst/>
                <a:latin typeface="+mj-lt"/>
                <a:ea typeface="Calibri" panose="020F0502020204030204" pitchFamily="34" charset="0"/>
              </a:rPr>
              <a:t> </a:t>
            </a:r>
            <a:endParaRPr lang="en-GB" sz="1800" kern="100" dirty="0">
              <a:solidFill>
                <a:schemeClr val="bg1"/>
              </a:solidFill>
              <a:effectLst/>
              <a:latin typeface="+mj-lt"/>
              <a:ea typeface="Calibri" panose="020F0502020204030204" pitchFamily="34" charset="0"/>
            </a:endParaRPr>
          </a:p>
          <a:p>
            <a:pPr algn="just">
              <a:lnSpc>
                <a:spcPct val="150000"/>
              </a:lnSpc>
            </a:pPr>
            <a:r>
              <a:rPr lang="en-GB" sz="1800" kern="100" dirty="0">
                <a:solidFill>
                  <a:schemeClr val="bg1"/>
                </a:solidFill>
                <a:effectLst/>
                <a:latin typeface="+mj-lt"/>
                <a:ea typeface="Calibri" panose="020F0502020204030204" pitchFamily="34" charset="0"/>
              </a:rPr>
              <a:t>The behaviour in question is a parent’s own conduct amounting to a negative impact on the child against the other parent. Such behaviour can include (but not limited to) the following; </a:t>
            </a:r>
          </a:p>
          <a:p>
            <a:pPr marL="342900" lvl="0" indent="-342900" algn="just">
              <a:lnSpc>
                <a:spcPct val="150000"/>
              </a:lnSpc>
              <a:buSzPts val="1000"/>
              <a:buFont typeface="Symbol" panose="05050102010706020507" pitchFamily="18" charset="2"/>
              <a:buChar char=""/>
              <a:tabLst>
                <a:tab pos="457200" algn="l"/>
              </a:tabLst>
            </a:pPr>
            <a:r>
              <a:rPr lang="en-GB" sz="1800" dirty="0">
                <a:solidFill>
                  <a:schemeClr val="bg1"/>
                </a:solidFill>
                <a:effectLst/>
                <a:latin typeface="+mj-lt"/>
                <a:ea typeface="Times New Roman" panose="02020603050405020304" pitchFamily="18" charset="0"/>
              </a:rPr>
              <a:t>repeatedly or constantly criticising or belittling the other;</a:t>
            </a:r>
          </a:p>
          <a:p>
            <a:pPr marL="342900" lvl="0" indent="-342900" algn="just">
              <a:lnSpc>
                <a:spcPct val="150000"/>
              </a:lnSpc>
              <a:buSzPts val="1000"/>
              <a:buFont typeface="Symbol" panose="05050102010706020507" pitchFamily="18" charset="2"/>
              <a:buChar char=""/>
              <a:tabLst>
                <a:tab pos="457200" algn="l"/>
              </a:tabLst>
            </a:pPr>
            <a:r>
              <a:rPr lang="en-GB" sz="1800" dirty="0">
                <a:solidFill>
                  <a:schemeClr val="bg1"/>
                </a:solidFill>
                <a:effectLst/>
                <a:latin typeface="+mj-lt"/>
                <a:ea typeface="Times New Roman" panose="02020603050405020304" pitchFamily="18" charset="0"/>
              </a:rPr>
              <a:t>unjustifiably limiting or restricting contact or undermining contact;</a:t>
            </a:r>
          </a:p>
          <a:p>
            <a:pPr marL="342900" lvl="0" indent="-342900" algn="just">
              <a:lnSpc>
                <a:spcPct val="150000"/>
              </a:lnSpc>
              <a:buSzPts val="1000"/>
              <a:buFont typeface="Symbol" panose="05050102010706020507" pitchFamily="18" charset="2"/>
              <a:buChar char=""/>
              <a:tabLst>
                <a:tab pos="457200" algn="l"/>
              </a:tabLst>
            </a:pPr>
            <a:r>
              <a:rPr lang="en-GB" sz="1800" dirty="0">
                <a:solidFill>
                  <a:schemeClr val="bg1"/>
                </a:solidFill>
                <a:effectLst/>
                <a:latin typeface="+mj-lt"/>
                <a:ea typeface="Times New Roman" panose="02020603050405020304" pitchFamily="18" charset="0"/>
              </a:rPr>
              <a:t>forbidding discussion about the other parent; </a:t>
            </a:r>
          </a:p>
          <a:p>
            <a:pPr marL="342900" lvl="0" indent="-342900" algn="just">
              <a:lnSpc>
                <a:spcPct val="150000"/>
              </a:lnSpc>
              <a:buSzPts val="1000"/>
              <a:buFont typeface="Symbol" panose="05050102010706020507" pitchFamily="18" charset="2"/>
              <a:buChar char=""/>
              <a:tabLst>
                <a:tab pos="457200" algn="l"/>
              </a:tabLst>
            </a:pPr>
            <a:r>
              <a:rPr lang="en-GB" sz="1800" dirty="0">
                <a:solidFill>
                  <a:schemeClr val="bg1"/>
                </a:solidFill>
                <a:effectLst/>
                <a:latin typeface="+mj-lt"/>
                <a:ea typeface="Times New Roman" panose="02020603050405020304" pitchFamily="18" charset="0"/>
              </a:rPr>
              <a:t>creating the impression that the other parent dislikes or does not love the child, or has harmed them or intends them harm; </a:t>
            </a:r>
          </a:p>
          <a:p>
            <a:pPr marL="342900" lvl="0" indent="-342900" algn="just">
              <a:lnSpc>
                <a:spcPct val="150000"/>
              </a:lnSpc>
              <a:buSzPts val="1000"/>
              <a:buFont typeface="Symbol" panose="05050102010706020507" pitchFamily="18" charset="2"/>
              <a:buChar char=""/>
              <a:tabLst>
                <a:tab pos="457200" algn="l"/>
              </a:tabLst>
            </a:pPr>
            <a:r>
              <a:rPr lang="en-GB" sz="1800" dirty="0">
                <a:solidFill>
                  <a:schemeClr val="bg1"/>
                </a:solidFill>
                <a:effectLst/>
                <a:latin typeface="+mj-lt"/>
                <a:ea typeface="Times New Roman" panose="02020603050405020304" pitchFamily="18" charset="0"/>
              </a:rPr>
              <a:t>denying emotional responsiveness to the other parent or spurning, terrorising, isolating, corrupting, or exploiting them. </a:t>
            </a:r>
          </a:p>
          <a:p>
            <a:pPr marL="228600" algn="just">
              <a:lnSpc>
                <a:spcPct val="150000"/>
              </a:lnSpc>
            </a:pPr>
            <a:r>
              <a:rPr lang="en-GB" sz="1800" dirty="0">
                <a:solidFill>
                  <a:schemeClr val="bg1"/>
                </a:solidFill>
                <a:effectLst/>
                <a:latin typeface="+mj-lt"/>
                <a:ea typeface="Times New Roman" panose="02020603050405020304" pitchFamily="18" charset="0"/>
              </a:rPr>
              <a:t>Authors additional views;</a:t>
            </a:r>
          </a:p>
          <a:p>
            <a:pPr marL="342900" lvl="0" indent="-342900" algn="just">
              <a:lnSpc>
                <a:spcPct val="150000"/>
              </a:lnSpc>
              <a:buSzPts val="1000"/>
              <a:buFont typeface="Symbol" panose="05050102010706020507" pitchFamily="18" charset="2"/>
              <a:buChar char=""/>
              <a:tabLst>
                <a:tab pos="457200" algn="l"/>
              </a:tabLst>
            </a:pPr>
            <a:r>
              <a:rPr lang="en-GB" sz="1800" dirty="0">
                <a:solidFill>
                  <a:schemeClr val="bg1"/>
                </a:solidFill>
                <a:effectLst/>
                <a:latin typeface="+mj-lt"/>
                <a:ea typeface="Times New Roman" panose="02020603050405020304" pitchFamily="18" charset="0"/>
              </a:rPr>
              <a:t>Negative emotional reactions of the parent to the child’s normal daily discussions, which the child may seek to mirror;</a:t>
            </a:r>
          </a:p>
          <a:p>
            <a:pPr marL="342900" lvl="0" indent="-342900" algn="just">
              <a:lnSpc>
                <a:spcPct val="150000"/>
              </a:lnSpc>
              <a:buSzPts val="1000"/>
              <a:buFont typeface="Symbol" panose="05050102010706020507" pitchFamily="18" charset="2"/>
              <a:buChar char=""/>
              <a:tabLst>
                <a:tab pos="457200" algn="l"/>
              </a:tabLst>
            </a:pPr>
            <a:r>
              <a:rPr lang="en-GB" sz="1800" dirty="0">
                <a:solidFill>
                  <a:schemeClr val="bg1"/>
                </a:solidFill>
                <a:effectLst/>
                <a:latin typeface="+mj-lt"/>
                <a:ea typeface="Times New Roman" panose="02020603050405020304" pitchFamily="18" charset="0"/>
              </a:rPr>
              <a:t>Silence</a:t>
            </a:r>
          </a:p>
          <a:p>
            <a:r>
              <a:rPr lang="en-GB" sz="1800" dirty="0">
                <a:solidFill>
                  <a:schemeClr val="bg1"/>
                </a:solidFill>
                <a:effectLst/>
                <a:latin typeface="+mj-lt"/>
                <a:ea typeface="Calibri" panose="020F0502020204030204" pitchFamily="34" charset="0"/>
              </a:rPr>
              <a:t>I’m sure many of us have handled cases or dealt with cases where one parent is alleging the other has acted in a way which has caused harm, to either the other parent or child, and the other completely denies that narrative</a:t>
            </a:r>
            <a:endParaRPr lang="en-GB" sz="1800" kern="100" dirty="0">
              <a:solidFill>
                <a:schemeClr val="bg1"/>
              </a:solidFill>
              <a:effectLst/>
              <a:latin typeface="+mj-lt"/>
              <a:ea typeface="Calibri" panose="020F0502020204030204" pitchFamily="34" charset="0"/>
            </a:endParaRPr>
          </a:p>
        </p:txBody>
      </p:sp>
      <p:pic>
        <p:nvPicPr>
          <p:cNvPr id="4" name="Picture 3" descr="A black background with red and grey letters&#10;&#10;Description automatically generated">
            <a:extLst>
              <a:ext uri="{FF2B5EF4-FFF2-40B4-BE49-F238E27FC236}">
                <a16:creationId xmlns:a16="http://schemas.microsoft.com/office/drawing/2014/main" id="{7B6F613D-66F2-206F-259C-06F030422968}"/>
              </a:ext>
            </a:extLst>
          </p:cNvPr>
          <p:cNvPicPr>
            <a:picLocks noChangeAspect="1"/>
          </p:cNvPicPr>
          <p:nvPr/>
        </p:nvPicPr>
        <p:blipFill>
          <a:blip r:embed="rId2"/>
          <a:stretch>
            <a:fillRect/>
          </a:stretch>
        </p:blipFill>
        <p:spPr>
          <a:xfrm>
            <a:off x="9096375" y="6653324"/>
            <a:ext cx="2333625" cy="511064"/>
          </a:xfrm>
          <a:prstGeom prst="rect">
            <a:avLst/>
          </a:prstGeom>
        </p:spPr>
      </p:pic>
    </p:spTree>
    <p:extLst>
      <p:ext uri="{BB962C8B-B14F-4D97-AF65-F5344CB8AC3E}">
        <p14:creationId xmlns:p14="http://schemas.microsoft.com/office/powerpoint/2010/main" val="3271874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2BD21F-85F1-E2E4-C76B-939B6C3176E8}"/>
              </a:ext>
            </a:extLst>
          </p:cNvPr>
          <p:cNvSpPr txBox="1"/>
          <p:nvPr/>
        </p:nvSpPr>
        <p:spPr>
          <a:xfrm>
            <a:off x="419560" y="329523"/>
            <a:ext cx="10816293" cy="3366563"/>
          </a:xfrm>
          <a:prstGeom prst="rect">
            <a:avLst/>
          </a:prstGeom>
          <a:noFill/>
        </p:spPr>
        <p:txBody>
          <a:bodyPr wrap="square" rtlCol="0">
            <a:spAutoFit/>
          </a:bodyPr>
          <a:lstStyle/>
          <a:p>
            <a:pPr algn="just">
              <a:lnSpc>
                <a:spcPct val="150000"/>
              </a:lnSpc>
            </a:pPr>
            <a:r>
              <a:rPr lang="en-GB" sz="1800" kern="100" dirty="0">
                <a:solidFill>
                  <a:schemeClr val="bg1"/>
                </a:solidFill>
                <a:effectLst/>
                <a:latin typeface="+mj-lt"/>
                <a:ea typeface="Calibri" panose="020F0502020204030204" pitchFamily="34" charset="0"/>
              </a:rPr>
              <a:t>Alienating behaviours are often not a singular clear action, and may often amount to collective small steps taken by a parent over a period of time. In order to identify its existence, it would therefore be appropriate to initially consider the child and any behaviour they are displaying. </a:t>
            </a:r>
          </a:p>
          <a:p>
            <a:pPr algn="just">
              <a:lnSpc>
                <a:spcPct val="150000"/>
              </a:lnSpc>
            </a:pPr>
            <a:r>
              <a:rPr lang="en-GB" sz="1800" kern="100" dirty="0">
                <a:solidFill>
                  <a:schemeClr val="bg1"/>
                </a:solidFill>
                <a:effectLst/>
                <a:latin typeface="+mj-lt"/>
                <a:ea typeface="Calibri" panose="020F0502020204030204" pitchFamily="34" charset="0"/>
              </a:rPr>
              <a:t> </a:t>
            </a:r>
          </a:p>
          <a:p>
            <a:pPr algn="just">
              <a:lnSpc>
                <a:spcPct val="150000"/>
              </a:lnSpc>
            </a:pPr>
            <a:r>
              <a:rPr lang="en-GB" sz="1800" kern="100" dirty="0">
                <a:solidFill>
                  <a:schemeClr val="bg1"/>
                </a:solidFill>
                <a:effectLst/>
                <a:latin typeface="+mj-lt"/>
                <a:ea typeface="Calibri" panose="020F0502020204030204" pitchFamily="34" charset="0"/>
              </a:rPr>
              <a:t>As noted above an absolute refusal for contact with a parent is the obvious demonstration of this behaviour, particularly if there was a previous loving relationship. However, there are other presentations to consider. The below images were provided by a 9-year-old child, a few months apart and after alienating behaviours were deployed by one parent*; </a:t>
            </a:r>
          </a:p>
        </p:txBody>
      </p:sp>
      <p:pic>
        <p:nvPicPr>
          <p:cNvPr id="4" name="Picture 3" descr="A black background with red and grey letters&#10;&#10;Description automatically generated">
            <a:extLst>
              <a:ext uri="{FF2B5EF4-FFF2-40B4-BE49-F238E27FC236}">
                <a16:creationId xmlns:a16="http://schemas.microsoft.com/office/drawing/2014/main" id="{F74A6777-78BC-F1EF-62BF-343BD12CB3B0}"/>
              </a:ext>
            </a:extLst>
          </p:cNvPr>
          <p:cNvPicPr>
            <a:picLocks noChangeAspect="1"/>
          </p:cNvPicPr>
          <p:nvPr/>
        </p:nvPicPr>
        <p:blipFill>
          <a:blip r:embed="rId2"/>
          <a:stretch>
            <a:fillRect/>
          </a:stretch>
        </p:blipFill>
        <p:spPr>
          <a:xfrm>
            <a:off x="9194989" y="6615761"/>
            <a:ext cx="2149950" cy="470839"/>
          </a:xfrm>
          <a:prstGeom prst="rect">
            <a:avLst/>
          </a:prstGeom>
        </p:spPr>
      </p:pic>
      <p:pic>
        <p:nvPicPr>
          <p:cNvPr id="3" name="Picture 2">
            <a:extLst>
              <a:ext uri="{FF2B5EF4-FFF2-40B4-BE49-F238E27FC236}">
                <a16:creationId xmlns:a16="http://schemas.microsoft.com/office/drawing/2014/main" id="{CB5A34DB-C753-B72D-BB47-53CA8B405E3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6033" y="3833019"/>
            <a:ext cx="1840037" cy="2043906"/>
          </a:xfrm>
          <a:prstGeom prst="rect">
            <a:avLst/>
          </a:prstGeom>
          <a:noFill/>
          <a:ln>
            <a:noFill/>
          </a:ln>
        </p:spPr>
      </p:pic>
      <p:pic>
        <p:nvPicPr>
          <p:cNvPr id="5" name="Picture 4">
            <a:extLst>
              <a:ext uri="{FF2B5EF4-FFF2-40B4-BE49-F238E27FC236}">
                <a16:creationId xmlns:a16="http://schemas.microsoft.com/office/drawing/2014/main" id="{2A0494F2-5201-FBC0-23B6-AADA154CA4A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48275" y="3833019"/>
            <a:ext cx="3506142" cy="2043906"/>
          </a:xfrm>
          <a:prstGeom prst="rect">
            <a:avLst/>
          </a:prstGeom>
          <a:noFill/>
          <a:ln>
            <a:noFill/>
          </a:ln>
        </p:spPr>
      </p:pic>
      <p:sp>
        <p:nvSpPr>
          <p:cNvPr id="6" name="TextBox 5">
            <a:extLst>
              <a:ext uri="{FF2B5EF4-FFF2-40B4-BE49-F238E27FC236}">
                <a16:creationId xmlns:a16="http://schemas.microsoft.com/office/drawing/2014/main" id="{CB6A9761-19B4-8E87-B5FC-F274AA959C92}"/>
              </a:ext>
            </a:extLst>
          </p:cNvPr>
          <p:cNvSpPr txBox="1"/>
          <p:nvPr/>
        </p:nvSpPr>
        <p:spPr>
          <a:xfrm>
            <a:off x="300470" y="6013858"/>
            <a:ext cx="10170028" cy="463397"/>
          </a:xfrm>
          <a:prstGeom prst="rect">
            <a:avLst/>
          </a:prstGeom>
          <a:noFill/>
        </p:spPr>
        <p:txBody>
          <a:bodyPr wrap="none" rtlCol="0">
            <a:spAutoFit/>
          </a:bodyPr>
          <a:lstStyle/>
          <a:p>
            <a:pPr algn="just">
              <a:lnSpc>
                <a:spcPct val="150000"/>
              </a:lnSpc>
            </a:pPr>
            <a:r>
              <a:rPr lang="en-GB" sz="1800" kern="100" dirty="0">
                <a:solidFill>
                  <a:schemeClr val="bg1"/>
                </a:solidFill>
                <a:effectLst/>
                <a:latin typeface="Times New Roman" panose="02020603050405020304" pitchFamily="18" charset="0"/>
                <a:ea typeface="Calibri" panose="020F0502020204030204" pitchFamily="34" charset="0"/>
              </a:rPr>
              <a:t>*</a:t>
            </a:r>
            <a:r>
              <a:rPr lang="en-GB" sz="1800" kern="100" dirty="0">
                <a:solidFill>
                  <a:schemeClr val="bg1"/>
                </a:solidFill>
                <a:effectLst/>
                <a:latin typeface="+mj-lt"/>
                <a:ea typeface="Calibri" panose="020F0502020204030204" pitchFamily="34" charset="0"/>
              </a:rPr>
              <a:t>I caveat the above as it has been taken from parental alienation UK website, and this is how it is presented.</a:t>
            </a:r>
          </a:p>
        </p:txBody>
      </p:sp>
    </p:spTree>
    <p:extLst>
      <p:ext uri="{BB962C8B-B14F-4D97-AF65-F5344CB8AC3E}">
        <p14:creationId xmlns:p14="http://schemas.microsoft.com/office/powerpoint/2010/main" val="2404724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EBD28C-9C84-D59C-E952-4C65BC2967BE}"/>
              </a:ext>
            </a:extLst>
          </p:cNvPr>
          <p:cNvSpPr txBox="1"/>
          <p:nvPr/>
        </p:nvSpPr>
        <p:spPr>
          <a:xfrm>
            <a:off x="810233" y="216277"/>
            <a:ext cx="10223770" cy="5450851"/>
          </a:xfrm>
          <a:prstGeom prst="rect">
            <a:avLst/>
          </a:prstGeom>
          <a:noFill/>
        </p:spPr>
        <p:txBody>
          <a:bodyPr wrap="square" rtlCol="0">
            <a:spAutoFit/>
          </a:bodyPr>
          <a:lstStyle/>
          <a:p>
            <a:pPr algn="just">
              <a:lnSpc>
                <a:spcPct val="150000"/>
              </a:lnSpc>
            </a:pPr>
            <a:r>
              <a:rPr lang="en-GB" sz="1800" kern="100" dirty="0">
                <a:solidFill>
                  <a:schemeClr val="bg1"/>
                </a:solidFill>
                <a:effectLst/>
                <a:latin typeface="+mj-lt"/>
                <a:ea typeface="Calibri" panose="020F0502020204030204" pitchFamily="34" charset="0"/>
              </a:rPr>
              <a:t>If a child did present with the above images, it would be obvious that the dynamics within that family unit needs to be looked into. Answers as to why that behaviour is being exhibited by the child and if there is a connection to be made with the possible actions of one parent would create the framework to consider alienating behaviours.</a:t>
            </a:r>
          </a:p>
          <a:p>
            <a:pPr algn="just">
              <a:lnSpc>
                <a:spcPct val="150000"/>
              </a:lnSpc>
            </a:pPr>
            <a:r>
              <a:rPr lang="en-GB" sz="1800" kern="100" dirty="0">
                <a:solidFill>
                  <a:schemeClr val="bg1"/>
                </a:solidFill>
                <a:effectLst/>
                <a:latin typeface="+mj-lt"/>
                <a:ea typeface="Calibri" panose="020F0502020204030204" pitchFamily="34" charset="0"/>
              </a:rPr>
              <a:t> </a:t>
            </a:r>
          </a:p>
          <a:p>
            <a:pPr algn="just">
              <a:lnSpc>
                <a:spcPct val="150000"/>
              </a:lnSpc>
            </a:pPr>
            <a:r>
              <a:rPr lang="en-GB" sz="1800" kern="100" dirty="0">
                <a:solidFill>
                  <a:schemeClr val="bg1"/>
                </a:solidFill>
                <a:effectLst/>
                <a:latin typeface="+mj-lt"/>
                <a:ea typeface="Calibri" panose="020F0502020204030204" pitchFamily="34" charset="0"/>
              </a:rPr>
              <a:t>In </a:t>
            </a:r>
            <a:r>
              <a:rPr lang="en-GB" sz="1800" i="1" kern="100" dirty="0">
                <a:solidFill>
                  <a:schemeClr val="bg1"/>
                </a:solidFill>
                <a:effectLst/>
                <a:latin typeface="+mj-lt"/>
                <a:ea typeface="Calibri" panose="020F0502020204030204" pitchFamily="34" charset="0"/>
              </a:rPr>
              <a:t>Re S (Parental Alienation: Cult) [2020] EWCA </a:t>
            </a:r>
            <a:r>
              <a:rPr lang="en-GB" sz="1800" i="1" kern="100" dirty="0" err="1">
                <a:solidFill>
                  <a:schemeClr val="bg1"/>
                </a:solidFill>
                <a:effectLst/>
                <a:latin typeface="+mj-lt"/>
                <a:ea typeface="Calibri" panose="020F0502020204030204" pitchFamily="34" charset="0"/>
              </a:rPr>
              <a:t>Civ</a:t>
            </a:r>
            <a:r>
              <a:rPr lang="en-GB" sz="1800" i="1" kern="100" dirty="0">
                <a:solidFill>
                  <a:schemeClr val="bg1"/>
                </a:solidFill>
                <a:effectLst/>
                <a:latin typeface="+mj-lt"/>
                <a:ea typeface="Calibri" panose="020F0502020204030204" pitchFamily="34" charset="0"/>
              </a:rPr>
              <a:t> 568</a:t>
            </a:r>
            <a:r>
              <a:rPr lang="en-GB" sz="1800" kern="100" dirty="0">
                <a:solidFill>
                  <a:schemeClr val="bg1"/>
                </a:solidFill>
                <a:effectLst/>
                <a:latin typeface="+mj-lt"/>
                <a:ea typeface="Calibri" panose="020F0502020204030204" pitchFamily="34" charset="0"/>
              </a:rPr>
              <a:t>, the mother was raising the child to confirm to a particular belief system. On the face of it, nothing inherently alienating. However, the same had been found to be a cult and in pursuit of this belief required the condemnation of the other parent’s way of life. Such action was found to be alienating behaviour. </a:t>
            </a:r>
          </a:p>
          <a:p>
            <a:pPr algn="just">
              <a:lnSpc>
                <a:spcPct val="150000"/>
              </a:lnSpc>
            </a:pPr>
            <a:endParaRPr lang="en-GB" sz="1800" kern="100" dirty="0">
              <a:solidFill>
                <a:schemeClr val="bg1"/>
              </a:solidFill>
              <a:latin typeface="+mj-lt"/>
              <a:ea typeface="Calibri" panose="020F0502020204030204" pitchFamily="34" charset="0"/>
            </a:endParaRPr>
          </a:p>
          <a:p>
            <a:pPr algn="just">
              <a:lnSpc>
                <a:spcPct val="150000"/>
              </a:lnSpc>
            </a:pPr>
            <a:r>
              <a:rPr lang="en-GB" sz="1800" kern="100" dirty="0">
                <a:solidFill>
                  <a:schemeClr val="bg1"/>
                </a:solidFill>
                <a:effectLst/>
                <a:latin typeface="+mj-lt"/>
                <a:ea typeface="Calibri" panose="020F0502020204030204" pitchFamily="34" charset="0"/>
              </a:rPr>
              <a:t>The Court of Appeal emphasised that to address parental alienation in a case involving one party's adherence to the all-encompassing belief systems of a harmful cult, that party needed a genuine commitment to extricate themselves and significant therapeutic support.</a:t>
            </a:r>
          </a:p>
        </p:txBody>
      </p:sp>
      <p:pic>
        <p:nvPicPr>
          <p:cNvPr id="4" name="Picture 3" descr="A black background with red and grey letters&#10;&#10;Description automatically generated">
            <a:extLst>
              <a:ext uri="{FF2B5EF4-FFF2-40B4-BE49-F238E27FC236}">
                <a16:creationId xmlns:a16="http://schemas.microsoft.com/office/drawing/2014/main" id="{6181FEA2-5FBC-54B7-6B5A-27CEFB73C0C4}"/>
              </a:ext>
            </a:extLst>
          </p:cNvPr>
          <p:cNvPicPr>
            <a:picLocks noChangeAspect="1"/>
          </p:cNvPicPr>
          <p:nvPr/>
        </p:nvPicPr>
        <p:blipFill>
          <a:blip r:embed="rId2"/>
          <a:stretch>
            <a:fillRect/>
          </a:stretch>
        </p:blipFill>
        <p:spPr>
          <a:xfrm>
            <a:off x="9255342" y="6688138"/>
            <a:ext cx="2174658" cy="476250"/>
          </a:xfrm>
          <a:prstGeom prst="rect">
            <a:avLst/>
          </a:prstGeom>
        </p:spPr>
      </p:pic>
    </p:spTree>
    <p:extLst>
      <p:ext uri="{BB962C8B-B14F-4D97-AF65-F5344CB8AC3E}">
        <p14:creationId xmlns:p14="http://schemas.microsoft.com/office/powerpoint/2010/main" val="1202017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4CE976-1065-0B01-7D13-5C72AAC804B5}"/>
              </a:ext>
            </a:extLst>
          </p:cNvPr>
          <p:cNvSpPr txBox="1"/>
          <p:nvPr/>
        </p:nvSpPr>
        <p:spPr>
          <a:xfrm>
            <a:off x="2217647" y="2063158"/>
            <a:ext cx="6799634" cy="3613746"/>
          </a:xfrm>
          <a:prstGeom prst="rect">
            <a:avLst/>
          </a:prstGeom>
          <a:noFill/>
        </p:spPr>
        <p:txBody>
          <a:bodyPr wrap="square" rtlCol="0">
            <a:spAutoFit/>
          </a:bodyPr>
          <a:lstStyle/>
          <a:p>
            <a:pPr algn="just">
              <a:lnSpc>
                <a:spcPct val="150000"/>
              </a:lnSpc>
            </a:pPr>
            <a:r>
              <a:rPr lang="en-GB" sz="1400" dirty="0">
                <a:solidFill>
                  <a:schemeClr val="bg1"/>
                </a:solidFill>
                <a:effectLst/>
                <a:latin typeface="+mj-lt"/>
                <a:ea typeface="Times New Roman" panose="02020603050405020304" pitchFamily="18" charset="0"/>
              </a:rPr>
              <a:t>However, day-to-day cases can often be hard to identify. The fact that a child is resistant to spending time with a parent, does not automatically mean that the child has been exposed to alienating behaviours from the other parent. </a:t>
            </a:r>
          </a:p>
          <a:p>
            <a:pPr algn="just">
              <a:lnSpc>
                <a:spcPct val="150000"/>
              </a:lnSpc>
            </a:pPr>
            <a:endParaRPr lang="en-GB" sz="1400" dirty="0">
              <a:solidFill>
                <a:schemeClr val="bg1"/>
              </a:solidFill>
              <a:effectLst/>
              <a:latin typeface="+mj-lt"/>
              <a:ea typeface="Times New Roman" panose="02020603050405020304" pitchFamily="18" charset="0"/>
            </a:endParaRPr>
          </a:p>
          <a:p>
            <a:pPr algn="just">
              <a:lnSpc>
                <a:spcPct val="150000"/>
              </a:lnSpc>
            </a:pPr>
            <a:r>
              <a:rPr lang="en-GB" sz="1400" dirty="0">
                <a:solidFill>
                  <a:schemeClr val="bg1"/>
                </a:solidFill>
                <a:effectLst/>
                <a:latin typeface="+mj-lt"/>
                <a:ea typeface="Times New Roman" panose="02020603050405020304" pitchFamily="18" charset="0"/>
              </a:rPr>
              <a:t>The question practitioners should consider would be; is the child’s response to actions of one parent justifiable? For example, if there are additional allegation of domestic abuse, to which the child may have witnessed - is it possible the child does not wish to see the perpetrator due to being a victim of domestic abuse. </a:t>
            </a:r>
          </a:p>
          <a:p>
            <a:pPr algn="just">
              <a:lnSpc>
                <a:spcPct val="150000"/>
              </a:lnSpc>
            </a:pPr>
            <a:endParaRPr lang="en-GB" sz="1400" dirty="0">
              <a:solidFill>
                <a:schemeClr val="bg1"/>
              </a:solidFill>
              <a:effectLst/>
              <a:latin typeface="+mj-lt"/>
              <a:ea typeface="Times New Roman" panose="02020603050405020304" pitchFamily="18" charset="0"/>
            </a:endParaRPr>
          </a:p>
          <a:p>
            <a:pPr algn="just">
              <a:lnSpc>
                <a:spcPct val="150000"/>
              </a:lnSpc>
            </a:pPr>
            <a:endParaRPr lang="en-GB" sz="1400" dirty="0">
              <a:solidFill>
                <a:schemeClr val="bg1"/>
              </a:solidFill>
              <a:effectLst/>
              <a:latin typeface="+mj-lt"/>
              <a:ea typeface="Times New Roman" panose="02020603050405020304" pitchFamily="18" charset="0"/>
            </a:endParaRPr>
          </a:p>
          <a:p>
            <a:pPr algn="just">
              <a:lnSpc>
                <a:spcPct val="150000"/>
              </a:lnSpc>
              <a:spcAft>
                <a:spcPts val="1800"/>
              </a:spcAft>
            </a:pPr>
            <a:endParaRPr lang="en-GB" sz="1400" dirty="0">
              <a:solidFill>
                <a:schemeClr val="bg1"/>
              </a:solidFill>
              <a:effectLst/>
              <a:latin typeface="+mj-lt"/>
              <a:ea typeface="Times New Roman" panose="02020603050405020304" pitchFamily="18" charset="0"/>
            </a:endParaRPr>
          </a:p>
        </p:txBody>
      </p:sp>
      <p:pic>
        <p:nvPicPr>
          <p:cNvPr id="4" name="Picture 3" descr="A black background with red and grey letters&#10;&#10;Description automatically generated">
            <a:extLst>
              <a:ext uri="{FF2B5EF4-FFF2-40B4-BE49-F238E27FC236}">
                <a16:creationId xmlns:a16="http://schemas.microsoft.com/office/drawing/2014/main" id="{5BBE61B9-2442-AC0A-D2B8-7CDD0E42496B}"/>
              </a:ext>
            </a:extLst>
          </p:cNvPr>
          <p:cNvPicPr>
            <a:picLocks noChangeAspect="1"/>
          </p:cNvPicPr>
          <p:nvPr/>
        </p:nvPicPr>
        <p:blipFill>
          <a:blip r:embed="rId2"/>
          <a:stretch>
            <a:fillRect/>
          </a:stretch>
        </p:blipFill>
        <p:spPr>
          <a:xfrm>
            <a:off x="9263471" y="6600825"/>
            <a:ext cx="2090993" cy="457927"/>
          </a:xfrm>
          <a:prstGeom prst="rect">
            <a:avLst/>
          </a:prstGeom>
        </p:spPr>
      </p:pic>
    </p:spTree>
    <p:extLst>
      <p:ext uri="{BB962C8B-B14F-4D97-AF65-F5344CB8AC3E}">
        <p14:creationId xmlns:p14="http://schemas.microsoft.com/office/powerpoint/2010/main" val="782656234"/>
      </p:ext>
    </p:extLst>
  </p:cSld>
  <p:clrMapOvr>
    <a:masterClrMapping/>
  </p:clrMapOvr>
</p:sld>
</file>

<file path=ppt/theme/theme1.xml><?xml version="1.0" encoding="utf-8"?>
<a:theme xmlns:a="http://schemas.openxmlformats.org/drawingml/2006/main" name="1_Pink-Slide">
  <a:themeElements>
    <a:clrScheme name="Office Them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253</TotalTime>
  <Words>1966</Words>
  <Application>Microsoft Macintosh PowerPoint</Application>
  <PresentationFormat>Custom</PresentationFormat>
  <Paragraphs>87</Paragraphs>
  <Slides>15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Symbol</vt:lpstr>
      <vt:lpstr>Times New Roman</vt:lpstr>
      <vt:lpstr>1_Pink-Slide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Garlick</dc:creator>
  <cp:lastModifiedBy>Scott Sharp</cp:lastModifiedBy>
  <cp:revision>11</cp:revision>
  <dcterms:created xsi:type="dcterms:W3CDTF">2022-12-19T16:33:43Z</dcterms:created>
  <dcterms:modified xsi:type="dcterms:W3CDTF">2023-09-26T10:47:34Z</dcterms:modified>
</cp:coreProperties>
</file>