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703" r:id="rId2"/>
  </p:sldMasterIdLst>
  <p:sldIdLst>
    <p:sldId id="257" r:id="rId3"/>
    <p:sldId id="258" r:id="rId4"/>
    <p:sldId id="265" r:id="rId5"/>
    <p:sldId id="259" r:id="rId6"/>
    <p:sldId id="260" r:id="rId7"/>
    <p:sldId id="261" r:id="rId8"/>
    <p:sldId id="262" r:id="rId9"/>
    <p:sldId id="263" r:id="rId10"/>
    <p:sldId id="264" r:id="rId11"/>
  </p:sldIdLst>
  <p:sldSz cx="11430000" cy="7164388"/>
  <p:notesSz cx="6858000" cy="9144000"/>
  <p:defaultTextStyle>
    <a:defPPr>
      <a:defRPr lang="en-US"/>
    </a:defPPr>
    <a:lvl1pPr marL="0" algn="l" defTabSz="1828937" rtl="0" eaLnBrk="1" latinLnBrk="0" hangingPunct="1">
      <a:defRPr sz="7201" kern="1200">
        <a:solidFill>
          <a:schemeClr val="tx1"/>
        </a:solidFill>
        <a:latin typeface="+mn-lt"/>
        <a:ea typeface="+mn-ea"/>
        <a:cs typeface="+mn-cs"/>
      </a:defRPr>
    </a:lvl1pPr>
    <a:lvl2pPr marL="1828937" algn="l" defTabSz="1828937" rtl="0" eaLnBrk="1" latinLnBrk="0" hangingPunct="1">
      <a:defRPr sz="7201" kern="1200">
        <a:solidFill>
          <a:schemeClr val="tx1"/>
        </a:solidFill>
        <a:latin typeface="+mn-lt"/>
        <a:ea typeface="+mn-ea"/>
        <a:cs typeface="+mn-cs"/>
      </a:defRPr>
    </a:lvl2pPr>
    <a:lvl3pPr marL="3657874" algn="l" defTabSz="1828937" rtl="0" eaLnBrk="1" latinLnBrk="0" hangingPunct="1">
      <a:defRPr sz="7201" kern="1200">
        <a:solidFill>
          <a:schemeClr val="tx1"/>
        </a:solidFill>
        <a:latin typeface="+mn-lt"/>
        <a:ea typeface="+mn-ea"/>
        <a:cs typeface="+mn-cs"/>
      </a:defRPr>
    </a:lvl3pPr>
    <a:lvl4pPr marL="5486811" algn="l" defTabSz="1828937" rtl="0" eaLnBrk="1" latinLnBrk="0" hangingPunct="1">
      <a:defRPr sz="7201" kern="1200">
        <a:solidFill>
          <a:schemeClr val="tx1"/>
        </a:solidFill>
        <a:latin typeface="+mn-lt"/>
        <a:ea typeface="+mn-ea"/>
        <a:cs typeface="+mn-cs"/>
      </a:defRPr>
    </a:lvl4pPr>
    <a:lvl5pPr marL="7315749" algn="l" defTabSz="1828937" rtl="0" eaLnBrk="1" latinLnBrk="0" hangingPunct="1">
      <a:defRPr sz="7201" kern="1200">
        <a:solidFill>
          <a:schemeClr val="tx1"/>
        </a:solidFill>
        <a:latin typeface="+mn-lt"/>
        <a:ea typeface="+mn-ea"/>
        <a:cs typeface="+mn-cs"/>
      </a:defRPr>
    </a:lvl5pPr>
    <a:lvl6pPr marL="9144686" algn="l" defTabSz="1828937" rtl="0" eaLnBrk="1" latinLnBrk="0" hangingPunct="1">
      <a:defRPr sz="7201" kern="1200">
        <a:solidFill>
          <a:schemeClr val="tx1"/>
        </a:solidFill>
        <a:latin typeface="+mn-lt"/>
        <a:ea typeface="+mn-ea"/>
        <a:cs typeface="+mn-cs"/>
      </a:defRPr>
    </a:lvl6pPr>
    <a:lvl7pPr marL="10973623" algn="l" defTabSz="1828937" rtl="0" eaLnBrk="1" latinLnBrk="0" hangingPunct="1">
      <a:defRPr sz="7201" kern="1200">
        <a:solidFill>
          <a:schemeClr val="tx1"/>
        </a:solidFill>
        <a:latin typeface="+mn-lt"/>
        <a:ea typeface="+mn-ea"/>
        <a:cs typeface="+mn-cs"/>
      </a:defRPr>
    </a:lvl7pPr>
    <a:lvl8pPr marL="12802560" algn="l" defTabSz="1828937" rtl="0" eaLnBrk="1" latinLnBrk="0" hangingPunct="1">
      <a:defRPr sz="7201" kern="1200">
        <a:solidFill>
          <a:schemeClr val="tx1"/>
        </a:solidFill>
        <a:latin typeface="+mn-lt"/>
        <a:ea typeface="+mn-ea"/>
        <a:cs typeface="+mn-cs"/>
      </a:defRPr>
    </a:lvl8pPr>
    <a:lvl9pPr marL="14631497" algn="l" defTabSz="1828937" rtl="0" eaLnBrk="1" latinLnBrk="0" hangingPunct="1">
      <a:defRPr sz="72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9" userDrawn="1">
          <p15:clr>
            <a:srgbClr val="A4A3A4"/>
          </p15:clr>
        </p15:guide>
        <p15:guide id="2" pos="36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436BC-E757-44FE-8CAC-45C59AB4B7AB}" v="34" dt="2023-09-25T18:27:57.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40"/>
    <p:restoredTop sz="94776"/>
  </p:normalViewPr>
  <p:slideViewPr>
    <p:cSldViewPr snapToGrid="0" showGuides="1">
      <p:cViewPr varScale="1">
        <p:scale>
          <a:sx n="105" d="100"/>
          <a:sy n="105" d="100"/>
        </p:scale>
        <p:origin x="1224" y="168"/>
      </p:cViewPr>
      <p:guideLst>
        <p:guide orient="horz" pos="2259"/>
        <p:guide pos="36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735697"/>
      </p:ext>
    </p:extLst>
  </p:cSld>
  <p:clrMapOvr>
    <a:masterClrMapping/>
  </p:clrMapOvr>
  <p:extLst>
    <p:ext uri="{DCECCB84-F9BA-43D5-87BE-67443E8EF086}">
      <p15:sldGuideLst xmlns:p15="http://schemas.microsoft.com/office/powerpoint/2012/main">
        <p15:guide id="1" orient="horz" pos="2254" userDrawn="1">
          <p15:clr>
            <a:srgbClr val="FBAE40"/>
          </p15:clr>
        </p15:guide>
        <p15:guide id="2" pos="359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A48F-6589-1B7F-366E-0FD84682820F}"/>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AA0DEC-A8B5-6B04-CD4F-F54E518CB3B2}"/>
              </a:ext>
            </a:extLst>
          </p:cNvPr>
          <p:cNvSpPr>
            <a:spLocks noGrp="1"/>
          </p:cNvSpPr>
          <p:nvPr>
            <p:ph type="pic" idx="1"/>
          </p:nvPr>
        </p:nvSpPr>
        <p:spPr>
          <a:xfrm>
            <a:off x="4859238" y="1031540"/>
            <a:ext cx="5786438" cy="5091359"/>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endParaRPr lang="en-GB"/>
          </a:p>
        </p:txBody>
      </p:sp>
      <p:sp>
        <p:nvSpPr>
          <p:cNvPr id="4" name="Text Placeholder 3">
            <a:extLst>
              <a:ext uri="{FF2B5EF4-FFF2-40B4-BE49-F238E27FC236}">
                <a16:creationId xmlns:a16="http://schemas.microsoft.com/office/drawing/2014/main" id="{6BD90006-1250-4913-23B2-4BCABFDFB84D}"/>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056DDBED-3776-1E29-E4C7-65EDE0B02AF9}"/>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EC00B6D4-2E92-CE84-76D7-47286ED57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E095F-11F6-CD26-5DBA-956F41E5BA41}"/>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6471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F8F5-2DD7-342E-C3DC-D978A9FED5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372CC-9BC1-5F7E-A01C-1550E833C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74B1-D3B8-D0CA-C2E4-F99169040047}"/>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033EEDE5-8FCF-9BAA-163E-9F4768D8E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0724D-A201-4754-32D6-2618E23E648A}"/>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59298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54143-5A06-9570-16A4-854D2EC86C4A}"/>
              </a:ext>
            </a:extLst>
          </p:cNvPr>
          <p:cNvSpPr>
            <a:spLocks noGrp="1"/>
          </p:cNvSpPr>
          <p:nvPr>
            <p:ph type="title" orient="vert"/>
          </p:nvPr>
        </p:nvSpPr>
        <p:spPr>
          <a:xfrm>
            <a:off x="8179594" y="381437"/>
            <a:ext cx="2464594" cy="607148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46C60-5705-FA64-2854-3EEFF87DCC41}"/>
              </a:ext>
            </a:extLst>
          </p:cNvPr>
          <p:cNvSpPr>
            <a:spLocks noGrp="1"/>
          </p:cNvSpPr>
          <p:nvPr>
            <p:ph type="body" orient="vert" idx="1"/>
          </p:nvPr>
        </p:nvSpPr>
        <p:spPr>
          <a:xfrm>
            <a:off x="785813" y="381437"/>
            <a:ext cx="7250906" cy="6071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9FDD0-27C5-A6A0-CEEF-F8AE427269D7}"/>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6229C055-0FBF-7FBF-CFAB-5A18F9BE2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E894BC-949A-56CC-21D4-5B195A89EF4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1588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796236"/>
      </p:ext>
    </p:extLst>
  </p:cSld>
  <p:clrMapOvr>
    <a:masterClrMapping/>
  </p:clrMapOvr>
  <p:extLst>
    <p:ext uri="{DCECCB84-F9BA-43D5-87BE-67443E8EF086}">
      <p15:sldGuideLst xmlns:p15="http://schemas.microsoft.com/office/powerpoint/2012/main">
        <p15:guide id="1" orient="horz" pos="2254">
          <p15:clr>
            <a:srgbClr val="FBAE40"/>
          </p15:clr>
        </p15:guide>
        <p15:guide id="2" pos="35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BDD-346A-5ABA-91C5-A959AAED7C2F}"/>
              </a:ext>
            </a:extLst>
          </p:cNvPr>
          <p:cNvSpPr>
            <a:spLocks noGrp="1"/>
          </p:cNvSpPr>
          <p:nvPr>
            <p:ph type="ctrTitle"/>
          </p:nvPr>
        </p:nvSpPr>
        <p:spPr>
          <a:xfrm>
            <a:off x="1428750" y="1172506"/>
            <a:ext cx="8572500" cy="2494268"/>
          </a:xfrm>
        </p:spPr>
        <p:txBody>
          <a:bodyPr anchor="b"/>
          <a:lstStyle>
            <a:lvl1pPr algn="ctr">
              <a:defRPr sz="5625"/>
            </a:lvl1pPr>
          </a:lstStyle>
          <a:p>
            <a:r>
              <a:rPr lang="en-US"/>
              <a:t>Click to edit Master title style</a:t>
            </a:r>
            <a:endParaRPr lang="en-GB"/>
          </a:p>
        </p:txBody>
      </p:sp>
      <p:sp>
        <p:nvSpPr>
          <p:cNvPr id="3" name="Subtitle 2">
            <a:extLst>
              <a:ext uri="{FF2B5EF4-FFF2-40B4-BE49-F238E27FC236}">
                <a16:creationId xmlns:a16="http://schemas.microsoft.com/office/drawing/2014/main" id="{6AE19C31-129A-25F2-289C-7467E258819F}"/>
              </a:ext>
            </a:extLst>
          </p:cNvPr>
          <p:cNvSpPr>
            <a:spLocks noGrp="1"/>
          </p:cNvSpPr>
          <p:nvPr>
            <p:ph type="subTitle" idx="1"/>
          </p:nvPr>
        </p:nvSpPr>
        <p:spPr>
          <a:xfrm>
            <a:off x="1428750" y="3762963"/>
            <a:ext cx="8572500" cy="1729735"/>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EE80E5-3BA2-EE87-A23D-328D7ED024B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F177313E-A176-68C9-6DC3-DC892B89E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9DBD7-9728-AE96-D1B1-F212F44DF442}"/>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16528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A9E3-4D84-8E19-13B3-8F62428E54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B86F6B-AB30-A357-287C-27453E18A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A7C22-0C21-5840-A3F1-0F8B8C55E753}"/>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59897DBC-8D3F-159E-DC74-752AFB8B1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8E6F0-199D-12FC-DA8C-22D6F810D83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09750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3642-628B-6C05-142D-FBA826A3D599}"/>
              </a:ext>
            </a:extLst>
          </p:cNvPr>
          <p:cNvSpPr>
            <a:spLocks noGrp="1"/>
          </p:cNvSpPr>
          <p:nvPr>
            <p:ph type="title"/>
          </p:nvPr>
        </p:nvSpPr>
        <p:spPr>
          <a:xfrm>
            <a:off x="779859" y="1786123"/>
            <a:ext cx="9858375" cy="2980186"/>
          </a:xfrm>
        </p:spPr>
        <p:txBody>
          <a:bodyPr anchor="b"/>
          <a:lstStyle>
            <a:lvl1pPr>
              <a:defRPr sz="562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3BEA6A-F919-9244-D588-BA85ECE731F8}"/>
              </a:ext>
            </a:extLst>
          </p:cNvPr>
          <p:cNvSpPr>
            <a:spLocks noGrp="1"/>
          </p:cNvSpPr>
          <p:nvPr>
            <p:ph type="body" idx="1"/>
          </p:nvPr>
        </p:nvSpPr>
        <p:spPr>
          <a:xfrm>
            <a:off x="779859" y="4794503"/>
            <a:ext cx="9858375" cy="1567209"/>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0EB54-7E6D-1A31-3171-CC704B4B9092}"/>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E70B4134-82CD-9188-E1A1-991879CA8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2BA595-E6FD-FA38-81EC-49206BFD9CBF}"/>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6619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6CD6-CE00-2859-E3F2-AECEC5D3F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1248C6-151E-F81D-F9B9-472B42868625}"/>
              </a:ext>
            </a:extLst>
          </p:cNvPr>
          <p:cNvSpPr>
            <a:spLocks noGrp="1"/>
          </p:cNvSpPr>
          <p:nvPr>
            <p:ph sz="half" idx="1"/>
          </p:nvPr>
        </p:nvSpPr>
        <p:spPr>
          <a:xfrm>
            <a:off x="785813"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C1F080-2AD1-F781-4186-1BC06C72C122}"/>
              </a:ext>
            </a:extLst>
          </p:cNvPr>
          <p:cNvSpPr>
            <a:spLocks noGrp="1"/>
          </p:cNvSpPr>
          <p:nvPr>
            <p:ph sz="half" idx="2"/>
          </p:nvPr>
        </p:nvSpPr>
        <p:spPr>
          <a:xfrm>
            <a:off x="5786438"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0ACA06-0CE3-6F41-B63A-D892EA0FAD04}"/>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8E33A3EE-FB33-B5B5-24E1-B00C3558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AC0DB6-500F-7908-5492-449762EAA0FD}"/>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049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E51B-B2D9-6035-33E8-DA9AFBF01E58}"/>
              </a:ext>
            </a:extLst>
          </p:cNvPr>
          <p:cNvSpPr>
            <a:spLocks noGrp="1"/>
          </p:cNvSpPr>
          <p:nvPr>
            <p:ph type="title"/>
          </p:nvPr>
        </p:nvSpPr>
        <p:spPr>
          <a:xfrm>
            <a:off x="787301" y="381438"/>
            <a:ext cx="9858375" cy="138478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DFBB25-1B7F-B12B-9C9E-69C01E5247FB}"/>
              </a:ext>
            </a:extLst>
          </p:cNvPr>
          <p:cNvSpPr>
            <a:spLocks noGrp="1"/>
          </p:cNvSpPr>
          <p:nvPr>
            <p:ph type="body" idx="1"/>
          </p:nvPr>
        </p:nvSpPr>
        <p:spPr>
          <a:xfrm>
            <a:off x="787302" y="1756271"/>
            <a:ext cx="4835425"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9DAF2-4DDF-91E4-F920-BA9130A407C0}"/>
              </a:ext>
            </a:extLst>
          </p:cNvPr>
          <p:cNvSpPr>
            <a:spLocks noGrp="1"/>
          </p:cNvSpPr>
          <p:nvPr>
            <p:ph sz="half" idx="2"/>
          </p:nvPr>
        </p:nvSpPr>
        <p:spPr>
          <a:xfrm>
            <a:off x="787302" y="2616992"/>
            <a:ext cx="4835425"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BC08C-1D25-8F97-B71C-6F09726408F9}"/>
              </a:ext>
            </a:extLst>
          </p:cNvPr>
          <p:cNvSpPr>
            <a:spLocks noGrp="1"/>
          </p:cNvSpPr>
          <p:nvPr>
            <p:ph type="body" sz="quarter" idx="3"/>
          </p:nvPr>
        </p:nvSpPr>
        <p:spPr>
          <a:xfrm>
            <a:off x="5786437" y="1756271"/>
            <a:ext cx="4859239"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CA513-9F39-64E8-2D90-2AF97BDE8940}"/>
              </a:ext>
            </a:extLst>
          </p:cNvPr>
          <p:cNvSpPr>
            <a:spLocks noGrp="1"/>
          </p:cNvSpPr>
          <p:nvPr>
            <p:ph sz="quarter" idx="4"/>
          </p:nvPr>
        </p:nvSpPr>
        <p:spPr>
          <a:xfrm>
            <a:off x="5786437" y="2616992"/>
            <a:ext cx="4859239"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CADF80-12FB-DEC5-BF8D-C53F735C3509}"/>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8" name="Footer Placeholder 7">
            <a:extLst>
              <a:ext uri="{FF2B5EF4-FFF2-40B4-BE49-F238E27FC236}">
                <a16:creationId xmlns:a16="http://schemas.microsoft.com/office/drawing/2014/main" id="{A0A2851A-5549-36D7-EB70-A1DFE0290E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C6CAB5-AC94-5FD3-622B-8DA936B8FC4C}"/>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57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A599-44CE-94AE-D0C3-A3E3A6BF67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48022-E45C-593A-3053-BC251C05D321}"/>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4" name="Footer Placeholder 3">
            <a:extLst>
              <a:ext uri="{FF2B5EF4-FFF2-40B4-BE49-F238E27FC236}">
                <a16:creationId xmlns:a16="http://schemas.microsoft.com/office/drawing/2014/main" id="{B777D6BF-B454-CFAA-53C9-F0AEF7A31E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4E12-58F1-2222-19BA-72E9D91480E4}"/>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890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C35155-657E-4077-B7FA-DF549F86043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3" name="Footer Placeholder 2">
            <a:extLst>
              <a:ext uri="{FF2B5EF4-FFF2-40B4-BE49-F238E27FC236}">
                <a16:creationId xmlns:a16="http://schemas.microsoft.com/office/drawing/2014/main" id="{52327037-AD9A-8F44-23BB-8574F9726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08923A-C76A-8872-8441-ACC609135125}"/>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73432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2370-84B2-651E-0D82-C6CDADAB5659}"/>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CFB32D-A6E2-9F05-F8A6-8CC03AA643F6}"/>
              </a:ext>
            </a:extLst>
          </p:cNvPr>
          <p:cNvSpPr>
            <a:spLocks noGrp="1"/>
          </p:cNvSpPr>
          <p:nvPr>
            <p:ph idx="1"/>
          </p:nvPr>
        </p:nvSpPr>
        <p:spPr>
          <a:xfrm>
            <a:off x="4859238" y="1031540"/>
            <a:ext cx="5786438" cy="5091359"/>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DAE433-FD98-7342-E446-5265FF40F48B}"/>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9E8C6F00-0D49-B316-000A-DB804495AA4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FA8C5CF5-E506-A3C1-F562-0926F1CB2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14141-A818-04DD-7949-E6BD2AD54BC3}"/>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639206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A8B6BA-EB99-9BE4-5895-917B5137E4EF}"/>
              </a:ext>
            </a:extLst>
          </p:cNvPr>
          <p:cNvPicPr>
            <a:picLocks noChangeAspect="1"/>
          </p:cNvPicPr>
          <p:nvPr userDrawn="1"/>
        </p:nvPicPr>
        <p:blipFill>
          <a:blip r:embed="rId3"/>
          <a:srcRect/>
          <a:stretch/>
        </p:blipFill>
        <p:spPr>
          <a:xfrm>
            <a:off x="-123068" y="-82422"/>
            <a:ext cx="11676135" cy="7329227"/>
          </a:xfrm>
          <a:prstGeom prst="rect">
            <a:avLst/>
          </a:prstGeom>
        </p:spPr>
      </p:pic>
    </p:spTree>
    <p:extLst>
      <p:ext uri="{BB962C8B-B14F-4D97-AF65-F5344CB8AC3E}">
        <p14:creationId xmlns:p14="http://schemas.microsoft.com/office/powerpoint/2010/main" val="196928736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857236" rtl="0" eaLnBrk="1" latinLnBrk="0" hangingPunct="1">
        <a:lnSpc>
          <a:spcPct val="90000"/>
        </a:lnSpc>
        <a:spcBef>
          <a:spcPct val="0"/>
        </a:spcBef>
        <a:buNone/>
        <a:defRPr sz="4126" kern="1200">
          <a:solidFill>
            <a:schemeClr val="tx1"/>
          </a:solidFill>
          <a:latin typeface="+mj-lt"/>
          <a:ea typeface="+mj-ea"/>
          <a:cs typeface="+mj-cs"/>
        </a:defRPr>
      </a:lvl1pPr>
    </p:titleStyle>
    <p:bodyStyle>
      <a:lvl1pPr marL="214310" indent="-214310" algn="l" defTabSz="857236" rtl="0" eaLnBrk="1" latinLnBrk="0" hangingPunct="1">
        <a:lnSpc>
          <a:spcPct val="90000"/>
        </a:lnSpc>
        <a:spcBef>
          <a:spcPts val="939"/>
        </a:spcBef>
        <a:buFont typeface="Arial" panose="020B0604020202020204" pitchFamily="34" charset="0"/>
        <a:buChar char="•"/>
        <a:defRPr sz="2627" kern="1200">
          <a:solidFill>
            <a:schemeClr val="tx1"/>
          </a:solidFill>
          <a:latin typeface="+mn-lt"/>
          <a:ea typeface="+mn-ea"/>
          <a:cs typeface="+mn-cs"/>
        </a:defRPr>
      </a:lvl1pPr>
      <a:lvl2pPr marL="642926" indent="-214310" algn="l" defTabSz="857236" rtl="0" eaLnBrk="1" latinLnBrk="0" hangingPunct="1">
        <a:lnSpc>
          <a:spcPct val="90000"/>
        </a:lnSpc>
        <a:spcBef>
          <a:spcPts val="468"/>
        </a:spcBef>
        <a:buFont typeface="Arial" panose="020B0604020202020204" pitchFamily="34" charset="0"/>
        <a:buChar char="•"/>
        <a:defRPr sz="2251" kern="1200">
          <a:solidFill>
            <a:schemeClr val="tx1"/>
          </a:solidFill>
          <a:latin typeface="+mn-lt"/>
          <a:ea typeface="+mn-ea"/>
          <a:cs typeface="+mn-cs"/>
        </a:defRPr>
      </a:lvl2pPr>
      <a:lvl3pPr marL="1071546" indent="-214310" algn="l" defTabSz="857236" rtl="0" eaLnBrk="1" latinLnBrk="0" hangingPunct="1">
        <a:lnSpc>
          <a:spcPct val="90000"/>
        </a:lnSpc>
        <a:spcBef>
          <a:spcPts val="468"/>
        </a:spcBef>
        <a:buFont typeface="Arial" panose="020B0604020202020204" pitchFamily="34" charset="0"/>
        <a:buChar char="•"/>
        <a:defRPr sz="1875" kern="1200">
          <a:solidFill>
            <a:schemeClr val="tx1"/>
          </a:solidFill>
          <a:latin typeface="+mn-lt"/>
          <a:ea typeface="+mn-ea"/>
          <a:cs typeface="+mn-cs"/>
        </a:defRPr>
      </a:lvl3pPr>
      <a:lvl4pPr marL="1500162"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4pPr>
      <a:lvl5pPr marL="192877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5pPr>
      <a:lvl6pPr marL="235739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6pPr>
      <a:lvl7pPr marL="278601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7pPr>
      <a:lvl8pPr marL="321463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8pPr>
      <a:lvl9pPr marL="3643251"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9pPr>
    </p:bodyStyle>
    <p:otherStyle>
      <a:defPPr>
        <a:defRPr lang="en-US"/>
      </a:defPPr>
      <a:lvl1pPr marL="0" algn="l" defTabSz="857236" rtl="0" eaLnBrk="1" latinLnBrk="0" hangingPunct="1">
        <a:defRPr sz="1687" kern="1200">
          <a:solidFill>
            <a:schemeClr val="tx1"/>
          </a:solidFill>
          <a:latin typeface="+mn-lt"/>
          <a:ea typeface="+mn-ea"/>
          <a:cs typeface="+mn-cs"/>
        </a:defRPr>
      </a:lvl1pPr>
      <a:lvl2pPr marL="428616" algn="l" defTabSz="857236" rtl="0" eaLnBrk="1" latinLnBrk="0" hangingPunct="1">
        <a:defRPr sz="1687" kern="1200">
          <a:solidFill>
            <a:schemeClr val="tx1"/>
          </a:solidFill>
          <a:latin typeface="+mn-lt"/>
          <a:ea typeface="+mn-ea"/>
          <a:cs typeface="+mn-cs"/>
        </a:defRPr>
      </a:lvl2pPr>
      <a:lvl3pPr marL="857236" algn="l" defTabSz="857236" rtl="0" eaLnBrk="1" latinLnBrk="0" hangingPunct="1">
        <a:defRPr sz="1687" kern="1200">
          <a:solidFill>
            <a:schemeClr val="tx1"/>
          </a:solidFill>
          <a:latin typeface="+mn-lt"/>
          <a:ea typeface="+mn-ea"/>
          <a:cs typeface="+mn-cs"/>
        </a:defRPr>
      </a:lvl3pPr>
      <a:lvl4pPr marL="1285852" algn="l" defTabSz="857236" rtl="0" eaLnBrk="1" latinLnBrk="0" hangingPunct="1">
        <a:defRPr sz="1687" kern="1200">
          <a:solidFill>
            <a:schemeClr val="tx1"/>
          </a:solidFill>
          <a:latin typeface="+mn-lt"/>
          <a:ea typeface="+mn-ea"/>
          <a:cs typeface="+mn-cs"/>
        </a:defRPr>
      </a:lvl4pPr>
      <a:lvl5pPr marL="1714473" algn="l" defTabSz="857236" rtl="0" eaLnBrk="1" latinLnBrk="0" hangingPunct="1">
        <a:defRPr sz="1687" kern="1200">
          <a:solidFill>
            <a:schemeClr val="tx1"/>
          </a:solidFill>
          <a:latin typeface="+mn-lt"/>
          <a:ea typeface="+mn-ea"/>
          <a:cs typeface="+mn-cs"/>
        </a:defRPr>
      </a:lvl5pPr>
      <a:lvl6pPr marL="2143089" algn="l" defTabSz="857236" rtl="0" eaLnBrk="1" latinLnBrk="0" hangingPunct="1">
        <a:defRPr sz="1687" kern="1200">
          <a:solidFill>
            <a:schemeClr val="tx1"/>
          </a:solidFill>
          <a:latin typeface="+mn-lt"/>
          <a:ea typeface="+mn-ea"/>
          <a:cs typeface="+mn-cs"/>
        </a:defRPr>
      </a:lvl6pPr>
      <a:lvl7pPr marL="2571705" algn="l" defTabSz="857236" rtl="0" eaLnBrk="1" latinLnBrk="0" hangingPunct="1">
        <a:defRPr sz="1687" kern="1200">
          <a:solidFill>
            <a:schemeClr val="tx1"/>
          </a:solidFill>
          <a:latin typeface="+mn-lt"/>
          <a:ea typeface="+mn-ea"/>
          <a:cs typeface="+mn-cs"/>
        </a:defRPr>
      </a:lvl7pPr>
      <a:lvl8pPr marL="3000325" algn="l" defTabSz="857236" rtl="0" eaLnBrk="1" latinLnBrk="0" hangingPunct="1">
        <a:defRPr sz="1687" kern="1200">
          <a:solidFill>
            <a:schemeClr val="tx1"/>
          </a:solidFill>
          <a:latin typeface="+mn-lt"/>
          <a:ea typeface="+mn-ea"/>
          <a:cs typeface="+mn-cs"/>
        </a:defRPr>
      </a:lvl8pPr>
      <a:lvl9pPr marL="3428941" algn="l" defTabSz="857236" rtl="0" eaLnBrk="1" latinLnBrk="0" hangingPunct="1">
        <a:defRPr sz="16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76DB2-2AD3-BAFE-4253-E87D1EBAC7D5}"/>
              </a:ext>
            </a:extLst>
          </p:cNvPr>
          <p:cNvSpPr>
            <a:spLocks noGrp="1"/>
          </p:cNvSpPr>
          <p:nvPr>
            <p:ph type="title"/>
          </p:nvPr>
        </p:nvSpPr>
        <p:spPr>
          <a:xfrm>
            <a:off x="785813" y="381438"/>
            <a:ext cx="9858375" cy="138478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FBC58-80C4-223A-1D04-0B72591069FF}"/>
              </a:ext>
            </a:extLst>
          </p:cNvPr>
          <p:cNvSpPr>
            <a:spLocks noGrp="1"/>
          </p:cNvSpPr>
          <p:nvPr>
            <p:ph type="body" idx="1"/>
          </p:nvPr>
        </p:nvSpPr>
        <p:spPr>
          <a:xfrm>
            <a:off x="785813" y="1907187"/>
            <a:ext cx="9858375" cy="4545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6C97A-1BC9-CD2C-2C0C-F320FE4E42D8}"/>
              </a:ext>
            </a:extLst>
          </p:cNvPr>
          <p:cNvSpPr>
            <a:spLocks noGrp="1"/>
          </p:cNvSpPr>
          <p:nvPr>
            <p:ph type="dt" sz="half" idx="2"/>
          </p:nvPr>
        </p:nvSpPr>
        <p:spPr>
          <a:xfrm>
            <a:off x="785813" y="6640327"/>
            <a:ext cx="2571750" cy="381437"/>
          </a:xfrm>
          <a:prstGeom prst="rect">
            <a:avLst/>
          </a:prstGeom>
        </p:spPr>
        <p:txBody>
          <a:bodyPr vert="horz" lIns="91440" tIns="45720" rIns="91440" bIns="45720" rtlCol="0" anchor="ctr"/>
          <a:lstStyle>
            <a:lvl1pPr algn="l">
              <a:defRPr sz="1125">
                <a:solidFill>
                  <a:schemeClr val="tx1">
                    <a:tint val="75000"/>
                  </a:schemeClr>
                </a:solidFill>
              </a:defRPr>
            </a:lvl1pPr>
          </a:lstStyle>
          <a:p>
            <a:fld id="{A72FC3E3-CC54-48C0-BB88-00FD1D4E56B7}" type="datetimeFigureOut">
              <a:rPr lang="en-GB" smtClean="0"/>
              <a:t>26/09/2023</a:t>
            </a:fld>
            <a:endParaRPr lang="en-GB"/>
          </a:p>
        </p:txBody>
      </p:sp>
      <p:sp>
        <p:nvSpPr>
          <p:cNvPr id="5" name="Footer Placeholder 4">
            <a:extLst>
              <a:ext uri="{FF2B5EF4-FFF2-40B4-BE49-F238E27FC236}">
                <a16:creationId xmlns:a16="http://schemas.microsoft.com/office/drawing/2014/main" id="{54495405-B137-3A37-7BF3-DE0432EC2D6D}"/>
              </a:ext>
            </a:extLst>
          </p:cNvPr>
          <p:cNvSpPr>
            <a:spLocks noGrp="1"/>
          </p:cNvSpPr>
          <p:nvPr>
            <p:ph type="ftr" sz="quarter" idx="3"/>
          </p:nvPr>
        </p:nvSpPr>
        <p:spPr>
          <a:xfrm>
            <a:off x="3786188" y="6640327"/>
            <a:ext cx="3857625" cy="381437"/>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DCCC90-14C9-FF22-1416-B698C0F1CF98}"/>
              </a:ext>
            </a:extLst>
          </p:cNvPr>
          <p:cNvSpPr>
            <a:spLocks noGrp="1"/>
          </p:cNvSpPr>
          <p:nvPr>
            <p:ph type="sldNum" sz="quarter" idx="4"/>
          </p:nvPr>
        </p:nvSpPr>
        <p:spPr>
          <a:xfrm>
            <a:off x="8072438" y="6640327"/>
            <a:ext cx="2571750" cy="381437"/>
          </a:xfrm>
          <a:prstGeom prst="rect">
            <a:avLst/>
          </a:prstGeom>
        </p:spPr>
        <p:txBody>
          <a:bodyPr vert="horz" lIns="91440" tIns="45720" rIns="91440" bIns="45720" rtlCol="0" anchor="ctr"/>
          <a:lstStyle>
            <a:lvl1pPr algn="r">
              <a:defRPr sz="1125">
                <a:solidFill>
                  <a:schemeClr val="tx1">
                    <a:tint val="75000"/>
                  </a:schemeClr>
                </a:solidFill>
              </a:defRPr>
            </a:lvl1pPr>
          </a:lstStyle>
          <a:p>
            <a:fld id="{F21BFFF4-0031-4F34-80EE-8655BD12BA9C}" type="slidenum">
              <a:rPr lang="en-GB" smtClean="0"/>
              <a:t>‹#›</a:t>
            </a:fld>
            <a:endParaRPr lang="en-GB"/>
          </a:p>
        </p:txBody>
      </p:sp>
      <p:pic>
        <p:nvPicPr>
          <p:cNvPr id="7" name="Picture 6">
            <a:extLst>
              <a:ext uri="{FF2B5EF4-FFF2-40B4-BE49-F238E27FC236}">
                <a16:creationId xmlns:a16="http://schemas.microsoft.com/office/drawing/2014/main" id="{E048EA0A-FDBF-E5AD-7946-C8FA3825A968}"/>
              </a:ext>
            </a:extLst>
          </p:cNvPr>
          <p:cNvPicPr>
            <a:picLocks noChangeAspect="1"/>
          </p:cNvPicPr>
          <p:nvPr userDrawn="1"/>
        </p:nvPicPr>
        <p:blipFill>
          <a:blip r:embed="rId14"/>
          <a:srcRect/>
          <a:stretch/>
        </p:blipFill>
        <p:spPr>
          <a:xfrm>
            <a:off x="-123068" y="-82422"/>
            <a:ext cx="11676135" cy="7329227"/>
          </a:xfrm>
          <a:prstGeom prst="rect">
            <a:avLst/>
          </a:prstGeom>
        </p:spPr>
      </p:pic>
    </p:spTree>
    <p:extLst>
      <p:ext uri="{BB962C8B-B14F-4D97-AF65-F5344CB8AC3E}">
        <p14:creationId xmlns:p14="http://schemas.microsoft.com/office/powerpoint/2010/main" val="170514836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slation.gov.uk/ukpga/1989/41/section/98#commentary-c18846971"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346C4C-C0BC-D942-3E00-CCE93897B57D}"/>
              </a:ext>
            </a:extLst>
          </p:cNvPr>
          <p:cNvSpPr txBox="1">
            <a:spLocks/>
          </p:cNvSpPr>
          <p:nvPr/>
        </p:nvSpPr>
        <p:spPr>
          <a:xfrm>
            <a:off x="796925" y="3006725"/>
            <a:ext cx="9836150" cy="1150938"/>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endParaRPr lang="en-US" sz="4000" b="1" dirty="0">
              <a:solidFill>
                <a:schemeClr val="bg1"/>
              </a:solidFill>
            </a:endParaRPr>
          </a:p>
          <a:p>
            <a:pPr algn="ctr">
              <a:lnSpc>
                <a:spcPct val="115000"/>
              </a:lnSpc>
            </a:pPr>
            <a:r>
              <a:rPr lang="en-GB" sz="4000" kern="100" dirty="0">
                <a:solidFill>
                  <a:schemeClr val="bg1"/>
                </a:solidFill>
                <a:effectLst/>
                <a:ea typeface="Calibri" panose="020F0502020204030204" pitchFamily="34" charset="0"/>
              </a:rPr>
              <a:t>Public Law Overview for Private Law practitioners</a:t>
            </a:r>
          </a:p>
          <a:p>
            <a:pPr algn="ctr"/>
            <a:endParaRPr lang="en-US" sz="4000" dirty="0">
              <a:solidFill>
                <a:schemeClr val="bg1"/>
              </a:solidFill>
            </a:endParaRPr>
          </a:p>
          <a:p>
            <a:pPr algn="ctr"/>
            <a:r>
              <a:rPr lang="en-US" sz="4000" dirty="0">
                <a:solidFill>
                  <a:schemeClr val="bg1"/>
                </a:solidFill>
              </a:rPr>
              <a:t>Scott Sharp</a:t>
            </a:r>
          </a:p>
          <a:p>
            <a:pPr algn="ctr"/>
            <a:endParaRPr lang="en-US" sz="6600" b="1" dirty="0">
              <a:solidFill>
                <a:schemeClr val="bg1"/>
              </a:solidFill>
            </a:endParaRPr>
          </a:p>
          <a:p>
            <a:pPr algn="ctr"/>
            <a:endParaRPr lang="en-US" sz="5400" b="1" dirty="0">
              <a:solidFill>
                <a:schemeClr val="bg1"/>
              </a:solidFill>
            </a:endParaRPr>
          </a:p>
        </p:txBody>
      </p:sp>
      <p:pic>
        <p:nvPicPr>
          <p:cNvPr id="4" name="Picture 3" descr="A black background with red and grey letters&#10;&#10;Description automatically generated">
            <a:extLst>
              <a:ext uri="{FF2B5EF4-FFF2-40B4-BE49-F238E27FC236}">
                <a16:creationId xmlns:a16="http://schemas.microsoft.com/office/drawing/2014/main" id="{33D025DD-DFAA-7DF0-B6E0-DB9FBCCDFC8A}"/>
              </a:ext>
            </a:extLst>
          </p:cNvPr>
          <p:cNvPicPr>
            <a:picLocks noChangeAspect="1"/>
          </p:cNvPicPr>
          <p:nvPr/>
        </p:nvPicPr>
        <p:blipFill>
          <a:blip r:embed="rId2"/>
          <a:stretch>
            <a:fillRect/>
          </a:stretch>
        </p:blipFill>
        <p:spPr>
          <a:xfrm>
            <a:off x="9161105" y="6667500"/>
            <a:ext cx="2268895" cy="496888"/>
          </a:xfrm>
          <a:prstGeom prst="rect">
            <a:avLst/>
          </a:prstGeom>
        </p:spPr>
      </p:pic>
    </p:spTree>
    <p:extLst>
      <p:ext uri="{BB962C8B-B14F-4D97-AF65-F5344CB8AC3E}">
        <p14:creationId xmlns:p14="http://schemas.microsoft.com/office/powerpoint/2010/main" val="395092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E538C3-FC1C-3C46-A320-17E683CA7DA2}"/>
              </a:ext>
            </a:extLst>
          </p:cNvPr>
          <p:cNvSpPr txBox="1"/>
          <p:nvPr/>
        </p:nvSpPr>
        <p:spPr>
          <a:xfrm>
            <a:off x="529528" y="376937"/>
            <a:ext cx="10370943" cy="6443110"/>
          </a:xfrm>
          <a:prstGeom prst="rect">
            <a:avLst/>
          </a:prstGeom>
          <a:noFill/>
        </p:spPr>
        <p:txBody>
          <a:bodyPr wrap="square">
            <a:spAutoFit/>
          </a:bodyPr>
          <a:lstStyle/>
          <a:p>
            <a:pPr algn="just">
              <a:lnSpc>
                <a:spcPct val="115000"/>
              </a:lnSpc>
            </a:pPr>
            <a:r>
              <a:rPr lang="en-GB" sz="1800" kern="100" dirty="0">
                <a:solidFill>
                  <a:schemeClr val="bg1"/>
                </a:solidFill>
                <a:effectLst/>
                <a:latin typeface="+mj-lt"/>
                <a:ea typeface="Calibri" panose="020F0502020204030204" pitchFamily="34" charset="0"/>
              </a:rPr>
              <a:t>When we speak about the Family Court, and it’s role within the legal system, there are many strands to the Family Courts and Judges. I have set out below what I view as the core areas, and the primary statutory acts that often arise within the areas and the type of cases often encountered.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b="1" kern="100" dirty="0">
                <a:solidFill>
                  <a:schemeClr val="bg1"/>
                </a:solidFill>
                <a:effectLst/>
                <a:latin typeface="+mj-lt"/>
                <a:ea typeface="Calibri" panose="020F0502020204030204" pitchFamily="34" charset="0"/>
              </a:rPr>
              <a:t>                 </a:t>
            </a:r>
            <a:r>
              <a:rPr lang="en-GB" sz="1800" u="sng" kern="100" dirty="0">
                <a:solidFill>
                  <a:schemeClr val="bg1"/>
                </a:solidFill>
                <a:effectLst/>
                <a:latin typeface="+mj-lt"/>
                <a:ea typeface="Calibri" panose="020F0502020204030204" pitchFamily="34" charset="0"/>
              </a:rPr>
              <a:t>Public</a:t>
            </a:r>
            <a:r>
              <a:rPr lang="en-GB" sz="1800" kern="100" dirty="0">
                <a:solidFill>
                  <a:schemeClr val="bg1"/>
                </a:solidFill>
                <a:effectLst/>
                <a:latin typeface="+mj-lt"/>
                <a:ea typeface="Calibri" panose="020F0502020204030204" pitchFamily="34" charset="0"/>
              </a:rPr>
              <a:t> 	                                                       		  </a:t>
            </a:r>
            <a:r>
              <a:rPr lang="en-GB" sz="1800" u="sng" kern="100" dirty="0">
                <a:solidFill>
                  <a:schemeClr val="bg1"/>
                </a:solidFill>
                <a:effectLst/>
                <a:latin typeface="+mj-lt"/>
                <a:ea typeface="Calibri" panose="020F0502020204030204" pitchFamily="34" charset="0"/>
              </a:rPr>
              <a:t>Private</a:t>
            </a: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latin typeface="+mj-lt"/>
                <a:ea typeface="Calibri" panose="020F0502020204030204" pitchFamily="34" charset="0"/>
              </a:rPr>
              <a:t>Children </a:t>
            </a:r>
            <a:r>
              <a:rPr lang="en-GB" sz="1800" kern="100" dirty="0">
                <a:solidFill>
                  <a:schemeClr val="bg1"/>
                </a:solidFill>
                <a:effectLst/>
                <a:latin typeface="+mj-lt"/>
                <a:ea typeface="Calibri" panose="020F0502020204030204" pitchFamily="34" charset="0"/>
              </a:rPr>
              <a:t>Act 1989		                  		Children Act 1989	                           Schedule1CA1989 				 Family Law Act 1996</a:t>
            </a:r>
          </a:p>
          <a:p>
            <a:pPr algn="just">
              <a:lnSpc>
                <a:spcPct val="115000"/>
              </a:lnSpc>
            </a:pPr>
            <a:r>
              <a:rPr lang="en-GB" sz="1800" kern="100" dirty="0">
                <a:solidFill>
                  <a:schemeClr val="bg1"/>
                </a:solidFill>
                <a:effectLst/>
                <a:latin typeface="+mj-lt"/>
                <a:ea typeface="Calibri" panose="020F0502020204030204" pitchFamily="34" charset="0"/>
              </a:rPr>
              <a:t>Adoption and Children Act 2002	               			                     				                       				</a:t>
            </a:r>
            <a:r>
              <a:rPr lang="en-GB" sz="1800" b="1" kern="100" dirty="0">
                <a:solidFill>
                  <a:schemeClr val="bg1"/>
                </a:solidFill>
                <a:latin typeface="+mj-lt"/>
                <a:ea typeface="Calibri" panose="020F0502020204030204" pitchFamily="34" charset="0"/>
              </a:rPr>
              <a:t>		                    </a:t>
            </a:r>
            <a:r>
              <a:rPr lang="en-GB" sz="1800" u="sng" kern="100" dirty="0">
                <a:solidFill>
                  <a:schemeClr val="bg1"/>
                </a:solidFill>
                <a:effectLst/>
                <a:latin typeface="+mj-lt"/>
                <a:ea typeface="Calibri" panose="020F0502020204030204" pitchFamily="34" charset="0"/>
              </a:rPr>
              <a:t>Types of case</a:t>
            </a:r>
            <a:endParaRPr lang="en-GB" sz="1800" kern="100" dirty="0">
              <a:solidFill>
                <a:schemeClr val="bg1"/>
              </a:solidFill>
              <a:effectLst/>
              <a:latin typeface="+mj-lt"/>
              <a:ea typeface="Calibri" panose="020F0502020204030204" pitchFamily="34" charset="0"/>
            </a:endParaRP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b="1" kern="100" dirty="0">
                <a:solidFill>
                  <a:schemeClr val="bg1"/>
                </a:solidFill>
                <a:latin typeface="+mj-lt"/>
                <a:ea typeface="Calibri" panose="020F0502020204030204" pitchFamily="34" charset="0"/>
              </a:rPr>
              <a:t>               </a:t>
            </a:r>
            <a:r>
              <a:rPr lang="en-GB" sz="1800" u="sng" kern="100" dirty="0">
                <a:solidFill>
                  <a:schemeClr val="bg1"/>
                </a:solidFill>
                <a:effectLst/>
                <a:latin typeface="+mj-lt"/>
                <a:ea typeface="Calibri" panose="020F0502020204030204" pitchFamily="34" charset="0"/>
              </a:rPr>
              <a:t>Public</a:t>
            </a:r>
            <a:r>
              <a:rPr lang="en-GB" sz="1800" kern="100" dirty="0">
                <a:solidFill>
                  <a:schemeClr val="bg1"/>
                </a:solidFill>
                <a:effectLst/>
                <a:latin typeface="+mj-lt"/>
                <a:ea typeface="Calibri" panose="020F0502020204030204" pitchFamily="34" charset="0"/>
              </a:rPr>
              <a:t>		   </a:t>
            </a:r>
            <a:r>
              <a:rPr lang="en-GB" sz="1800" kern="100" dirty="0">
                <a:solidFill>
                  <a:schemeClr val="bg1"/>
                </a:solidFill>
                <a:latin typeface="+mj-lt"/>
                <a:ea typeface="Calibri" panose="020F0502020204030204" pitchFamily="34" charset="0"/>
              </a:rPr>
              <a:t>                    </a:t>
            </a:r>
            <a:r>
              <a:rPr lang="en-GB" sz="1800" u="sng" kern="100" dirty="0">
                <a:solidFill>
                  <a:schemeClr val="bg1"/>
                </a:solidFill>
                <a:effectLst/>
                <a:latin typeface="+mj-lt"/>
                <a:ea typeface="Calibri" panose="020F0502020204030204" pitchFamily="34" charset="0"/>
              </a:rPr>
              <a:t>Private</a:t>
            </a:r>
            <a:r>
              <a:rPr lang="en-GB" sz="1800" kern="100" dirty="0">
                <a:solidFill>
                  <a:schemeClr val="bg1"/>
                </a:solidFill>
                <a:effectLst/>
                <a:latin typeface="+mj-lt"/>
                <a:ea typeface="Calibri" panose="020F0502020204030204" pitchFamily="34" charset="0"/>
              </a:rPr>
              <a:t>		        Interim orders		</a:t>
            </a:r>
            <a:r>
              <a:rPr lang="en-GB" sz="1800" kern="100" dirty="0">
                <a:solidFill>
                  <a:schemeClr val="bg1"/>
                </a:solidFill>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Contact disputes	 </a:t>
            </a:r>
          </a:p>
          <a:p>
            <a:pPr algn="just">
              <a:lnSpc>
                <a:spcPct val="115000"/>
              </a:lnSpc>
            </a:pPr>
            <a:r>
              <a:rPr lang="en-GB" sz="1800" kern="100" dirty="0">
                <a:solidFill>
                  <a:schemeClr val="bg1"/>
                </a:solidFill>
                <a:effectLst/>
                <a:latin typeface="+mj-lt"/>
                <a:ea typeface="Calibri" panose="020F0502020204030204" pitchFamily="34" charset="0"/>
              </a:rPr>
              <a:t>Care orders                                                                Specific issues orders	 </a:t>
            </a:r>
          </a:p>
          <a:p>
            <a:pPr algn="just">
              <a:lnSpc>
                <a:spcPct val="115000"/>
              </a:lnSpc>
            </a:pPr>
            <a:r>
              <a:rPr lang="en-GB" sz="1800" kern="100" dirty="0">
                <a:solidFill>
                  <a:schemeClr val="bg1"/>
                </a:solidFill>
                <a:effectLst/>
                <a:latin typeface="+mj-lt"/>
                <a:ea typeface="Calibri" panose="020F0502020204030204" pitchFamily="34" charset="0"/>
              </a:rPr>
              <a:t>Supervision orders		</a:t>
            </a:r>
            <a:r>
              <a:rPr lang="en-GB" sz="1800" kern="100" dirty="0">
                <a:solidFill>
                  <a:schemeClr val="bg1"/>
                </a:solidFill>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S8 orders                                                             </a:t>
            </a:r>
          </a:p>
          <a:p>
            <a:pPr algn="just">
              <a:lnSpc>
                <a:spcPct val="115000"/>
              </a:lnSpc>
            </a:pPr>
            <a:r>
              <a:rPr lang="en-GB" sz="1800" kern="100" dirty="0">
                <a:solidFill>
                  <a:schemeClr val="bg1"/>
                </a:solidFill>
                <a:effectLst/>
                <a:latin typeface="+mj-lt"/>
                <a:ea typeface="Calibri" panose="020F0502020204030204" pitchFamily="34" charset="0"/>
              </a:rPr>
              <a:t>Emergency protection</a:t>
            </a:r>
            <a:r>
              <a:rPr lang="en-GB" sz="1800" kern="100" dirty="0">
                <a:solidFill>
                  <a:schemeClr val="bg1"/>
                </a:solidFill>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	               Non-molestation orders	</a:t>
            </a:r>
          </a:p>
          <a:p>
            <a:pPr algn="just">
              <a:lnSpc>
                <a:spcPct val="115000"/>
              </a:lnSpc>
            </a:pPr>
            <a:r>
              <a:rPr lang="en-GB" sz="1800" kern="100" dirty="0">
                <a:solidFill>
                  <a:schemeClr val="bg1"/>
                </a:solidFill>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 Special Guardianship</a:t>
            </a:r>
          </a:p>
          <a:p>
            <a:pPr algn="just">
              <a:lnSpc>
                <a:spcPct val="115000"/>
              </a:lnSpc>
            </a:pPr>
            <a:r>
              <a:rPr lang="en-GB" sz="1800" kern="100" dirty="0">
                <a:solidFill>
                  <a:schemeClr val="bg1"/>
                </a:solidFill>
                <a:effectLst/>
                <a:latin typeface="+mj-lt"/>
                <a:ea typeface="Calibri" panose="020F0502020204030204" pitchFamily="34" charset="0"/>
              </a:rPr>
              <a:t>  	 *Adoption Orders</a:t>
            </a:r>
            <a:endParaRPr lang="en-GB" sz="1800" kern="100" dirty="0">
              <a:effectLst/>
              <a:latin typeface="Times New Roman" panose="02020603050405020304" pitchFamily="18" charset="0"/>
              <a:ea typeface="Calibri" panose="020F0502020204030204" pitchFamily="34" charset="0"/>
            </a:endParaRPr>
          </a:p>
        </p:txBody>
      </p:sp>
      <p:pic>
        <p:nvPicPr>
          <p:cNvPr id="5" name="Picture 4" descr="A black background with red and grey letters&#10;&#10;Description automatically generated">
            <a:extLst>
              <a:ext uri="{FF2B5EF4-FFF2-40B4-BE49-F238E27FC236}">
                <a16:creationId xmlns:a16="http://schemas.microsoft.com/office/drawing/2014/main" id="{AFE36BB7-5AED-D760-334B-29FBCF58CB18}"/>
              </a:ext>
            </a:extLst>
          </p:cNvPr>
          <p:cNvPicPr>
            <a:picLocks noChangeAspect="1"/>
          </p:cNvPicPr>
          <p:nvPr/>
        </p:nvPicPr>
        <p:blipFill>
          <a:blip r:embed="rId2"/>
          <a:stretch>
            <a:fillRect/>
          </a:stretch>
        </p:blipFill>
        <p:spPr>
          <a:xfrm>
            <a:off x="9211851" y="6600825"/>
            <a:ext cx="2218150" cy="485775"/>
          </a:xfrm>
          <a:prstGeom prst="rect">
            <a:avLst/>
          </a:prstGeom>
        </p:spPr>
      </p:pic>
    </p:spTree>
    <p:extLst>
      <p:ext uri="{BB962C8B-B14F-4D97-AF65-F5344CB8AC3E}">
        <p14:creationId xmlns:p14="http://schemas.microsoft.com/office/powerpoint/2010/main" val="259272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3ACB8C-1613-DD4E-528E-3A3F22CFC630}"/>
              </a:ext>
            </a:extLst>
          </p:cNvPr>
          <p:cNvSpPr txBox="1"/>
          <p:nvPr/>
        </p:nvSpPr>
        <p:spPr>
          <a:xfrm>
            <a:off x="2782824" y="2791968"/>
            <a:ext cx="5864352" cy="2308452"/>
          </a:xfrm>
          <a:prstGeom prst="rect">
            <a:avLst/>
          </a:prstGeom>
          <a:noFill/>
        </p:spPr>
        <p:txBody>
          <a:bodyPr wrap="square" rtlCol="0">
            <a:spAutoFit/>
          </a:bodyPr>
          <a:lstStyle/>
          <a:p>
            <a:r>
              <a:rPr lang="en-GB" sz="1800" kern="100" dirty="0">
                <a:solidFill>
                  <a:schemeClr val="bg1"/>
                </a:solidFill>
                <a:effectLst/>
                <a:latin typeface="Times New Roman" panose="02020603050405020304" pitchFamily="18" charset="0"/>
                <a:ea typeface="Calibri" panose="020F0502020204030204" pitchFamily="34" charset="0"/>
              </a:rPr>
              <a:t>This talk will aim to provide further guidance to those practicing in Private Law work of the overlap with Public Law, and where it would be useful for those practitioners to have at least an understanding of Public Law proceedings.</a:t>
            </a:r>
          </a:p>
          <a:p>
            <a:endParaRPr lang="en-US" dirty="0"/>
          </a:p>
        </p:txBody>
      </p:sp>
    </p:spTree>
    <p:extLst>
      <p:ext uri="{BB962C8B-B14F-4D97-AF65-F5344CB8AC3E}">
        <p14:creationId xmlns:p14="http://schemas.microsoft.com/office/powerpoint/2010/main" val="256668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05F4F9-D723-7393-45CD-BB0B144DFE45}"/>
              </a:ext>
            </a:extLst>
          </p:cNvPr>
          <p:cNvSpPr txBox="1"/>
          <p:nvPr/>
        </p:nvSpPr>
        <p:spPr>
          <a:xfrm>
            <a:off x="214312" y="597408"/>
            <a:ext cx="11001376" cy="4213269"/>
          </a:xfrm>
          <a:prstGeom prst="rect">
            <a:avLst/>
          </a:prstGeom>
          <a:noFill/>
        </p:spPr>
        <p:txBody>
          <a:bodyPr wrap="square" rtlCol="0">
            <a:spAutoFit/>
          </a:bodyPr>
          <a:lstStyle/>
          <a:p>
            <a:pPr>
              <a:lnSpc>
                <a:spcPct val="115000"/>
              </a:lnSpc>
            </a:pPr>
            <a:r>
              <a:rPr lang="en-GB" sz="1800" b="1" kern="100" dirty="0">
                <a:solidFill>
                  <a:schemeClr val="bg1"/>
                </a:solidFill>
                <a:latin typeface="+mj-lt"/>
                <a:ea typeface="Calibri" panose="020F0502020204030204" pitchFamily="34" charset="0"/>
              </a:rPr>
              <a:t>		</a:t>
            </a:r>
            <a:r>
              <a:rPr lang="en-GB" sz="1800" b="1" u="sng" kern="100" dirty="0">
                <a:solidFill>
                  <a:schemeClr val="bg1"/>
                </a:solidFill>
                <a:effectLst/>
                <a:latin typeface="+mj-lt"/>
                <a:ea typeface="Calibri" panose="020F0502020204030204" pitchFamily="34" charset="0"/>
              </a:rPr>
              <a:t>Public Law Proceedings</a:t>
            </a:r>
            <a:endParaRPr lang="en-GB" sz="1800" kern="100" dirty="0">
              <a:solidFill>
                <a:schemeClr val="bg1"/>
              </a:solidFill>
              <a:effectLst/>
              <a:latin typeface="+mj-lt"/>
              <a:ea typeface="Calibri" panose="020F0502020204030204" pitchFamily="34" charset="0"/>
            </a:endParaRPr>
          </a:p>
          <a:p>
            <a:pPr>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Public Law proceedings are instigated by an application of the local authority (LA) where they feel it has reached the need for intervention within a family for the welfare of the child. Much like Private Law proceedings the Court’s focus is the welfare of the child under the Children Act 1989.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Upon issuing an application there are automatic respondents being all those with parental responsibility for the child. There are additional persons who would need to be notified of proceedings, such as a father without parental responsibility, whom are also able to apply to be a party to proceedings.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Within Public Law proceedings a Guardian is always appointed to represent the interests of the children. Whilst the LA often allege grounds for concern for the child, it will always be down to the Guardian to approach proceedings with a neutral, child focused, and independent impact analysis</a:t>
            </a:r>
            <a:r>
              <a:rPr lang="en-GB" sz="1800" kern="100" dirty="0">
                <a:solidFill>
                  <a:srgbClr val="000000"/>
                </a:solidFill>
                <a:effectLst/>
                <a:latin typeface="Times New Roman" panose="02020603050405020304" pitchFamily="18" charset="0"/>
                <a:ea typeface="Calibri" panose="020F0502020204030204" pitchFamily="34" charset="0"/>
              </a:rPr>
              <a:t>. </a:t>
            </a:r>
            <a:endParaRPr lang="en-GB" sz="1800" kern="100" dirty="0">
              <a:effectLst/>
              <a:latin typeface="Times New Roman" panose="02020603050405020304" pitchFamily="18" charset="0"/>
              <a:ea typeface="Calibri" panose="020F0502020204030204" pitchFamily="34" charset="0"/>
            </a:endParaRPr>
          </a:p>
        </p:txBody>
      </p:sp>
      <p:pic>
        <p:nvPicPr>
          <p:cNvPr id="8" name="Picture 7" descr="A black background with red and grey letters&#10;&#10;Description automatically generated">
            <a:extLst>
              <a:ext uri="{FF2B5EF4-FFF2-40B4-BE49-F238E27FC236}">
                <a16:creationId xmlns:a16="http://schemas.microsoft.com/office/drawing/2014/main" id="{D181B0F7-CC61-1B4C-130E-22C9B0E1B7F7}"/>
              </a:ext>
            </a:extLst>
          </p:cNvPr>
          <p:cNvPicPr>
            <a:picLocks noChangeAspect="1"/>
          </p:cNvPicPr>
          <p:nvPr/>
        </p:nvPicPr>
        <p:blipFill>
          <a:blip r:embed="rId2"/>
          <a:stretch>
            <a:fillRect/>
          </a:stretch>
        </p:blipFill>
        <p:spPr>
          <a:xfrm>
            <a:off x="9172574" y="6670012"/>
            <a:ext cx="2257426" cy="494376"/>
          </a:xfrm>
          <a:prstGeom prst="rect">
            <a:avLst/>
          </a:prstGeom>
        </p:spPr>
      </p:pic>
    </p:spTree>
    <p:extLst>
      <p:ext uri="{BB962C8B-B14F-4D97-AF65-F5344CB8AC3E}">
        <p14:creationId xmlns:p14="http://schemas.microsoft.com/office/powerpoint/2010/main" val="360109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black background with red and grey letters&#10;&#10;Description automatically generated">
            <a:extLst>
              <a:ext uri="{FF2B5EF4-FFF2-40B4-BE49-F238E27FC236}">
                <a16:creationId xmlns:a16="http://schemas.microsoft.com/office/drawing/2014/main" id="{70686162-4D44-7C67-9AE6-749909CC681F}"/>
              </a:ext>
            </a:extLst>
          </p:cNvPr>
          <p:cNvPicPr>
            <a:picLocks noChangeAspect="1"/>
          </p:cNvPicPr>
          <p:nvPr/>
        </p:nvPicPr>
        <p:blipFill>
          <a:blip r:embed="rId2"/>
          <a:stretch>
            <a:fillRect/>
          </a:stretch>
        </p:blipFill>
        <p:spPr>
          <a:xfrm>
            <a:off x="9124863" y="6581775"/>
            <a:ext cx="2305137" cy="504825"/>
          </a:xfrm>
          <a:prstGeom prst="rect">
            <a:avLst/>
          </a:prstGeom>
        </p:spPr>
      </p:pic>
      <p:sp>
        <p:nvSpPr>
          <p:cNvPr id="3" name="TextBox 2">
            <a:extLst>
              <a:ext uri="{FF2B5EF4-FFF2-40B4-BE49-F238E27FC236}">
                <a16:creationId xmlns:a16="http://schemas.microsoft.com/office/drawing/2014/main" id="{B5E975C4-DF91-6205-F6F6-DCB892EEE872}"/>
              </a:ext>
            </a:extLst>
          </p:cNvPr>
          <p:cNvSpPr txBox="1"/>
          <p:nvPr/>
        </p:nvSpPr>
        <p:spPr>
          <a:xfrm>
            <a:off x="223344" y="497503"/>
            <a:ext cx="10983311" cy="6169381"/>
          </a:xfrm>
          <a:prstGeom prst="rect">
            <a:avLst/>
          </a:prstGeom>
          <a:noFill/>
        </p:spPr>
        <p:txBody>
          <a:bodyPr wrap="square" rtlCol="0">
            <a:spAutoFit/>
          </a:bodyPr>
          <a:lstStyle/>
          <a:p>
            <a:pPr algn="just">
              <a:lnSpc>
                <a:spcPct val="115000"/>
              </a:lnSpc>
            </a:pPr>
            <a:r>
              <a:rPr lang="en-GB" sz="1800" b="1" kern="100" dirty="0">
                <a:solidFill>
                  <a:schemeClr val="bg1"/>
                </a:solidFill>
                <a:effectLst/>
                <a:latin typeface="+mj-lt"/>
                <a:ea typeface="Calibri" panose="020F0502020204030204" pitchFamily="34" charset="0"/>
              </a:rPr>
              <a:t>		</a:t>
            </a:r>
            <a:r>
              <a:rPr lang="en-GB" sz="1800" b="1" u="sng" kern="100" dirty="0">
                <a:solidFill>
                  <a:schemeClr val="bg1"/>
                </a:solidFill>
                <a:effectLst/>
                <a:latin typeface="+mj-lt"/>
                <a:ea typeface="Calibri" panose="020F0502020204030204" pitchFamily="34" charset="0"/>
              </a:rPr>
              <a:t>Threshold </a:t>
            </a:r>
            <a:endParaRPr lang="en-GB" sz="1800" kern="100" dirty="0">
              <a:solidFill>
                <a:schemeClr val="bg1"/>
              </a:solidFill>
              <a:effectLst/>
              <a:latin typeface="+mj-lt"/>
              <a:ea typeface="Calibri" panose="020F0502020204030204" pitchFamily="34" charset="0"/>
            </a:endParaRPr>
          </a:p>
          <a:p>
            <a:pPr algn="just">
              <a:lnSpc>
                <a:spcPct val="115000"/>
              </a:lnSpc>
            </a:pPr>
            <a:r>
              <a:rPr lang="en-GB" sz="1800" kern="100" dirty="0">
                <a:solidFill>
                  <a:schemeClr val="bg1"/>
                </a:solidFill>
                <a:effectLst/>
                <a:latin typeface="+mj-lt"/>
                <a:ea typeface="Calibri" panose="020F0502020204030204" pitchFamily="34" charset="0"/>
              </a:rPr>
              <a:t>In order for the court to justify the involvement of a public body within a family’s life, and make orders for the same, the legal threshold must be established. For final orders this is §31(2) of the Children Act 1989; </a:t>
            </a:r>
          </a:p>
          <a:p>
            <a:pPr>
              <a:lnSpc>
                <a:spcPct val="115000"/>
              </a:lnSpc>
            </a:pPr>
            <a:r>
              <a:rPr lang="en-GB" sz="1800" kern="100" dirty="0">
                <a:solidFill>
                  <a:schemeClr val="bg1"/>
                </a:solidFill>
                <a:effectLst/>
                <a:latin typeface="+mj-lt"/>
                <a:ea typeface="Calibri" panose="020F0502020204030204" pitchFamily="34" charset="0"/>
              </a:rPr>
              <a:t> </a:t>
            </a:r>
          </a:p>
          <a:p>
            <a:pPr algn="ctr">
              <a:lnSpc>
                <a:spcPct val="115000"/>
              </a:lnSpc>
              <a:spcAft>
                <a:spcPts val="600"/>
              </a:spcAft>
            </a:pPr>
            <a:r>
              <a:rPr lang="en-GB" sz="1800" i="1" dirty="0">
                <a:solidFill>
                  <a:schemeClr val="bg1"/>
                </a:solidFill>
                <a:effectLst/>
                <a:latin typeface="+mj-lt"/>
                <a:ea typeface="Times New Roman" panose="02020603050405020304" pitchFamily="18" charset="0"/>
              </a:rPr>
              <a:t>(2)A court may only make a care order or supervision order if it is satisfied—</a:t>
            </a:r>
            <a:endParaRPr lang="en-GB" sz="1800" dirty="0">
              <a:solidFill>
                <a:schemeClr val="bg1"/>
              </a:solidFill>
              <a:effectLst/>
              <a:latin typeface="+mj-lt"/>
              <a:ea typeface="Times New Roman" panose="02020603050405020304" pitchFamily="18" charset="0"/>
            </a:endParaRPr>
          </a:p>
          <a:p>
            <a:pPr algn="ctr">
              <a:lnSpc>
                <a:spcPct val="115000"/>
              </a:lnSpc>
              <a:spcAft>
                <a:spcPts val="600"/>
              </a:spcAft>
            </a:pPr>
            <a:r>
              <a:rPr lang="en-GB" sz="1800" i="1" dirty="0">
                <a:solidFill>
                  <a:schemeClr val="bg1"/>
                </a:solidFill>
                <a:effectLst/>
                <a:latin typeface="+mj-lt"/>
                <a:ea typeface="Times New Roman" panose="02020603050405020304" pitchFamily="18" charset="0"/>
              </a:rPr>
              <a:t>(a)that the child concerned is suffering, or is likely to suffer, significant harm; and</a:t>
            </a:r>
            <a:endParaRPr lang="en-GB" sz="1800" dirty="0">
              <a:solidFill>
                <a:schemeClr val="bg1"/>
              </a:solidFill>
              <a:effectLst/>
              <a:latin typeface="+mj-lt"/>
              <a:ea typeface="Times New Roman" panose="02020603050405020304" pitchFamily="18" charset="0"/>
            </a:endParaRPr>
          </a:p>
          <a:p>
            <a:pPr algn="ctr">
              <a:lnSpc>
                <a:spcPct val="115000"/>
              </a:lnSpc>
              <a:spcAft>
                <a:spcPts val="600"/>
              </a:spcAft>
            </a:pPr>
            <a:r>
              <a:rPr lang="en-GB" sz="1800" i="1" dirty="0">
                <a:solidFill>
                  <a:schemeClr val="bg1"/>
                </a:solidFill>
                <a:effectLst/>
                <a:latin typeface="+mj-lt"/>
                <a:ea typeface="Times New Roman" panose="02020603050405020304" pitchFamily="18" charset="0"/>
              </a:rPr>
              <a:t>(b)that the harm, or likelihood of harm, is attributable to—</a:t>
            </a:r>
            <a:endParaRPr lang="en-GB" sz="1800" dirty="0">
              <a:solidFill>
                <a:schemeClr val="bg1"/>
              </a:solidFill>
              <a:effectLst/>
              <a:latin typeface="+mj-lt"/>
              <a:ea typeface="Times New Roman" panose="02020603050405020304" pitchFamily="18" charset="0"/>
            </a:endParaRPr>
          </a:p>
          <a:p>
            <a:pPr algn="ctr">
              <a:lnSpc>
                <a:spcPct val="115000"/>
              </a:lnSpc>
              <a:spcAft>
                <a:spcPts val="600"/>
              </a:spcAft>
            </a:pPr>
            <a:r>
              <a:rPr lang="en-GB" sz="1800" i="1" dirty="0">
                <a:solidFill>
                  <a:schemeClr val="bg1"/>
                </a:solidFill>
                <a:effectLst/>
                <a:latin typeface="+mj-lt"/>
                <a:ea typeface="Times New Roman" panose="02020603050405020304" pitchFamily="18" charset="0"/>
              </a:rPr>
              <a:t>(</a:t>
            </a:r>
            <a:r>
              <a:rPr lang="en-GB" sz="1800" i="1" dirty="0" err="1">
                <a:solidFill>
                  <a:schemeClr val="bg1"/>
                </a:solidFill>
                <a:effectLst/>
                <a:latin typeface="+mj-lt"/>
                <a:ea typeface="Times New Roman" panose="02020603050405020304" pitchFamily="18" charset="0"/>
              </a:rPr>
              <a:t>i</a:t>
            </a:r>
            <a:r>
              <a:rPr lang="en-GB" sz="1800" i="1" dirty="0">
                <a:solidFill>
                  <a:schemeClr val="bg1"/>
                </a:solidFill>
                <a:effectLst/>
                <a:latin typeface="+mj-lt"/>
                <a:ea typeface="Times New Roman" panose="02020603050405020304" pitchFamily="18" charset="0"/>
              </a:rPr>
              <a:t>)the care given to the child, or likely to be given to him if the order were not made, not being what it would be reasonable to expect a parent to give to him; or</a:t>
            </a:r>
            <a:endParaRPr lang="en-GB" sz="1800" dirty="0">
              <a:solidFill>
                <a:schemeClr val="bg1"/>
              </a:solidFill>
              <a:effectLst/>
              <a:latin typeface="+mj-lt"/>
              <a:ea typeface="Times New Roman" panose="02020603050405020304" pitchFamily="18" charset="0"/>
            </a:endParaRPr>
          </a:p>
          <a:p>
            <a:pPr algn="ctr">
              <a:lnSpc>
                <a:spcPct val="115000"/>
              </a:lnSpc>
              <a:spcAft>
                <a:spcPts val="600"/>
              </a:spcAft>
            </a:pPr>
            <a:r>
              <a:rPr lang="en-GB" sz="1800" i="1" dirty="0">
                <a:solidFill>
                  <a:schemeClr val="bg1"/>
                </a:solidFill>
                <a:effectLst/>
                <a:latin typeface="+mj-lt"/>
                <a:ea typeface="Times New Roman" panose="02020603050405020304" pitchFamily="18" charset="0"/>
              </a:rPr>
              <a:t>(ii)the child’s being beyond parental control.</a:t>
            </a:r>
            <a:endParaRPr lang="en-GB" sz="1800" dirty="0">
              <a:solidFill>
                <a:schemeClr val="bg1"/>
              </a:solidFill>
              <a:effectLst/>
              <a:latin typeface="+mj-lt"/>
              <a:ea typeface="Times New Roman" panose="02020603050405020304" pitchFamily="18" charset="0"/>
            </a:endParaRPr>
          </a:p>
          <a:p>
            <a:pPr>
              <a:lnSpc>
                <a:spcPct val="115000"/>
              </a:lnSpc>
            </a:pPr>
            <a:r>
              <a:rPr lang="en-GB" sz="1800" kern="100" dirty="0">
                <a:solidFill>
                  <a:schemeClr val="bg1"/>
                </a:solidFill>
                <a:effectLst/>
                <a:latin typeface="+mj-lt"/>
                <a:ea typeface="Calibri" panose="020F0502020204030204" pitchFamily="34" charset="0"/>
              </a:rPr>
              <a:t> </a:t>
            </a:r>
          </a:p>
          <a:p>
            <a:pPr>
              <a:lnSpc>
                <a:spcPct val="115000"/>
              </a:lnSpc>
            </a:pPr>
            <a:r>
              <a:rPr lang="en-GB" sz="1800" kern="100" dirty="0">
                <a:solidFill>
                  <a:schemeClr val="bg1"/>
                </a:solidFill>
                <a:effectLst/>
                <a:latin typeface="+mj-lt"/>
                <a:ea typeface="Calibri" panose="020F0502020204030204" pitchFamily="34" charset="0"/>
              </a:rPr>
              <a:t>There is a lower threshold for interim orders as per §38(2) being the above but on a view that there are reasonable grounds until the evidence can be fully tested;</a:t>
            </a:r>
          </a:p>
          <a:p>
            <a:pPr>
              <a:lnSpc>
                <a:spcPct val="115000"/>
              </a:lnSpc>
            </a:pPr>
            <a:r>
              <a:rPr lang="en-GB" sz="1800" i="1" kern="100" dirty="0">
                <a:solidFill>
                  <a:schemeClr val="bg1"/>
                </a:solidFill>
                <a:effectLst/>
                <a:latin typeface="+mj-lt"/>
                <a:ea typeface="Calibri" panose="020F0502020204030204" pitchFamily="34" charset="0"/>
              </a:rPr>
              <a:t> </a:t>
            </a:r>
            <a:endParaRPr lang="en-GB" sz="1800" kern="100" dirty="0">
              <a:solidFill>
                <a:schemeClr val="bg1"/>
              </a:solidFill>
              <a:effectLst/>
              <a:latin typeface="+mj-lt"/>
              <a:ea typeface="Calibri" panose="020F0502020204030204" pitchFamily="34" charset="0"/>
            </a:endParaRPr>
          </a:p>
          <a:p>
            <a:pPr algn="ctr">
              <a:lnSpc>
                <a:spcPct val="115000"/>
              </a:lnSpc>
            </a:pPr>
            <a:r>
              <a:rPr lang="en-GB" sz="1800" i="1" kern="100" dirty="0">
                <a:solidFill>
                  <a:schemeClr val="bg1"/>
                </a:solidFill>
                <a:effectLst/>
                <a:latin typeface="+mj-lt"/>
                <a:ea typeface="Calibri" panose="020F0502020204030204" pitchFamily="34" charset="0"/>
              </a:rPr>
              <a:t>(2)A court shall not make an interim care order or interim supervision order under this section unless it is satisfied that there are </a:t>
            </a:r>
            <a:r>
              <a:rPr lang="en-GB" sz="1800" i="1" u="sng" kern="100" dirty="0">
                <a:solidFill>
                  <a:schemeClr val="bg1"/>
                </a:solidFill>
                <a:effectLst/>
                <a:latin typeface="+mj-lt"/>
                <a:ea typeface="Calibri" panose="020F0502020204030204" pitchFamily="34" charset="0"/>
              </a:rPr>
              <a:t>reasonable grounds</a:t>
            </a:r>
            <a:r>
              <a:rPr lang="en-GB" sz="1800" i="1" kern="100" dirty="0">
                <a:solidFill>
                  <a:schemeClr val="bg1"/>
                </a:solidFill>
                <a:effectLst/>
                <a:latin typeface="+mj-lt"/>
                <a:ea typeface="Calibri" panose="020F0502020204030204" pitchFamily="34" charset="0"/>
              </a:rPr>
              <a:t> for believing that the circumstances with respect to the child are as mentioned in section 31(2).</a:t>
            </a:r>
            <a:endParaRPr lang="en-GB" sz="1800" kern="100" dirty="0">
              <a:solidFill>
                <a:schemeClr val="bg1"/>
              </a:solidFill>
              <a:effectLst/>
              <a:latin typeface="+mj-lt"/>
              <a:ea typeface="Calibri" panose="020F0502020204030204" pitchFamily="34" charset="0"/>
            </a:endParaRPr>
          </a:p>
          <a:p>
            <a:endParaRPr lang="en-GB" sz="1800" dirty="0">
              <a:latin typeface="+mj-lt"/>
            </a:endParaRPr>
          </a:p>
        </p:txBody>
      </p:sp>
    </p:spTree>
    <p:extLst>
      <p:ext uri="{BB962C8B-B14F-4D97-AF65-F5344CB8AC3E}">
        <p14:creationId xmlns:p14="http://schemas.microsoft.com/office/powerpoint/2010/main" val="115431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E79391-B216-95EF-7A1E-136F55C54CDE}"/>
              </a:ext>
            </a:extLst>
          </p:cNvPr>
          <p:cNvSpPr txBox="1"/>
          <p:nvPr/>
        </p:nvSpPr>
        <p:spPr>
          <a:xfrm>
            <a:off x="1277169" y="1219355"/>
            <a:ext cx="8875662" cy="4219360"/>
          </a:xfrm>
          <a:prstGeom prst="rect">
            <a:avLst/>
          </a:prstGeom>
          <a:noFill/>
        </p:spPr>
        <p:txBody>
          <a:bodyPr wrap="square" rtlCol="0">
            <a:spAutoFit/>
          </a:bodyPr>
          <a:lstStyle/>
          <a:p>
            <a:pPr algn="just">
              <a:lnSpc>
                <a:spcPct val="150000"/>
              </a:lnSpc>
            </a:pPr>
            <a:endParaRPr lang="en-GB" sz="1400" b="1" u="sng" kern="100" dirty="0">
              <a:solidFill>
                <a:schemeClr val="bg1"/>
              </a:solidFill>
              <a:effectLst/>
              <a:latin typeface="+mj-lt"/>
              <a:ea typeface="Calibri" panose="020F0502020204030204" pitchFamily="34" charset="0"/>
              <a:cs typeface="Times New Roman" panose="02020603050405020304" pitchFamily="18" charset="0"/>
            </a:endParaRPr>
          </a:p>
          <a:p>
            <a:pPr>
              <a:lnSpc>
                <a:spcPct val="115000"/>
              </a:lnSpc>
            </a:pPr>
            <a:r>
              <a:rPr lang="en-GB" sz="1800" b="1" kern="100" dirty="0">
                <a:solidFill>
                  <a:schemeClr val="bg1"/>
                </a:solidFill>
                <a:effectLst/>
                <a:latin typeface="+mj-lt"/>
                <a:ea typeface="Calibri" panose="020F0502020204030204" pitchFamily="34" charset="0"/>
              </a:rPr>
              <a:t>		</a:t>
            </a:r>
            <a:r>
              <a:rPr lang="en-GB" sz="1800" b="1" u="sng" kern="100" dirty="0">
                <a:solidFill>
                  <a:schemeClr val="bg1"/>
                </a:solidFill>
                <a:effectLst/>
                <a:latin typeface="+mj-lt"/>
                <a:ea typeface="Calibri" panose="020F0502020204030204" pitchFamily="34" charset="0"/>
              </a:rPr>
              <a:t>Private Law Impact</a:t>
            </a:r>
            <a:endParaRPr lang="en-GB" sz="1800" kern="100" dirty="0">
              <a:solidFill>
                <a:schemeClr val="bg1"/>
              </a:solidFill>
              <a:effectLst/>
              <a:latin typeface="+mj-lt"/>
              <a:ea typeface="Calibri" panose="020F0502020204030204" pitchFamily="34" charset="0"/>
            </a:endParaRPr>
          </a:p>
          <a:p>
            <a:pPr>
              <a:lnSpc>
                <a:spcPct val="115000"/>
              </a:lnSpc>
            </a:pPr>
            <a:r>
              <a:rPr lang="en-GB" sz="1800" b="1" u="none" strike="noStrike" kern="100" dirty="0">
                <a:solidFill>
                  <a:schemeClr val="bg1"/>
                </a:solidFill>
                <a:effectLst/>
                <a:latin typeface="+mj-lt"/>
                <a:ea typeface="Calibri" panose="020F0502020204030204" pitchFamily="34" charset="0"/>
              </a:rPr>
              <a:t> </a:t>
            </a:r>
            <a:endParaRPr lang="en-GB" sz="1800" kern="100" dirty="0">
              <a:solidFill>
                <a:schemeClr val="bg1"/>
              </a:solidFill>
              <a:effectLst/>
              <a:latin typeface="+mj-lt"/>
              <a:ea typeface="Calibri" panose="020F0502020204030204" pitchFamily="34" charset="0"/>
            </a:endParaRPr>
          </a:p>
          <a:p>
            <a:pPr algn="just">
              <a:lnSpc>
                <a:spcPct val="115000"/>
              </a:lnSpc>
            </a:pPr>
            <a:r>
              <a:rPr lang="en-GB" sz="1800" kern="100" dirty="0">
                <a:solidFill>
                  <a:schemeClr val="bg1"/>
                </a:solidFill>
                <a:effectLst/>
                <a:latin typeface="+mj-lt"/>
                <a:ea typeface="Calibri" panose="020F0502020204030204" pitchFamily="34" charset="0"/>
              </a:rPr>
              <a:t>For Private Law practitioners the PLO process can seem very foreign and complex given the multiple parties whom are automatically included, and the legal threshold requirements. The narrower focus of Private Law practitioners for §8 orders, which can be made within public law proceedings, is normally dealt with in isolation.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latin typeface="+mj-lt"/>
                <a:ea typeface="Calibri" panose="020F0502020204030204" pitchFamily="34" charset="0"/>
              </a:rPr>
              <a:t>However, a</a:t>
            </a:r>
            <a:r>
              <a:rPr lang="en-GB" sz="1800" kern="100" dirty="0">
                <a:solidFill>
                  <a:schemeClr val="bg1"/>
                </a:solidFill>
                <a:effectLst/>
                <a:latin typeface="+mj-lt"/>
                <a:ea typeface="Calibri" panose="020F0502020204030204" pitchFamily="34" charset="0"/>
              </a:rPr>
              <a:t>ll proceedings focus on the welfare of the child and apply the welfare criteria for any decisions being reached by the Court. If this is kept in mind, the practitioner can focus on the possibility of additional evidence being available with the LA rather than it being an additional complication.</a:t>
            </a:r>
          </a:p>
          <a:p>
            <a:pPr algn="just">
              <a:lnSpc>
                <a:spcPct val="115000"/>
              </a:lnSpc>
            </a:pPr>
            <a:r>
              <a:rPr lang="en-GB" sz="1800" kern="100" dirty="0">
                <a:solidFill>
                  <a:schemeClr val="bg1"/>
                </a:solidFill>
                <a:effectLst/>
                <a:latin typeface="+mj-lt"/>
                <a:ea typeface="Calibri" panose="020F0502020204030204" pitchFamily="34" charset="0"/>
              </a:rPr>
              <a:t> </a:t>
            </a:r>
          </a:p>
        </p:txBody>
      </p:sp>
      <p:pic>
        <p:nvPicPr>
          <p:cNvPr id="4" name="Picture 3" descr="A black background with red and grey letters&#10;&#10;Description automatically generated">
            <a:extLst>
              <a:ext uri="{FF2B5EF4-FFF2-40B4-BE49-F238E27FC236}">
                <a16:creationId xmlns:a16="http://schemas.microsoft.com/office/drawing/2014/main" id="{5014E629-C8B9-B5CC-4DF6-E83614BF7CFE}"/>
              </a:ext>
            </a:extLst>
          </p:cNvPr>
          <p:cNvPicPr>
            <a:picLocks noChangeAspect="1"/>
          </p:cNvPicPr>
          <p:nvPr/>
        </p:nvPicPr>
        <p:blipFill>
          <a:blip r:embed="rId2"/>
          <a:stretch>
            <a:fillRect/>
          </a:stretch>
        </p:blipFill>
        <p:spPr>
          <a:xfrm>
            <a:off x="9363756" y="6638926"/>
            <a:ext cx="2066244" cy="452508"/>
          </a:xfrm>
          <a:prstGeom prst="rect">
            <a:avLst/>
          </a:prstGeom>
        </p:spPr>
      </p:pic>
    </p:spTree>
    <p:extLst>
      <p:ext uri="{BB962C8B-B14F-4D97-AF65-F5344CB8AC3E}">
        <p14:creationId xmlns:p14="http://schemas.microsoft.com/office/powerpoint/2010/main" val="265770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B3ADD-6EB1-450C-3938-5BA54810EF34}"/>
              </a:ext>
            </a:extLst>
          </p:cNvPr>
          <p:cNvSpPr txBox="1"/>
          <p:nvPr/>
        </p:nvSpPr>
        <p:spPr>
          <a:xfrm>
            <a:off x="705124" y="434345"/>
            <a:ext cx="10019751" cy="6295698"/>
          </a:xfrm>
          <a:prstGeom prst="rect">
            <a:avLst/>
          </a:prstGeom>
          <a:noFill/>
        </p:spPr>
        <p:txBody>
          <a:bodyPr wrap="square" rtlCol="0">
            <a:spAutoFit/>
          </a:bodyPr>
          <a:lstStyle/>
          <a:p>
            <a:pPr algn="just">
              <a:lnSpc>
                <a:spcPct val="150000"/>
              </a:lnSpc>
            </a:pPr>
            <a:r>
              <a:rPr lang="en-GB" sz="1800" b="1" u="sng" kern="100" dirty="0">
                <a:solidFill>
                  <a:schemeClr val="bg1"/>
                </a:solidFill>
                <a:effectLst/>
                <a:latin typeface="+mj-lt"/>
                <a:ea typeface="Calibri" panose="020F0502020204030204" pitchFamily="34" charset="0"/>
              </a:rPr>
              <a:t>Private Law Impact Continued….</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There are benefits to the LA’s involvement where Cafcass’s investigations can be limited. The LA will often have worked with, or be working with, police services and readily have access to their information whereas within private law proceedings there will almost always need to be an order for disclosure.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Further, the LA will have likely been involved with the family for far longer than the time-frame for a Cafcass §7 report and may have vast more information to assist your clients case.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If you have a client who has had, or is having, the involvement of the LA within the family life, it will be very important to identify the possible evidence available and inform the Court of the same without delay. For parents who have been negatively assessed by the LA they may often omit or minimise the LA’s involvement.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It should be further noted that if Private Law proceedings are instigated by either parents, and the LA subsequently issue Public Law proceedings, the Private Law action is stayed and superseded by the application of the LA. This can cover a broad range of application from specific issue to contact and residence issues. </a:t>
            </a:r>
          </a:p>
          <a:p>
            <a:pPr algn="just">
              <a:lnSpc>
                <a:spcPct val="150000"/>
              </a:lnSpc>
            </a:pPr>
            <a:endParaRPr lang="en-GB" sz="1800" b="1" u="sng" kern="100" dirty="0">
              <a:solidFill>
                <a:schemeClr val="bg1"/>
              </a:solidFill>
              <a:effectLst/>
              <a:latin typeface="+mj-lt"/>
              <a:ea typeface="Calibri" panose="020F0502020204030204" pitchFamily="34"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7B6F613D-66F2-206F-259C-06F030422968}"/>
              </a:ext>
            </a:extLst>
          </p:cNvPr>
          <p:cNvPicPr>
            <a:picLocks noChangeAspect="1"/>
          </p:cNvPicPr>
          <p:nvPr/>
        </p:nvPicPr>
        <p:blipFill>
          <a:blip r:embed="rId2"/>
          <a:stretch>
            <a:fillRect/>
          </a:stretch>
        </p:blipFill>
        <p:spPr>
          <a:xfrm>
            <a:off x="9096375" y="6653324"/>
            <a:ext cx="2333625" cy="511064"/>
          </a:xfrm>
          <a:prstGeom prst="rect">
            <a:avLst/>
          </a:prstGeom>
        </p:spPr>
      </p:pic>
    </p:spTree>
    <p:extLst>
      <p:ext uri="{BB962C8B-B14F-4D97-AF65-F5344CB8AC3E}">
        <p14:creationId xmlns:p14="http://schemas.microsoft.com/office/powerpoint/2010/main" val="327187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2BD21F-85F1-E2E4-C76B-939B6C3176E8}"/>
              </a:ext>
            </a:extLst>
          </p:cNvPr>
          <p:cNvSpPr txBox="1"/>
          <p:nvPr/>
        </p:nvSpPr>
        <p:spPr>
          <a:xfrm>
            <a:off x="419560" y="878163"/>
            <a:ext cx="10816293" cy="5561651"/>
          </a:xfrm>
          <a:prstGeom prst="rect">
            <a:avLst/>
          </a:prstGeom>
          <a:noFill/>
        </p:spPr>
        <p:txBody>
          <a:bodyPr wrap="square" rtlCol="0">
            <a:spAutoFit/>
          </a:bodyPr>
          <a:lstStyle/>
          <a:p>
            <a:pPr algn="ctr">
              <a:lnSpc>
                <a:spcPct val="115000"/>
              </a:lnSpc>
            </a:pPr>
            <a:r>
              <a:rPr lang="en-GB" sz="1800" b="1" u="sng" kern="100" dirty="0">
                <a:solidFill>
                  <a:schemeClr val="bg1"/>
                </a:solidFill>
                <a:latin typeface="+mj-lt"/>
                <a:ea typeface="Calibri" panose="020F0502020204030204" pitchFamily="34" charset="0"/>
              </a:rPr>
              <a:t>s</a:t>
            </a:r>
            <a:r>
              <a:rPr lang="en-GB" sz="1800" b="1" u="sng" kern="100" dirty="0">
                <a:solidFill>
                  <a:schemeClr val="bg1"/>
                </a:solidFill>
                <a:effectLst/>
                <a:latin typeface="+mj-lt"/>
                <a:ea typeface="Calibri" panose="020F0502020204030204" pitchFamily="34" charset="0"/>
              </a:rPr>
              <a:t>37 Children Act </a:t>
            </a:r>
            <a:endParaRPr lang="en-GB" sz="1800" kern="100" dirty="0">
              <a:solidFill>
                <a:schemeClr val="bg1"/>
              </a:solidFill>
              <a:effectLst/>
              <a:latin typeface="+mj-lt"/>
              <a:ea typeface="Calibri" panose="020F0502020204030204" pitchFamily="34" charset="0"/>
            </a:endParaRP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Often within Private Law proceedings issues are identified to the welfare of a child which is outside the scope of Cafcass or any other means of evidence available to the Court.</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The Court does have the power to order the LA to undertake an investigation into the welfare of the child’s circumstances. This action is a means of a last resort but it may be identified that the threshold criteria could be met. If ordered this applies a positive duty on the LA to investigate, and justify why Public </a:t>
            </a:r>
            <a:r>
              <a:rPr lang="en-GB" sz="1800" kern="100" dirty="0">
                <a:solidFill>
                  <a:schemeClr val="bg1"/>
                </a:solidFill>
                <a:latin typeface="+mj-lt"/>
                <a:ea typeface="Calibri" panose="020F0502020204030204" pitchFamily="34" charset="0"/>
              </a:rPr>
              <a:t>L</a:t>
            </a:r>
            <a:r>
              <a:rPr lang="en-GB" sz="1800" kern="100" dirty="0">
                <a:solidFill>
                  <a:schemeClr val="bg1"/>
                </a:solidFill>
                <a:effectLst/>
                <a:latin typeface="+mj-lt"/>
                <a:ea typeface="Calibri" panose="020F0502020204030204" pitchFamily="34" charset="0"/>
              </a:rPr>
              <a:t>aw orders are not required rather than simply stating no action is required.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Even if the investigation results in the LA determining no Public Law order will be sought, there is the additional duty to consider what services or assistance may be provided to the family. There is also a statutory timeframe of 8 weeks for the report under s37 to be completed and provided to the Court. </a:t>
            </a:r>
          </a:p>
          <a:p>
            <a:pPr algn="just">
              <a:lnSpc>
                <a:spcPct val="115000"/>
              </a:lnSpc>
            </a:pPr>
            <a:r>
              <a:rPr lang="en-GB" sz="1800" kern="100" dirty="0">
                <a:solidFill>
                  <a:schemeClr val="bg1"/>
                </a:solidFill>
                <a:effectLst/>
                <a:latin typeface="+mj-lt"/>
                <a:ea typeface="Calibri" panose="020F0502020204030204" pitchFamily="34" charset="0"/>
              </a:rPr>
              <a:t> </a:t>
            </a:r>
          </a:p>
          <a:p>
            <a:pPr algn="just">
              <a:lnSpc>
                <a:spcPct val="115000"/>
              </a:lnSpc>
            </a:pPr>
            <a:r>
              <a:rPr lang="en-GB" sz="1800" kern="100" dirty="0">
                <a:solidFill>
                  <a:schemeClr val="bg1"/>
                </a:solidFill>
                <a:effectLst/>
                <a:latin typeface="+mj-lt"/>
                <a:ea typeface="Calibri" panose="020F0502020204030204" pitchFamily="34" charset="0"/>
              </a:rPr>
              <a:t>Private Law practitioner should remain alert to the possibility of the LA’s involvement at every stage, as parties may invite the Court to order such an investigation. </a:t>
            </a:r>
          </a:p>
          <a:p>
            <a:pPr algn="just">
              <a:lnSpc>
                <a:spcPct val="150000"/>
              </a:lnSpc>
            </a:pPr>
            <a:endParaRPr lang="en-GB" sz="1800" kern="100" dirty="0">
              <a:solidFill>
                <a:schemeClr val="bg1"/>
              </a:solidFill>
              <a:effectLst/>
              <a:latin typeface="+mj-lt"/>
              <a:ea typeface="Calibri" panose="020F0502020204030204" pitchFamily="34"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F74A6777-78BC-F1EF-62BF-343BD12CB3B0}"/>
              </a:ext>
            </a:extLst>
          </p:cNvPr>
          <p:cNvPicPr>
            <a:picLocks noChangeAspect="1"/>
          </p:cNvPicPr>
          <p:nvPr/>
        </p:nvPicPr>
        <p:blipFill>
          <a:blip r:embed="rId2"/>
          <a:stretch>
            <a:fillRect/>
          </a:stretch>
        </p:blipFill>
        <p:spPr>
          <a:xfrm>
            <a:off x="9194989" y="6615761"/>
            <a:ext cx="2149950" cy="470839"/>
          </a:xfrm>
          <a:prstGeom prst="rect">
            <a:avLst/>
          </a:prstGeom>
        </p:spPr>
      </p:pic>
    </p:spTree>
    <p:extLst>
      <p:ext uri="{BB962C8B-B14F-4D97-AF65-F5344CB8AC3E}">
        <p14:creationId xmlns:p14="http://schemas.microsoft.com/office/powerpoint/2010/main" val="2404724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BD28C-9C84-D59C-E952-4C65BC2967BE}"/>
              </a:ext>
            </a:extLst>
          </p:cNvPr>
          <p:cNvSpPr txBox="1"/>
          <p:nvPr/>
        </p:nvSpPr>
        <p:spPr>
          <a:xfrm>
            <a:off x="342914" y="356242"/>
            <a:ext cx="10744172" cy="6808146"/>
          </a:xfrm>
          <a:prstGeom prst="rect">
            <a:avLst/>
          </a:prstGeom>
          <a:noFill/>
        </p:spPr>
        <p:txBody>
          <a:bodyPr wrap="square" rtlCol="0">
            <a:spAutoFit/>
          </a:bodyPr>
          <a:lstStyle/>
          <a:p>
            <a:pPr algn="ctr">
              <a:lnSpc>
                <a:spcPct val="115000"/>
              </a:lnSpc>
            </a:pPr>
            <a:r>
              <a:rPr lang="en-GB" sz="1800" b="1" u="sng" kern="100" dirty="0">
                <a:solidFill>
                  <a:schemeClr val="bg1"/>
                </a:solidFill>
                <a:effectLst/>
                <a:latin typeface="+mj-lt"/>
                <a:ea typeface="Calibri" panose="020F0502020204030204" pitchFamily="34" charset="0"/>
              </a:rPr>
              <a:t>Protection of Privacy</a:t>
            </a:r>
            <a:endParaRPr lang="en-GB" sz="1800" kern="100" dirty="0">
              <a:solidFill>
                <a:schemeClr val="bg1"/>
              </a:solidFill>
              <a:effectLst/>
              <a:latin typeface="+mj-lt"/>
              <a:ea typeface="Calibri" panose="020F0502020204030204" pitchFamily="34" charset="0"/>
            </a:endParaRPr>
          </a:p>
          <a:p>
            <a:pPr algn="just">
              <a:lnSpc>
                <a:spcPct val="115000"/>
              </a:lnSpc>
            </a:pPr>
            <a:r>
              <a:rPr lang="en-GB" sz="1800" b="1" u="none" strike="noStrike" kern="100" dirty="0">
                <a:solidFill>
                  <a:schemeClr val="bg1"/>
                </a:solidFill>
                <a:effectLst/>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§98 of the children act is copied below, which requires parents/ parties to be open and honest with the Courts, including admitting fault which would otherwise amount to criminal liability; </a:t>
            </a:r>
          </a:p>
          <a:p>
            <a:pPr algn="just">
              <a:lnSpc>
                <a:spcPct val="115000"/>
              </a:lnSpc>
            </a:pPr>
            <a:r>
              <a:rPr lang="en-GB" sz="1800" kern="100" dirty="0">
                <a:solidFill>
                  <a:schemeClr val="bg1"/>
                </a:solidFill>
                <a:effectLst/>
                <a:latin typeface="+mj-lt"/>
                <a:ea typeface="Calibri" panose="020F0502020204030204" pitchFamily="34" charset="0"/>
              </a:rPr>
              <a:t> </a:t>
            </a:r>
          </a:p>
          <a:p>
            <a:pPr algn="ctr">
              <a:lnSpc>
                <a:spcPct val="115000"/>
              </a:lnSpc>
            </a:pPr>
            <a:r>
              <a:rPr lang="en-GB" sz="1600" i="1" kern="100" dirty="0">
                <a:solidFill>
                  <a:schemeClr val="bg1"/>
                </a:solidFill>
                <a:effectLst/>
                <a:latin typeface="+mj-lt"/>
                <a:ea typeface="Times New Roman" panose="02020603050405020304" pitchFamily="18" charset="0"/>
              </a:rPr>
              <a:t>98. Self-incrimination.</a:t>
            </a:r>
            <a:endParaRPr lang="en-GB" sz="1600" i="1" kern="100" dirty="0">
              <a:solidFill>
                <a:schemeClr val="bg1"/>
              </a:solidFill>
              <a:effectLst/>
              <a:latin typeface="+mj-lt"/>
              <a:ea typeface="Calibri" panose="020F0502020204030204" pitchFamily="34" charset="0"/>
            </a:endParaRPr>
          </a:p>
          <a:p>
            <a:pPr algn="ctr">
              <a:lnSpc>
                <a:spcPct val="115000"/>
              </a:lnSpc>
              <a:spcAft>
                <a:spcPts val="600"/>
              </a:spcAft>
            </a:pPr>
            <a:r>
              <a:rPr lang="en-GB" sz="1600" i="1" kern="100" dirty="0">
                <a:solidFill>
                  <a:schemeClr val="bg1"/>
                </a:solidFill>
                <a:effectLst/>
                <a:latin typeface="+mj-lt"/>
                <a:ea typeface="Times New Roman" panose="02020603050405020304" pitchFamily="18" charset="0"/>
              </a:rPr>
              <a:t>(1)In any proceedings in which a court is hearing an application for an order under Part IV or V, no person shall be excused from—</a:t>
            </a:r>
            <a:endParaRPr lang="en-GB" sz="1600" i="1" kern="100" dirty="0">
              <a:solidFill>
                <a:schemeClr val="bg1"/>
              </a:solidFill>
              <a:effectLst/>
              <a:latin typeface="+mj-lt"/>
              <a:ea typeface="Calibri" panose="020F0502020204030204" pitchFamily="34" charset="0"/>
            </a:endParaRPr>
          </a:p>
          <a:p>
            <a:pPr algn="ctr">
              <a:lnSpc>
                <a:spcPct val="115000"/>
              </a:lnSpc>
              <a:spcAft>
                <a:spcPts val="600"/>
              </a:spcAft>
            </a:pPr>
            <a:r>
              <a:rPr lang="en-GB" sz="1600" i="1" kern="100" dirty="0">
                <a:solidFill>
                  <a:schemeClr val="bg1"/>
                </a:solidFill>
                <a:effectLst/>
                <a:latin typeface="+mj-lt"/>
                <a:ea typeface="Times New Roman" panose="02020603050405020304" pitchFamily="18" charset="0"/>
              </a:rPr>
              <a:t>(a)giving evidence on any matter; or</a:t>
            </a:r>
            <a:endParaRPr lang="en-GB" sz="1600" i="1" kern="100" dirty="0">
              <a:solidFill>
                <a:schemeClr val="bg1"/>
              </a:solidFill>
              <a:effectLst/>
              <a:latin typeface="+mj-lt"/>
              <a:ea typeface="Calibri" panose="020F0502020204030204" pitchFamily="34" charset="0"/>
            </a:endParaRPr>
          </a:p>
          <a:p>
            <a:pPr algn="ctr">
              <a:lnSpc>
                <a:spcPct val="115000"/>
              </a:lnSpc>
              <a:spcAft>
                <a:spcPts val="600"/>
              </a:spcAft>
            </a:pPr>
            <a:r>
              <a:rPr lang="en-GB" sz="1600" i="1" kern="100" dirty="0">
                <a:solidFill>
                  <a:schemeClr val="bg1"/>
                </a:solidFill>
                <a:effectLst/>
                <a:latin typeface="+mj-lt"/>
                <a:ea typeface="Times New Roman" panose="02020603050405020304" pitchFamily="18" charset="0"/>
              </a:rPr>
              <a:t>(b)answering any question put to him in the course of his giving evidence,</a:t>
            </a:r>
            <a:endParaRPr lang="en-GB" sz="1600" i="1" kern="100" dirty="0">
              <a:solidFill>
                <a:schemeClr val="bg1"/>
              </a:solidFill>
              <a:effectLst/>
              <a:latin typeface="+mj-lt"/>
              <a:ea typeface="Calibri" panose="020F0502020204030204" pitchFamily="34" charset="0"/>
            </a:endParaRPr>
          </a:p>
          <a:p>
            <a:pPr algn="ctr">
              <a:lnSpc>
                <a:spcPct val="115000"/>
              </a:lnSpc>
              <a:spcAft>
                <a:spcPts val="600"/>
              </a:spcAft>
            </a:pPr>
            <a:r>
              <a:rPr lang="en-GB" sz="1600" i="1" kern="100" dirty="0">
                <a:solidFill>
                  <a:schemeClr val="bg1"/>
                </a:solidFill>
                <a:effectLst/>
                <a:latin typeface="+mj-lt"/>
                <a:ea typeface="Times New Roman" panose="02020603050405020304" pitchFamily="18" charset="0"/>
              </a:rPr>
              <a:t>on the ground that doing so might incriminate him or his spouse </a:t>
            </a:r>
            <a:r>
              <a:rPr lang="en-GB" sz="1600" b="1" i="1" kern="100" dirty="0">
                <a:solidFill>
                  <a:schemeClr val="bg1"/>
                </a:solidFill>
                <a:effectLst/>
                <a:latin typeface="+mj-lt"/>
                <a:ea typeface="Times New Roman" panose="02020603050405020304" pitchFamily="18" charset="0"/>
              </a:rPr>
              <a:t>[</a:t>
            </a:r>
            <a:r>
              <a:rPr lang="en-GB" sz="1600" b="1" i="1" u="sng" kern="100" dirty="0">
                <a:solidFill>
                  <a:schemeClr val="bg1"/>
                </a:solidFill>
                <a:effectLst/>
                <a:latin typeface="+mj-lt"/>
                <a:ea typeface="Times New Roman" panose="02020603050405020304" pitchFamily="18" charset="0"/>
                <a:hlinkClick r:id="rId2" tooltip="View the commentary text for this item">
                  <a:extLst>
                    <a:ext uri="{A12FA001-AC4F-418D-AE19-62706E023703}">
                      <ahyp:hlinkClr xmlns:ahyp="http://schemas.microsoft.com/office/drawing/2018/hyperlinkcolor" val="tx"/>
                    </a:ext>
                  </a:extLst>
                </a:hlinkClick>
              </a:rPr>
              <a:t>F1</a:t>
            </a:r>
            <a:r>
              <a:rPr lang="en-GB" sz="1600" i="1" kern="100" dirty="0">
                <a:solidFill>
                  <a:schemeClr val="bg1"/>
                </a:solidFill>
                <a:effectLst/>
                <a:latin typeface="+mj-lt"/>
                <a:ea typeface="Times New Roman" panose="02020603050405020304" pitchFamily="18" charset="0"/>
              </a:rPr>
              <a:t>or civil partner</a:t>
            </a:r>
            <a:r>
              <a:rPr lang="en-GB" sz="1600" b="1" i="1" kern="100" dirty="0">
                <a:solidFill>
                  <a:schemeClr val="bg1"/>
                </a:solidFill>
                <a:effectLst/>
                <a:latin typeface="+mj-lt"/>
                <a:ea typeface="Times New Roman" panose="02020603050405020304" pitchFamily="18" charset="0"/>
              </a:rPr>
              <a:t>]</a:t>
            </a:r>
            <a:r>
              <a:rPr lang="en-GB" sz="1600" i="1" kern="100" dirty="0">
                <a:solidFill>
                  <a:schemeClr val="bg1"/>
                </a:solidFill>
                <a:effectLst/>
                <a:latin typeface="+mj-lt"/>
                <a:ea typeface="Times New Roman" panose="02020603050405020304" pitchFamily="18" charset="0"/>
              </a:rPr>
              <a:t> of an offence.</a:t>
            </a:r>
            <a:endParaRPr lang="en-GB" sz="1600" i="1" kern="100" dirty="0">
              <a:solidFill>
                <a:schemeClr val="bg1"/>
              </a:solidFill>
              <a:effectLst/>
              <a:latin typeface="+mj-lt"/>
              <a:ea typeface="Calibri" panose="020F0502020204030204" pitchFamily="34" charset="0"/>
            </a:endParaRPr>
          </a:p>
          <a:p>
            <a:pPr algn="ctr">
              <a:lnSpc>
                <a:spcPct val="115000"/>
              </a:lnSpc>
              <a:spcAft>
                <a:spcPts val="600"/>
              </a:spcAft>
            </a:pPr>
            <a:r>
              <a:rPr lang="en-GB" sz="1600" i="1" kern="100" dirty="0">
                <a:solidFill>
                  <a:schemeClr val="bg1"/>
                </a:solidFill>
                <a:effectLst/>
                <a:latin typeface="+mj-lt"/>
                <a:ea typeface="Times New Roman" panose="02020603050405020304" pitchFamily="18" charset="0"/>
              </a:rPr>
              <a:t>(2)A statement or admission made in such proceedings shall not be admissible in evidence against the person making it or his spouse </a:t>
            </a:r>
            <a:r>
              <a:rPr lang="en-GB" sz="1600" b="1" i="1" kern="100" dirty="0">
                <a:solidFill>
                  <a:schemeClr val="bg1"/>
                </a:solidFill>
                <a:effectLst/>
                <a:latin typeface="+mj-lt"/>
                <a:ea typeface="Times New Roman" panose="02020603050405020304" pitchFamily="18" charset="0"/>
              </a:rPr>
              <a:t>[</a:t>
            </a:r>
            <a:r>
              <a:rPr lang="en-GB" sz="1600" b="1" i="1" u="sng" kern="100" dirty="0">
                <a:solidFill>
                  <a:schemeClr val="bg1"/>
                </a:solidFill>
                <a:effectLst/>
                <a:latin typeface="+mj-lt"/>
                <a:ea typeface="Times New Roman" panose="02020603050405020304" pitchFamily="18" charset="0"/>
                <a:hlinkClick r:id="rId2" tooltip="View the commentary text for this item">
                  <a:extLst>
                    <a:ext uri="{A12FA001-AC4F-418D-AE19-62706E023703}">
                      <ahyp:hlinkClr xmlns:ahyp="http://schemas.microsoft.com/office/drawing/2018/hyperlinkcolor" val="tx"/>
                    </a:ext>
                  </a:extLst>
                </a:hlinkClick>
              </a:rPr>
              <a:t>F1</a:t>
            </a:r>
            <a:r>
              <a:rPr lang="en-GB" sz="1600" i="1" kern="100" dirty="0">
                <a:solidFill>
                  <a:schemeClr val="bg1"/>
                </a:solidFill>
                <a:effectLst/>
                <a:latin typeface="+mj-lt"/>
                <a:ea typeface="Times New Roman" panose="02020603050405020304" pitchFamily="18" charset="0"/>
              </a:rPr>
              <a:t>or civil partner</a:t>
            </a:r>
            <a:r>
              <a:rPr lang="en-GB" sz="1600" b="1" i="1" kern="100" dirty="0">
                <a:solidFill>
                  <a:schemeClr val="bg1"/>
                </a:solidFill>
                <a:effectLst/>
                <a:latin typeface="+mj-lt"/>
                <a:ea typeface="Times New Roman" panose="02020603050405020304" pitchFamily="18" charset="0"/>
              </a:rPr>
              <a:t>]</a:t>
            </a:r>
            <a:r>
              <a:rPr lang="en-GB" sz="1600" i="1" kern="100" dirty="0">
                <a:solidFill>
                  <a:schemeClr val="bg1"/>
                </a:solidFill>
                <a:effectLst/>
                <a:latin typeface="+mj-lt"/>
                <a:ea typeface="Times New Roman" panose="02020603050405020304" pitchFamily="18" charset="0"/>
              </a:rPr>
              <a:t> in proceedings for an offence other than perjury.</a:t>
            </a:r>
          </a:p>
          <a:p>
            <a:pPr algn="ctr">
              <a:lnSpc>
                <a:spcPct val="115000"/>
              </a:lnSpc>
              <a:spcAft>
                <a:spcPts val="600"/>
              </a:spcAft>
            </a:pPr>
            <a:endParaRPr lang="en-GB" sz="1800" i="1" kern="100" dirty="0">
              <a:solidFill>
                <a:schemeClr val="bg1"/>
              </a:solidFill>
              <a:latin typeface="+mj-lt"/>
              <a:ea typeface="Times New Roman" panose="02020603050405020304" pitchFamily="18" charset="0"/>
            </a:endParaRPr>
          </a:p>
          <a:p>
            <a:pPr algn="just">
              <a:lnSpc>
                <a:spcPct val="115000"/>
              </a:lnSpc>
              <a:spcAft>
                <a:spcPts val="600"/>
              </a:spcAft>
            </a:pPr>
            <a:r>
              <a:rPr lang="en-GB" sz="1800" kern="100" dirty="0">
                <a:solidFill>
                  <a:schemeClr val="bg1"/>
                </a:solidFill>
                <a:effectLst/>
                <a:latin typeface="+mj-lt"/>
                <a:ea typeface="Calibri" panose="020F0502020204030204" pitchFamily="34" charset="0"/>
              </a:rPr>
              <a:t>This section does not apply to s8 proceedings</a:t>
            </a:r>
            <a:r>
              <a:rPr lang="en-GB" sz="1800" kern="100" dirty="0">
                <a:solidFill>
                  <a:schemeClr val="bg1"/>
                </a:solidFill>
                <a:latin typeface="+mj-lt"/>
                <a:ea typeface="Calibri" panose="020F0502020204030204" pitchFamily="34" charset="0"/>
              </a:rPr>
              <a:t>. </a:t>
            </a:r>
            <a:r>
              <a:rPr lang="en-GB" sz="1800" kern="100" dirty="0">
                <a:solidFill>
                  <a:schemeClr val="bg1"/>
                </a:solidFill>
                <a:effectLst/>
                <a:latin typeface="+mj-lt"/>
                <a:ea typeface="Calibri" panose="020F0502020204030204" pitchFamily="34" charset="0"/>
              </a:rPr>
              <a:t>It is also worth noting as per s92(2) above, that in making any admissions in the Family Courts that information cannot be used by any third party unless there is the suggestion and implication of perjury. The jurisprudence behind such an inclusion as a statutory provision and requirement on the parties is due to the Family Courts focus on the welfare of the relevant child/children. </a:t>
            </a:r>
          </a:p>
          <a:p>
            <a:pPr algn="just">
              <a:lnSpc>
                <a:spcPct val="115000"/>
              </a:lnSpc>
            </a:pPr>
            <a:r>
              <a:rPr lang="en-GB" sz="1800" kern="100" dirty="0">
                <a:solidFill>
                  <a:schemeClr val="bg1"/>
                </a:solidFill>
                <a:effectLst/>
                <a:latin typeface="+mj-lt"/>
                <a:ea typeface="Calibri" panose="020F0502020204030204" pitchFamily="34" charset="0"/>
              </a:rPr>
              <a:t>As practitioners, the available information and how it was obtained will need to be carefully considered prior to use within Private Law Proceedings. </a:t>
            </a:r>
            <a:r>
              <a:rPr lang="en-GB" sz="1800" kern="100">
                <a:solidFill>
                  <a:schemeClr val="bg1"/>
                </a:solidFill>
                <a:effectLst/>
                <a:latin typeface="+mj-lt"/>
                <a:ea typeface="Calibri" panose="020F0502020204030204" pitchFamily="34" charset="0"/>
              </a:rPr>
              <a:t>It </a:t>
            </a:r>
            <a:r>
              <a:rPr lang="en-GB" sz="1800" kern="100" dirty="0">
                <a:solidFill>
                  <a:schemeClr val="bg1"/>
                </a:solidFill>
                <a:effectLst/>
                <a:latin typeface="+mj-lt"/>
                <a:ea typeface="Calibri" panose="020F0502020204030204" pitchFamily="34" charset="0"/>
              </a:rPr>
              <a:t>may be that certain admissions within Public Law proceedings may not be used within subsequent Private Law actions. </a:t>
            </a:r>
          </a:p>
          <a:p>
            <a:pPr algn="just">
              <a:lnSpc>
                <a:spcPct val="150000"/>
              </a:lnSpc>
            </a:pPr>
            <a:endParaRPr lang="en-GB" sz="1800" kern="100" dirty="0">
              <a:solidFill>
                <a:schemeClr val="bg1"/>
              </a:solidFill>
              <a:effectLst/>
              <a:latin typeface="+mj-lt"/>
              <a:ea typeface="Calibri" panose="020F0502020204030204" pitchFamily="34"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3"/>
          <a:stretch>
            <a:fillRect/>
          </a:stretch>
        </p:blipFill>
        <p:spPr>
          <a:xfrm>
            <a:off x="9149512" y="6664960"/>
            <a:ext cx="2280488" cy="499427"/>
          </a:xfrm>
          <a:prstGeom prst="rect">
            <a:avLst/>
          </a:prstGeom>
        </p:spPr>
      </p:pic>
    </p:spTree>
    <p:extLst>
      <p:ext uri="{BB962C8B-B14F-4D97-AF65-F5344CB8AC3E}">
        <p14:creationId xmlns:p14="http://schemas.microsoft.com/office/powerpoint/2010/main" val="1202017566"/>
      </p:ext>
    </p:extLst>
  </p:cSld>
  <p:clrMapOvr>
    <a:masterClrMapping/>
  </p:clrMapOvr>
</p:sld>
</file>

<file path=ppt/theme/theme1.xml><?xml version="1.0" encoding="utf-8"?>
<a:theme xmlns:a="http://schemas.openxmlformats.org/drawingml/2006/main" name="1_Pink-Slide">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272</TotalTime>
  <Words>1449</Words>
  <Application>Microsoft Macintosh PowerPoint</Application>
  <PresentationFormat>Custom</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1_Pink-Slide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Garlick</dc:creator>
  <cp:lastModifiedBy>Scott Sharp</cp:lastModifiedBy>
  <cp:revision>11</cp:revision>
  <dcterms:created xsi:type="dcterms:W3CDTF">2022-12-19T16:33:43Z</dcterms:created>
  <dcterms:modified xsi:type="dcterms:W3CDTF">2023-09-26T10:57:50Z</dcterms:modified>
</cp:coreProperties>
</file>