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703" r:id="rId2"/>
  </p:sldMasterIdLst>
  <p:sldIdLst>
    <p:sldId id="257" r:id="rId3"/>
    <p:sldId id="258" r:id="rId4"/>
    <p:sldId id="265" r:id="rId5"/>
    <p:sldId id="267" r:id="rId6"/>
    <p:sldId id="259" r:id="rId7"/>
    <p:sldId id="260" r:id="rId8"/>
    <p:sldId id="261" r:id="rId9"/>
    <p:sldId id="262" r:id="rId10"/>
    <p:sldId id="263" r:id="rId11"/>
    <p:sldId id="264" r:id="rId12"/>
    <p:sldId id="266" r:id="rId13"/>
  </p:sldIdLst>
  <p:sldSz cx="11430000" cy="7164388"/>
  <p:notesSz cx="6858000" cy="9144000"/>
  <p:defaultTextStyle>
    <a:defPPr>
      <a:defRPr lang="en-US"/>
    </a:defPPr>
    <a:lvl1pPr marL="0" algn="l" defTabSz="1828937" rtl="0" eaLnBrk="1" latinLnBrk="0" hangingPunct="1">
      <a:defRPr sz="7201" kern="1200">
        <a:solidFill>
          <a:schemeClr val="tx1"/>
        </a:solidFill>
        <a:latin typeface="+mn-lt"/>
        <a:ea typeface="+mn-ea"/>
        <a:cs typeface="+mn-cs"/>
      </a:defRPr>
    </a:lvl1pPr>
    <a:lvl2pPr marL="1828937" algn="l" defTabSz="1828937" rtl="0" eaLnBrk="1" latinLnBrk="0" hangingPunct="1">
      <a:defRPr sz="7201" kern="1200">
        <a:solidFill>
          <a:schemeClr val="tx1"/>
        </a:solidFill>
        <a:latin typeface="+mn-lt"/>
        <a:ea typeface="+mn-ea"/>
        <a:cs typeface="+mn-cs"/>
      </a:defRPr>
    </a:lvl2pPr>
    <a:lvl3pPr marL="3657874" algn="l" defTabSz="1828937" rtl="0" eaLnBrk="1" latinLnBrk="0" hangingPunct="1">
      <a:defRPr sz="7201" kern="1200">
        <a:solidFill>
          <a:schemeClr val="tx1"/>
        </a:solidFill>
        <a:latin typeface="+mn-lt"/>
        <a:ea typeface="+mn-ea"/>
        <a:cs typeface="+mn-cs"/>
      </a:defRPr>
    </a:lvl3pPr>
    <a:lvl4pPr marL="5486811" algn="l" defTabSz="1828937" rtl="0" eaLnBrk="1" latinLnBrk="0" hangingPunct="1">
      <a:defRPr sz="7201" kern="1200">
        <a:solidFill>
          <a:schemeClr val="tx1"/>
        </a:solidFill>
        <a:latin typeface="+mn-lt"/>
        <a:ea typeface="+mn-ea"/>
        <a:cs typeface="+mn-cs"/>
      </a:defRPr>
    </a:lvl4pPr>
    <a:lvl5pPr marL="7315749" algn="l" defTabSz="1828937" rtl="0" eaLnBrk="1" latinLnBrk="0" hangingPunct="1">
      <a:defRPr sz="7201" kern="1200">
        <a:solidFill>
          <a:schemeClr val="tx1"/>
        </a:solidFill>
        <a:latin typeface="+mn-lt"/>
        <a:ea typeface="+mn-ea"/>
        <a:cs typeface="+mn-cs"/>
      </a:defRPr>
    </a:lvl5pPr>
    <a:lvl6pPr marL="9144686" algn="l" defTabSz="1828937" rtl="0" eaLnBrk="1" latinLnBrk="0" hangingPunct="1">
      <a:defRPr sz="7201" kern="1200">
        <a:solidFill>
          <a:schemeClr val="tx1"/>
        </a:solidFill>
        <a:latin typeface="+mn-lt"/>
        <a:ea typeface="+mn-ea"/>
        <a:cs typeface="+mn-cs"/>
      </a:defRPr>
    </a:lvl6pPr>
    <a:lvl7pPr marL="10973623" algn="l" defTabSz="1828937" rtl="0" eaLnBrk="1" latinLnBrk="0" hangingPunct="1">
      <a:defRPr sz="7201" kern="1200">
        <a:solidFill>
          <a:schemeClr val="tx1"/>
        </a:solidFill>
        <a:latin typeface="+mn-lt"/>
        <a:ea typeface="+mn-ea"/>
        <a:cs typeface="+mn-cs"/>
      </a:defRPr>
    </a:lvl7pPr>
    <a:lvl8pPr marL="12802560" algn="l" defTabSz="1828937" rtl="0" eaLnBrk="1" latinLnBrk="0" hangingPunct="1">
      <a:defRPr sz="7201" kern="1200">
        <a:solidFill>
          <a:schemeClr val="tx1"/>
        </a:solidFill>
        <a:latin typeface="+mn-lt"/>
        <a:ea typeface="+mn-ea"/>
        <a:cs typeface="+mn-cs"/>
      </a:defRPr>
    </a:lvl8pPr>
    <a:lvl9pPr marL="14631497" algn="l" defTabSz="1828937" rtl="0" eaLnBrk="1" latinLnBrk="0" hangingPunct="1">
      <a:defRPr sz="72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9" userDrawn="1">
          <p15:clr>
            <a:srgbClr val="A4A3A4"/>
          </p15:clr>
        </p15:guide>
        <p15:guide id="2" pos="36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28EEDD-FAA1-4D32-A6A6-AD2F9F875307}" v="3" dt="2023-11-09T13:52:46.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9"/>
    <p:restoredTop sz="94744"/>
  </p:normalViewPr>
  <p:slideViewPr>
    <p:cSldViewPr snapToGrid="0" showGuides="1">
      <p:cViewPr varScale="1">
        <p:scale>
          <a:sx n="100" d="100"/>
          <a:sy n="100" d="100"/>
        </p:scale>
        <p:origin x="582" y="126"/>
      </p:cViewPr>
      <p:guideLst>
        <p:guide orient="horz" pos="2259"/>
        <p:guide pos="36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4735697"/>
      </p:ext>
    </p:extLst>
  </p:cSld>
  <p:clrMapOvr>
    <a:masterClrMapping/>
  </p:clrMapOvr>
  <p:extLst>
    <p:ext uri="{DCECCB84-F9BA-43D5-87BE-67443E8EF086}">
      <p15:sldGuideLst xmlns:p15="http://schemas.microsoft.com/office/powerpoint/2012/main">
        <p15:guide id="1" orient="horz" pos="2254" userDrawn="1">
          <p15:clr>
            <a:srgbClr val="FBAE40"/>
          </p15:clr>
        </p15:guide>
        <p15:guide id="2" pos="359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FA48F-6589-1B7F-366E-0FD84682820F}"/>
              </a:ext>
            </a:extLst>
          </p:cNvPr>
          <p:cNvSpPr>
            <a:spLocks noGrp="1"/>
          </p:cNvSpPr>
          <p:nvPr>
            <p:ph type="title"/>
          </p:nvPr>
        </p:nvSpPr>
        <p:spPr>
          <a:xfrm>
            <a:off x="787302" y="477626"/>
            <a:ext cx="3686472" cy="1671691"/>
          </a:xfrm>
        </p:spPr>
        <p:txBody>
          <a:bodyPr anchor="b"/>
          <a:lstStyle>
            <a:lvl1pPr>
              <a:defRPr sz="30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AA0DEC-A8B5-6B04-CD4F-F54E518CB3B2}"/>
              </a:ext>
            </a:extLst>
          </p:cNvPr>
          <p:cNvSpPr>
            <a:spLocks noGrp="1"/>
          </p:cNvSpPr>
          <p:nvPr>
            <p:ph type="pic" idx="1"/>
          </p:nvPr>
        </p:nvSpPr>
        <p:spPr>
          <a:xfrm>
            <a:off x="4859238" y="1031540"/>
            <a:ext cx="5786438" cy="5091359"/>
          </a:xfrm>
        </p:spPr>
        <p:txBody>
          <a:bodyPr/>
          <a:lstStyle>
            <a:lvl1pPr marL="0" indent="0">
              <a:buNone/>
              <a:defRPr sz="3000"/>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endParaRPr lang="en-GB"/>
          </a:p>
        </p:txBody>
      </p:sp>
      <p:sp>
        <p:nvSpPr>
          <p:cNvPr id="4" name="Text Placeholder 3">
            <a:extLst>
              <a:ext uri="{FF2B5EF4-FFF2-40B4-BE49-F238E27FC236}">
                <a16:creationId xmlns:a16="http://schemas.microsoft.com/office/drawing/2014/main" id="{6BD90006-1250-4913-23B2-4BCABFDFB84D}"/>
              </a:ext>
            </a:extLst>
          </p:cNvPr>
          <p:cNvSpPr>
            <a:spLocks noGrp="1"/>
          </p:cNvSpPr>
          <p:nvPr>
            <p:ph type="body" sz="half" idx="2"/>
          </p:nvPr>
        </p:nvSpPr>
        <p:spPr>
          <a:xfrm>
            <a:off x="787302" y="2149316"/>
            <a:ext cx="3686472" cy="3981875"/>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a:extLst>
              <a:ext uri="{FF2B5EF4-FFF2-40B4-BE49-F238E27FC236}">
                <a16:creationId xmlns:a16="http://schemas.microsoft.com/office/drawing/2014/main" id="{056DDBED-3776-1E29-E4C7-65EDE0B02AF9}"/>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6" name="Footer Placeholder 5">
            <a:extLst>
              <a:ext uri="{FF2B5EF4-FFF2-40B4-BE49-F238E27FC236}">
                <a16:creationId xmlns:a16="http://schemas.microsoft.com/office/drawing/2014/main" id="{EC00B6D4-2E92-CE84-76D7-47286ED57A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BE095F-11F6-CD26-5DBA-956F41E5BA41}"/>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86471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1F8F5-2DD7-342E-C3DC-D978A9FED5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4372CC-9BC1-5F7E-A01C-1550E833C1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3F74B1-D3B8-D0CA-C2E4-F99169040047}"/>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5" name="Footer Placeholder 4">
            <a:extLst>
              <a:ext uri="{FF2B5EF4-FFF2-40B4-BE49-F238E27FC236}">
                <a16:creationId xmlns:a16="http://schemas.microsoft.com/office/drawing/2014/main" id="{033EEDE5-8FCF-9BAA-163E-9F4768D8E1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70724D-A201-4754-32D6-2618E23E648A}"/>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592984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54143-5A06-9570-16A4-854D2EC86C4A}"/>
              </a:ext>
            </a:extLst>
          </p:cNvPr>
          <p:cNvSpPr>
            <a:spLocks noGrp="1"/>
          </p:cNvSpPr>
          <p:nvPr>
            <p:ph type="title" orient="vert"/>
          </p:nvPr>
        </p:nvSpPr>
        <p:spPr>
          <a:xfrm>
            <a:off x="8179594" y="381437"/>
            <a:ext cx="2464594" cy="607148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A46C60-5705-FA64-2854-3EEFF87DCC41}"/>
              </a:ext>
            </a:extLst>
          </p:cNvPr>
          <p:cNvSpPr>
            <a:spLocks noGrp="1"/>
          </p:cNvSpPr>
          <p:nvPr>
            <p:ph type="body" orient="vert" idx="1"/>
          </p:nvPr>
        </p:nvSpPr>
        <p:spPr>
          <a:xfrm>
            <a:off x="785813" y="381437"/>
            <a:ext cx="7250906" cy="60714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9FDD0-27C5-A6A0-CEEF-F8AE427269D7}"/>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5" name="Footer Placeholder 4">
            <a:extLst>
              <a:ext uri="{FF2B5EF4-FFF2-40B4-BE49-F238E27FC236}">
                <a16:creationId xmlns:a16="http://schemas.microsoft.com/office/drawing/2014/main" id="{6229C055-0FBF-7FBF-CFAB-5A18F9BE2F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E894BC-949A-56CC-21D4-5B195A89EF4E}"/>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3315889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4796236"/>
      </p:ext>
    </p:extLst>
  </p:cSld>
  <p:clrMapOvr>
    <a:masterClrMapping/>
  </p:clrMapOvr>
  <p:extLst>
    <p:ext uri="{DCECCB84-F9BA-43D5-87BE-67443E8EF086}">
      <p15:sldGuideLst xmlns:p15="http://schemas.microsoft.com/office/powerpoint/2012/main">
        <p15:guide id="1" orient="horz" pos="2254">
          <p15:clr>
            <a:srgbClr val="FBAE40"/>
          </p15:clr>
        </p15:guide>
        <p15:guide id="2" pos="359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CBDD-346A-5ABA-91C5-A959AAED7C2F}"/>
              </a:ext>
            </a:extLst>
          </p:cNvPr>
          <p:cNvSpPr>
            <a:spLocks noGrp="1"/>
          </p:cNvSpPr>
          <p:nvPr>
            <p:ph type="ctrTitle"/>
          </p:nvPr>
        </p:nvSpPr>
        <p:spPr>
          <a:xfrm>
            <a:off x="1428750" y="1172506"/>
            <a:ext cx="8572500" cy="2494268"/>
          </a:xfrm>
        </p:spPr>
        <p:txBody>
          <a:bodyPr anchor="b"/>
          <a:lstStyle>
            <a:lvl1pPr algn="ctr">
              <a:defRPr sz="5625"/>
            </a:lvl1pPr>
          </a:lstStyle>
          <a:p>
            <a:r>
              <a:rPr lang="en-US"/>
              <a:t>Click to edit Master title style</a:t>
            </a:r>
            <a:endParaRPr lang="en-GB"/>
          </a:p>
        </p:txBody>
      </p:sp>
      <p:sp>
        <p:nvSpPr>
          <p:cNvPr id="3" name="Subtitle 2">
            <a:extLst>
              <a:ext uri="{FF2B5EF4-FFF2-40B4-BE49-F238E27FC236}">
                <a16:creationId xmlns:a16="http://schemas.microsoft.com/office/drawing/2014/main" id="{6AE19C31-129A-25F2-289C-7467E258819F}"/>
              </a:ext>
            </a:extLst>
          </p:cNvPr>
          <p:cNvSpPr>
            <a:spLocks noGrp="1"/>
          </p:cNvSpPr>
          <p:nvPr>
            <p:ph type="subTitle" idx="1"/>
          </p:nvPr>
        </p:nvSpPr>
        <p:spPr>
          <a:xfrm>
            <a:off x="1428750" y="3762963"/>
            <a:ext cx="8572500" cy="1729735"/>
          </a:xfrm>
        </p:spPr>
        <p:txBody>
          <a:bodyPr/>
          <a:lstStyle>
            <a:lvl1pPr marL="0" indent="0" algn="ctr">
              <a:buNone/>
              <a:defRPr sz="2250"/>
            </a:lvl1pPr>
            <a:lvl2pPr marL="428625" indent="0" algn="ctr">
              <a:buNone/>
              <a:defRPr sz="1875"/>
            </a:lvl2pPr>
            <a:lvl3pPr marL="857250" indent="0" algn="ctr">
              <a:buNone/>
              <a:defRPr sz="1688"/>
            </a:lvl3pPr>
            <a:lvl4pPr marL="1285875" indent="0" algn="ctr">
              <a:buNone/>
              <a:defRPr sz="1500"/>
            </a:lvl4pPr>
            <a:lvl5pPr marL="1714500" indent="0" algn="ctr">
              <a:buNone/>
              <a:defRPr sz="1500"/>
            </a:lvl5pPr>
            <a:lvl6pPr marL="2143125" indent="0" algn="ctr">
              <a:buNone/>
              <a:defRPr sz="1500"/>
            </a:lvl6pPr>
            <a:lvl7pPr marL="2571750" indent="0" algn="ctr">
              <a:buNone/>
              <a:defRPr sz="1500"/>
            </a:lvl7pPr>
            <a:lvl8pPr marL="3000375" indent="0" algn="ctr">
              <a:buNone/>
              <a:defRPr sz="1500"/>
            </a:lvl8pPr>
            <a:lvl9pPr marL="3429000" indent="0" algn="ctr">
              <a:buNone/>
              <a:defRPr sz="15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EE80E5-3BA2-EE87-A23D-328D7ED024BF}"/>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5" name="Footer Placeholder 4">
            <a:extLst>
              <a:ext uri="{FF2B5EF4-FFF2-40B4-BE49-F238E27FC236}">
                <a16:creationId xmlns:a16="http://schemas.microsoft.com/office/drawing/2014/main" id="{F177313E-A176-68C9-6DC3-DC892B89E6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99DBD7-9728-AE96-D1B1-F212F44DF442}"/>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165286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FA9E3-4D84-8E19-13B3-8F62428E54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B86F6B-AB30-A357-287C-27453E18A4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6A7C22-0C21-5840-A3F1-0F8B8C55E753}"/>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5" name="Footer Placeholder 4">
            <a:extLst>
              <a:ext uri="{FF2B5EF4-FFF2-40B4-BE49-F238E27FC236}">
                <a16:creationId xmlns:a16="http://schemas.microsoft.com/office/drawing/2014/main" id="{59897DBC-8D3F-159E-DC74-752AFB8B12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68E6F0-199D-12FC-DA8C-22D6F810D83E}"/>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097500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A3642-628B-6C05-142D-FBA826A3D599}"/>
              </a:ext>
            </a:extLst>
          </p:cNvPr>
          <p:cNvSpPr>
            <a:spLocks noGrp="1"/>
          </p:cNvSpPr>
          <p:nvPr>
            <p:ph type="title"/>
          </p:nvPr>
        </p:nvSpPr>
        <p:spPr>
          <a:xfrm>
            <a:off x="779859" y="1786123"/>
            <a:ext cx="9858375" cy="2980186"/>
          </a:xfrm>
        </p:spPr>
        <p:txBody>
          <a:bodyPr anchor="b"/>
          <a:lstStyle>
            <a:lvl1pPr>
              <a:defRPr sz="562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3BEA6A-F919-9244-D588-BA85ECE731F8}"/>
              </a:ext>
            </a:extLst>
          </p:cNvPr>
          <p:cNvSpPr>
            <a:spLocks noGrp="1"/>
          </p:cNvSpPr>
          <p:nvPr>
            <p:ph type="body" idx="1"/>
          </p:nvPr>
        </p:nvSpPr>
        <p:spPr>
          <a:xfrm>
            <a:off x="779859" y="4794503"/>
            <a:ext cx="9858375" cy="1567209"/>
          </a:xfrm>
        </p:spPr>
        <p:txBody>
          <a:bodyPr/>
          <a:lstStyle>
            <a:lvl1pPr marL="0" indent="0">
              <a:buNone/>
              <a:defRPr sz="2250">
                <a:solidFill>
                  <a:schemeClr val="tx1">
                    <a:tint val="75000"/>
                  </a:schemeClr>
                </a:solidFill>
              </a:defRPr>
            </a:lvl1pPr>
            <a:lvl2pPr marL="428625" indent="0">
              <a:buNone/>
              <a:defRPr sz="1875">
                <a:solidFill>
                  <a:schemeClr val="tx1">
                    <a:tint val="75000"/>
                  </a:schemeClr>
                </a:solidFill>
              </a:defRPr>
            </a:lvl2pPr>
            <a:lvl3pPr marL="857250" indent="0">
              <a:buNone/>
              <a:defRPr sz="1688">
                <a:solidFill>
                  <a:schemeClr val="tx1">
                    <a:tint val="75000"/>
                  </a:schemeClr>
                </a:solidFill>
              </a:defRPr>
            </a:lvl3pPr>
            <a:lvl4pPr marL="1285875" indent="0">
              <a:buNone/>
              <a:defRPr sz="1500">
                <a:solidFill>
                  <a:schemeClr val="tx1">
                    <a:tint val="75000"/>
                  </a:schemeClr>
                </a:solidFill>
              </a:defRPr>
            </a:lvl4pPr>
            <a:lvl5pPr marL="1714500" indent="0">
              <a:buNone/>
              <a:defRPr sz="1500">
                <a:solidFill>
                  <a:schemeClr val="tx1">
                    <a:tint val="75000"/>
                  </a:schemeClr>
                </a:solidFill>
              </a:defRPr>
            </a:lvl5pPr>
            <a:lvl6pPr marL="2143125" indent="0">
              <a:buNone/>
              <a:defRPr sz="1500">
                <a:solidFill>
                  <a:schemeClr val="tx1">
                    <a:tint val="75000"/>
                  </a:schemeClr>
                </a:solidFill>
              </a:defRPr>
            </a:lvl6pPr>
            <a:lvl7pPr marL="2571750" indent="0">
              <a:buNone/>
              <a:defRPr sz="1500">
                <a:solidFill>
                  <a:schemeClr val="tx1">
                    <a:tint val="75000"/>
                  </a:schemeClr>
                </a:solidFill>
              </a:defRPr>
            </a:lvl7pPr>
            <a:lvl8pPr marL="3000375" indent="0">
              <a:buNone/>
              <a:defRPr sz="1500">
                <a:solidFill>
                  <a:schemeClr val="tx1">
                    <a:tint val="75000"/>
                  </a:schemeClr>
                </a:solidFill>
              </a:defRPr>
            </a:lvl8pPr>
            <a:lvl9pPr marL="3429000" indent="0">
              <a:buNone/>
              <a:defRPr sz="15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0EB54-7E6D-1A31-3171-CC704B4B9092}"/>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5" name="Footer Placeholder 4">
            <a:extLst>
              <a:ext uri="{FF2B5EF4-FFF2-40B4-BE49-F238E27FC236}">
                <a16:creationId xmlns:a16="http://schemas.microsoft.com/office/drawing/2014/main" id="{E70B4134-82CD-9188-E1A1-991879CA80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2BA595-E6FD-FA38-81EC-49206BFD9CBF}"/>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46619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6CD6-CE00-2859-E3F2-AECEC5D3FA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1248C6-151E-F81D-F9B9-472B42868625}"/>
              </a:ext>
            </a:extLst>
          </p:cNvPr>
          <p:cNvSpPr>
            <a:spLocks noGrp="1"/>
          </p:cNvSpPr>
          <p:nvPr>
            <p:ph sz="half" idx="1"/>
          </p:nvPr>
        </p:nvSpPr>
        <p:spPr>
          <a:xfrm>
            <a:off x="785813" y="1907187"/>
            <a:ext cx="4857750" cy="4545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C1F080-2AD1-F781-4186-1BC06C72C122}"/>
              </a:ext>
            </a:extLst>
          </p:cNvPr>
          <p:cNvSpPr>
            <a:spLocks noGrp="1"/>
          </p:cNvSpPr>
          <p:nvPr>
            <p:ph sz="half" idx="2"/>
          </p:nvPr>
        </p:nvSpPr>
        <p:spPr>
          <a:xfrm>
            <a:off x="5786438" y="1907187"/>
            <a:ext cx="4857750" cy="4545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0ACA06-0CE3-6F41-B63A-D892EA0FAD04}"/>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6" name="Footer Placeholder 5">
            <a:extLst>
              <a:ext uri="{FF2B5EF4-FFF2-40B4-BE49-F238E27FC236}">
                <a16:creationId xmlns:a16="http://schemas.microsoft.com/office/drawing/2014/main" id="{8E33A3EE-FB33-B5B5-24E1-B00C35582F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AC0DB6-500F-7908-5492-449762EAA0FD}"/>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40493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DE51B-B2D9-6035-33E8-DA9AFBF01E58}"/>
              </a:ext>
            </a:extLst>
          </p:cNvPr>
          <p:cNvSpPr>
            <a:spLocks noGrp="1"/>
          </p:cNvSpPr>
          <p:nvPr>
            <p:ph type="title"/>
          </p:nvPr>
        </p:nvSpPr>
        <p:spPr>
          <a:xfrm>
            <a:off x="787301" y="381438"/>
            <a:ext cx="9858375" cy="1384784"/>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DFBB25-1B7F-B12B-9C9E-69C01E5247FB}"/>
              </a:ext>
            </a:extLst>
          </p:cNvPr>
          <p:cNvSpPr>
            <a:spLocks noGrp="1"/>
          </p:cNvSpPr>
          <p:nvPr>
            <p:ph type="body" idx="1"/>
          </p:nvPr>
        </p:nvSpPr>
        <p:spPr>
          <a:xfrm>
            <a:off x="787302" y="1756271"/>
            <a:ext cx="4835425" cy="860721"/>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4" name="Content Placeholder 3">
            <a:extLst>
              <a:ext uri="{FF2B5EF4-FFF2-40B4-BE49-F238E27FC236}">
                <a16:creationId xmlns:a16="http://schemas.microsoft.com/office/drawing/2014/main" id="{8BF9DAF2-4DDF-91E4-F920-BA9130A407C0}"/>
              </a:ext>
            </a:extLst>
          </p:cNvPr>
          <p:cNvSpPr>
            <a:spLocks noGrp="1"/>
          </p:cNvSpPr>
          <p:nvPr>
            <p:ph sz="half" idx="2"/>
          </p:nvPr>
        </p:nvSpPr>
        <p:spPr>
          <a:xfrm>
            <a:off x="787302" y="2616992"/>
            <a:ext cx="4835425" cy="38492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1BC08C-1D25-8F97-B71C-6F09726408F9}"/>
              </a:ext>
            </a:extLst>
          </p:cNvPr>
          <p:cNvSpPr>
            <a:spLocks noGrp="1"/>
          </p:cNvSpPr>
          <p:nvPr>
            <p:ph type="body" sz="quarter" idx="3"/>
          </p:nvPr>
        </p:nvSpPr>
        <p:spPr>
          <a:xfrm>
            <a:off x="5786437" y="1756271"/>
            <a:ext cx="4859239" cy="860721"/>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CA513-9F39-64E8-2D90-2AF97BDE8940}"/>
              </a:ext>
            </a:extLst>
          </p:cNvPr>
          <p:cNvSpPr>
            <a:spLocks noGrp="1"/>
          </p:cNvSpPr>
          <p:nvPr>
            <p:ph sz="quarter" idx="4"/>
          </p:nvPr>
        </p:nvSpPr>
        <p:spPr>
          <a:xfrm>
            <a:off x="5786437" y="2616992"/>
            <a:ext cx="4859239" cy="38492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9CADF80-12FB-DEC5-BF8D-C53F735C3509}"/>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8" name="Footer Placeholder 7">
            <a:extLst>
              <a:ext uri="{FF2B5EF4-FFF2-40B4-BE49-F238E27FC236}">
                <a16:creationId xmlns:a16="http://schemas.microsoft.com/office/drawing/2014/main" id="{A0A2851A-5549-36D7-EB70-A1DFE0290E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C6CAB5-AC94-5FD3-622B-8DA936B8FC4C}"/>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85731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BA599-44CE-94AE-D0C3-A3E3A6BF67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548022-E45C-593A-3053-BC251C05D321}"/>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4" name="Footer Placeholder 3">
            <a:extLst>
              <a:ext uri="{FF2B5EF4-FFF2-40B4-BE49-F238E27FC236}">
                <a16:creationId xmlns:a16="http://schemas.microsoft.com/office/drawing/2014/main" id="{B777D6BF-B454-CFAA-53C9-F0AEF7A31E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234E12-58F1-2222-19BA-72E9D91480E4}"/>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338905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C35155-657E-4077-B7FA-DF549F86043F}"/>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3" name="Footer Placeholder 2">
            <a:extLst>
              <a:ext uri="{FF2B5EF4-FFF2-40B4-BE49-F238E27FC236}">
                <a16:creationId xmlns:a16="http://schemas.microsoft.com/office/drawing/2014/main" id="{52327037-AD9A-8F44-23BB-8574F97263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08923A-C76A-8872-8441-ACC609135125}"/>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73432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C2370-84B2-651E-0D82-C6CDADAB5659}"/>
              </a:ext>
            </a:extLst>
          </p:cNvPr>
          <p:cNvSpPr>
            <a:spLocks noGrp="1"/>
          </p:cNvSpPr>
          <p:nvPr>
            <p:ph type="title"/>
          </p:nvPr>
        </p:nvSpPr>
        <p:spPr>
          <a:xfrm>
            <a:off x="787302" y="477626"/>
            <a:ext cx="3686472" cy="1671691"/>
          </a:xfrm>
        </p:spPr>
        <p:txBody>
          <a:bodyPr anchor="b"/>
          <a:lstStyle>
            <a:lvl1pPr>
              <a:defRPr sz="30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CFB32D-A6E2-9F05-F8A6-8CC03AA643F6}"/>
              </a:ext>
            </a:extLst>
          </p:cNvPr>
          <p:cNvSpPr>
            <a:spLocks noGrp="1"/>
          </p:cNvSpPr>
          <p:nvPr>
            <p:ph idx="1"/>
          </p:nvPr>
        </p:nvSpPr>
        <p:spPr>
          <a:xfrm>
            <a:off x="4859238" y="1031540"/>
            <a:ext cx="5786438" cy="5091359"/>
          </a:xfrm>
        </p:spPr>
        <p:txBody>
          <a:bodyPr/>
          <a:lstStyle>
            <a:lvl1pPr>
              <a:defRPr sz="3000"/>
            </a:lvl1pPr>
            <a:lvl2pPr>
              <a:defRPr sz="2625"/>
            </a:lvl2pPr>
            <a:lvl3pPr>
              <a:defRPr sz="225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DAE433-FD98-7342-E446-5265FF40F48B}"/>
              </a:ext>
            </a:extLst>
          </p:cNvPr>
          <p:cNvSpPr>
            <a:spLocks noGrp="1"/>
          </p:cNvSpPr>
          <p:nvPr>
            <p:ph type="body" sz="half" idx="2"/>
          </p:nvPr>
        </p:nvSpPr>
        <p:spPr>
          <a:xfrm>
            <a:off x="787302" y="2149316"/>
            <a:ext cx="3686472" cy="3981875"/>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a:extLst>
              <a:ext uri="{FF2B5EF4-FFF2-40B4-BE49-F238E27FC236}">
                <a16:creationId xmlns:a16="http://schemas.microsoft.com/office/drawing/2014/main" id="{9E8C6F00-0D49-B316-000A-DB804495AA4F}"/>
              </a:ext>
            </a:extLst>
          </p:cNvPr>
          <p:cNvSpPr>
            <a:spLocks noGrp="1"/>
          </p:cNvSpPr>
          <p:nvPr>
            <p:ph type="dt" sz="half" idx="10"/>
          </p:nvPr>
        </p:nvSpPr>
        <p:spPr/>
        <p:txBody>
          <a:bodyPr/>
          <a:lstStyle/>
          <a:p>
            <a:fld id="{840B1558-70DB-4349-8128-44DBD811CD23}" type="datetimeFigureOut">
              <a:rPr lang="en-GB" smtClean="0"/>
              <a:t>09/11/2023</a:t>
            </a:fld>
            <a:endParaRPr lang="en-GB"/>
          </a:p>
        </p:txBody>
      </p:sp>
      <p:sp>
        <p:nvSpPr>
          <p:cNvPr id="6" name="Footer Placeholder 5">
            <a:extLst>
              <a:ext uri="{FF2B5EF4-FFF2-40B4-BE49-F238E27FC236}">
                <a16:creationId xmlns:a16="http://schemas.microsoft.com/office/drawing/2014/main" id="{FA8C5CF5-E506-A3C1-F562-0926F1CB26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B14141-A818-04DD-7949-E6BD2AD54BC3}"/>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639206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A8B6BA-EB99-9BE4-5895-917B5137E4EF}"/>
              </a:ext>
            </a:extLst>
          </p:cNvPr>
          <p:cNvPicPr>
            <a:picLocks noChangeAspect="1"/>
          </p:cNvPicPr>
          <p:nvPr userDrawn="1"/>
        </p:nvPicPr>
        <p:blipFill>
          <a:blip r:embed="rId3"/>
          <a:srcRect/>
          <a:stretch/>
        </p:blipFill>
        <p:spPr>
          <a:xfrm>
            <a:off x="-123068" y="-82422"/>
            <a:ext cx="11676135" cy="7329227"/>
          </a:xfrm>
          <a:prstGeom prst="rect">
            <a:avLst/>
          </a:prstGeom>
        </p:spPr>
      </p:pic>
    </p:spTree>
    <p:extLst>
      <p:ext uri="{BB962C8B-B14F-4D97-AF65-F5344CB8AC3E}">
        <p14:creationId xmlns:p14="http://schemas.microsoft.com/office/powerpoint/2010/main" val="1969287364"/>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857236" rtl="0" eaLnBrk="1" latinLnBrk="0" hangingPunct="1">
        <a:lnSpc>
          <a:spcPct val="90000"/>
        </a:lnSpc>
        <a:spcBef>
          <a:spcPct val="0"/>
        </a:spcBef>
        <a:buNone/>
        <a:defRPr sz="4126" kern="1200">
          <a:solidFill>
            <a:schemeClr val="tx1"/>
          </a:solidFill>
          <a:latin typeface="+mj-lt"/>
          <a:ea typeface="+mj-ea"/>
          <a:cs typeface="+mj-cs"/>
        </a:defRPr>
      </a:lvl1pPr>
    </p:titleStyle>
    <p:bodyStyle>
      <a:lvl1pPr marL="214310" indent="-214310" algn="l" defTabSz="857236" rtl="0" eaLnBrk="1" latinLnBrk="0" hangingPunct="1">
        <a:lnSpc>
          <a:spcPct val="90000"/>
        </a:lnSpc>
        <a:spcBef>
          <a:spcPts val="939"/>
        </a:spcBef>
        <a:buFont typeface="Arial" panose="020B0604020202020204" pitchFamily="34" charset="0"/>
        <a:buChar char="•"/>
        <a:defRPr sz="2627" kern="1200">
          <a:solidFill>
            <a:schemeClr val="tx1"/>
          </a:solidFill>
          <a:latin typeface="+mn-lt"/>
          <a:ea typeface="+mn-ea"/>
          <a:cs typeface="+mn-cs"/>
        </a:defRPr>
      </a:lvl1pPr>
      <a:lvl2pPr marL="642926" indent="-214310" algn="l" defTabSz="857236" rtl="0" eaLnBrk="1" latinLnBrk="0" hangingPunct="1">
        <a:lnSpc>
          <a:spcPct val="90000"/>
        </a:lnSpc>
        <a:spcBef>
          <a:spcPts val="468"/>
        </a:spcBef>
        <a:buFont typeface="Arial" panose="020B0604020202020204" pitchFamily="34" charset="0"/>
        <a:buChar char="•"/>
        <a:defRPr sz="2251" kern="1200">
          <a:solidFill>
            <a:schemeClr val="tx1"/>
          </a:solidFill>
          <a:latin typeface="+mn-lt"/>
          <a:ea typeface="+mn-ea"/>
          <a:cs typeface="+mn-cs"/>
        </a:defRPr>
      </a:lvl2pPr>
      <a:lvl3pPr marL="1071546" indent="-214310" algn="l" defTabSz="857236" rtl="0" eaLnBrk="1" latinLnBrk="0" hangingPunct="1">
        <a:lnSpc>
          <a:spcPct val="90000"/>
        </a:lnSpc>
        <a:spcBef>
          <a:spcPts val="468"/>
        </a:spcBef>
        <a:buFont typeface="Arial" panose="020B0604020202020204" pitchFamily="34" charset="0"/>
        <a:buChar char="•"/>
        <a:defRPr sz="1875" kern="1200">
          <a:solidFill>
            <a:schemeClr val="tx1"/>
          </a:solidFill>
          <a:latin typeface="+mn-lt"/>
          <a:ea typeface="+mn-ea"/>
          <a:cs typeface="+mn-cs"/>
        </a:defRPr>
      </a:lvl3pPr>
      <a:lvl4pPr marL="1500162"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4pPr>
      <a:lvl5pPr marL="1928779"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5pPr>
      <a:lvl6pPr marL="2357399"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6pPr>
      <a:lvl7pPr marL="2786015"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7pPr>
      <a:lvl8pPr marL="3214635"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8pPr>
      <a:lvl9pPr marL="3643251"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9pPr>
    </p:bodyStyle>
    <p:otherStyle>
      <a:defPPr>
        <a:defRPr lang="en-US"/>
      </a:defPPr>
      <a:lvl1pPr marL="0" algn="l" defTabSz="857236" rtl="0" eaLnBrk="1" latinLnBrk="0" hangingPunct="1">
        <a:defRPr sz="1687" kern="1200">
          <a:solidFill>
            <a:schemeClr val="tx1"/>
          </a:solidFill>
          <a:latin typeface="+mn-lt"/>
          <a:ea typeface="+mn-ea"/>
          <a:cs typeface="+mn-cs"/>
        </a:defRPr>
      </a:lvl1pPr>
      <a:lvl2pPr marL="428616" algn="l" defTabSz="857236" rtl="0" eaLnBrk="1" latinLnBrk="0" hangingPunct="1">
        <a:defRPr sz="1687" kern="1200">
          <a:solidFill>
            <a:schemeClr val="tx1"/>
          </a:solidFill>
          <a:latin typeface="+mn-lt"/>
          <a:ea typeface="+mn-ea"/>
          <a:cs typeface="+mn-cs"/>
        </a:defRPr>
      </a:lvl2pPr>
      <a:lvl3pPr marL="857236" algn="l" defTabSz="857236" rtl="0" eaLnBrk="1" latinLnBrk="0" hangingPunct="1">
        <a:defRPr sz="1687" kern="1200">
          <a:solidFill>
            <a:schemeClr val="tx1"/>
          </a:solidFill>
          <a:latin typeface="+mn-lt"/>
          <a:ea typeface="+mn-ea"/>
          <a:cs typeface="+mn-cs"/>
        </a:defRPr>
      </a:lvl3pPr>
      <a:lvl4pPr marL="1285852" algn="l" defTabSz="857236" rtl="0" eaLnBrk="1" latinLnBrk="0" hangingPunct="1">
        <a:defRPr sz="1687" kern="1200">
          <a:solidFill>
            <a:schemeClr val="tx1"/>
          </a:solidFill>
          <a:latin typeface="+mn-lt"/>
          <a:ea typeface="+mn-ea"/>
          <a:cs typeface="+mn-cs"/>
        </a:defRPr>
      </a:lvl4pPr>
      <a:lvl5pPr marL="1714473" algn="l" defTabSz="857236" rtl="0" eaLnBrk="1" latinLnBrk="0" hangingPunct="1">
        <a:defRPr sz="1687" kern="1200">
          <a:solidFill>
            <a:schemeClr val="tx1"/>
          </a:solidFill>
          <a:latin typeface="+mn-lt"/>
          <a:ea typeface="+mn-ea"/>
          <a:cs typeface="+mn-cs"/>
        </a:defRPr>
      </a:lvl5pPr>
      <a:lvl6pPr marL="2143089" algn="l" defTabSz="857236" rtl="0" eaLnBrk="1" latinLnBrk="0" hangingPunct="1">
        <a:defRPr sz="1687" kern="1200">
          <a:solidFill>
            <a:schemeClr val="tx1"/>
          </a:solidFill>
          <a:latin typeface="+mn-lt"/>
          <a:ea typeface="+mn-ea"/>
          <a:cs typeface="+mn-cs"/>
        </a:defRPr>
      </a:lvl6pPr>
      <a:lvl7pPr marL="2571705" algn="l" defTabSz="857236" rtl="0" eaLnBrk="1" latinLnBrk="0" hangingPunct="1">
        <a:defRPr sz="1687" kern="1200">
          <a:solidFill>
            <a:schemeClr val="tx1"/>
          </a:solidFill>
          <a:latin typeface="+mn-lt"/>
          <a:ea typeface="+mn-ea"/>
          <a:cs typeface="+mn-cs"/>
        </a:defRPr>
      </a:lvl7pPr>
      <a:lvl8pPr marL="3000325" algn="l" defTabSz="857236" rtl="0" eaLnBrk="1" latinLnBrk="0" hangingPunct="1">
        <a:defRPr sz="1687" kern="1200">
          <a:solidFill>
            <a:schemeClr val="tx1"/>
          </a:solidFill>
          <a:latin typeface="+mn-lt"/>
          <a:ea typeface="+mn-ea"/>
          <a:cs typeface="+mn-cs"/>
        </a:defRPr>
      </a:lvl8pPr>
      <a:lvl9pPr marL="3428941" algn="l" defTabSz="857236" rtl="0" eaLnBrk="1" latinLnBrk="0" hangingPunct="1">
        <a:defRPr sz="168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376DB2-2AD3-BAFE-4253-E87D1EBAC7D5}"/>
              </a:ext>
            </a:extLst>
          </p:cNvPr>
          <p:cNvSpPr>
            <a:spLocks noGrp="1"/>
          </p:cNvSpPr>
          <p:nvPr>
            <p:ph type="title"/>
          </p:nvPr>
        </p:nvSpPr>
        <p:spPr>
          <a:xfrm>
            <a:off x="785813" y="381438"/>
            <a:ext cx="9858375" cy="138478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BFBC58-80C4-223A-1D04-0B72591069FF}"/>
              </a:ext>
            </a:extLst>
          </p:cNvPr>
          <p:cNvSpPr>
            <a:spLocks noGrp="1"/>
          </p:cNvSpPr>
          <p:nvPr>
            <p:ph type="body" idx="1"/>
          </p:nvPr>
        </p:nvSpPr>
        <p:spPr>
          <a:xfrm>
            <a:off x="785813" y="1907187"/>
            <a:ext cx="9858375" cy="45457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C6C97A-1BC9-CD2C-2C0C-F320FE4E42D8}"/>
              </a:ext>
            </a:extLst>
          </p:cNvPr>
          <p:cNvSpPr>
            <a:spLocks noGrp="1"/>
          </p:cNvSpPr>
          <p:nvPr>
            <p:ph type="dt" sz="half" idx="2"/>
          </p:nvPr>
        </p:nvSpPr>
        <p:spPr>
          <a:xfrm>
            <a:off x="785813" y="6640327"/>
            <a:ext cx="2571750" cy="381437"/>
          </a:xfrm>
          <a:prstGeom prst="rect">
            <a:avLst/>
          </a:prstGeom>
        </p:spPr>
        <p:txBody>
          <a:bodyPr vert="horz" lIns="91440" tIns="45720" rIns="91440" bIns="45720" rtlCol="0" anchor="ctr"/>
          <a:lstStyle>
            <a:lvl1pPr algn="l">
              <a:defRPr sz="1125">
                <a:solidFill>
                  <a:schemeClr val="tx1">
                    <a:tint val="75000"/>
                  </a:schemeClr>
                </a:solidFill>
              </a:defRPr>
            </a:lvl1pPr>
          </a:lstStyle>
          <a:p>
            <a:fld id="{A72FC3E3-CC54-48C0-BB88-00FD1D4E56B7}" type="datetimeFigureOut">
              <a:rPr lang="en-GB" smtClean="0"/>
              <a:t>09/11/2023</a:t>
            </a:fld>
            <a:endParaRPr lang="en-GB"/>
          </a:p>
        </p:txBody>
      </p:sp>
      <p:sp>
        <p:nvSpPr>
          <p:cNvPr id="5" name="Footer Placeholder 4">
            <a:extLst>
              <a:ext uri="{FF2B5EF4-FFF2-40B4-BE49-F238E27FC236}">
                <a16:creationId xmlns:a16="http://schemas.microsoft.com/office/drawing/2014/main" id="{54495405-B137-3A37-7BF3-DE0432EC2D6D}"/>
              </a:ext>
            </a:extLst>
          </p:cNvPr>
          <p:cNvSpPr>
            <a:spLocks noGrp="1"/>
          </p:cNvSpPr>
          <p:nvPr>
            <p:ph type="ftr" sz="quarter" idx="3"/>
          </p:nvPr>
        </p:nvSpPr>
        <p:spPr>
          <a:xfrm>
            <a:off x="3786188" y="6640327"/>
            <a:ext cx="3857625" cy="381437"/>
          </a:xfrm>
          <a:prstGeom prst="rect">
            <a:avLst/>
          </a:prstGeom>
        </p:spPr>
        <p:txBody>
          <a:bodyPr vert="horz" lIns="91440" tIns="45720" rIns="91440" bIns="45720" rtlCol="0" anchor="ctr"/>
          <a:lstStyle>
            <a:lvl1pPr algn="ctr">
              <a:defRPr sz="112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DDCCC90-14C9-FF22-1416-B698C0F1CF98}"/>
              </a:ext>
            </a:extLst>
          </p:cNvPr>
          <p:cNvSpPr>
            <a:spLocks noGrp="1"/>
          </p:cNvSpPr>
          <p:nvPr>
            <p:ph type="sldNum" sz="quarter" idx="4"/>
          </p:nvPr>
        </p:nvSpPr>
        <p:spPr>
          <a:xfrm>
            <a:off x="8072438" y="6640327"/>
            <a:ext cx="2571750" cy="381437"/>
          </a:xfrm>
          <a:prstGeom prst="rect">
            <a:avLst/>
          </a:prstGeom>
        </p:spPr>
        <p:txBody>
          <a:bodyPr vert="horz" lIns="91440" tIns="45720" rIns="91440" bIns="45720" rtlCol="0" anchor="ctr"/>
          <a:lstStyle>
            <a:lvl1pPr algn="r">
              <a:defRPr sz="1125">
                <a:solidFill>
                  <a:schemeClr val="tx1">
                    <a:tint val="75000"/>
                  </a:schemeClr>
                </a:solidFill>
              </a:defRPr>
            </a:lvl1pPr>
          </a:lstStyle>
          <a:p>
            <a:fld id="{F21BFFF4-0031-4F34-80EE-8655BD12BA9C}" type="slidenum">
              <a:rPr lang="en-GB" smtClean="0"/>
              <a:t>‹#›</a:t>
            </a:fld>
            <a:endParaRPr lang="en-GB"/>
          </a:p>
        </p:txBody>
      </p:sp>
      <p:pic>
        <p:nvPicPr>
          <p:cNvPr id="7" name="Picture 6">
            <a:extLst>
              <a:ext uri="{FF2B5EF4-FFF2-40B4-BE49-F238E27FC236}">
                <a16:creationId xmlns:a16="http://schemas.microsoft.com/office/drawing/2014/main" id="{E048EA0A-FDBF-E5AD-7946-C8FA3825A968}"/>
              </a:ext>
            </a:extLst>
          </p:cNvPr>
          <p:cNvPicPr>
            <a:picLocks noChangeAspect="1"/>
          </p:cNvPicPr>
          <p:nvPr userDrawn="1"/>
        </p:nvPicPr>
        <p:blipFill>
          <a:blip r:embed="rId14"/>
          <a:srcRect/>
          <a:stretch/>
        </p:blipFill>
        <p:spPr>
          <a:xfrm>
            <a:off x="-123068" y="-82422"/>
            <a:ext cx="11676135" cy="7329227"/>
          </a:xfrm>
          <a:prstGeom prst="rect">
            <a:avLst/>
          </a:prstGeom>
        </p:spPr>
      </p:pic>
    </p:spTree>
    <p:extLst>
      <p:ext uri="{BB962C8B-B14F-4D97-AF65-F5344CB8AC3E}">
        <p14:creationId xmlns:p14="http://schemas.microsoft.com/office/powerpoint/2010/main" val="170514836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defTabSz="857250" rtl="0" eaLnBrk="1" latinLnBrk="0" hangingPunct="1">
        <a:lnSpc>
          <a:spcPct val="90000"/>
        </a:lnSpc>
        <a:spcBef>
          <a:spcPct val="0"/>
        </a:spcBef>
        <a:buNone/>
        <a:defRPr sz="4125" kern="1200">
          <a:solidFill>
            <a:schemeClr val="tx1"/>
          </a:solidFill>
          <a:latin typeface="+mj-lt"/>
          <a:ea typeface="+mj-ea"/>
          <a:cs typeface="+mj-cs"/>
        </a:defRPr>
      </a:lvl1pPr>
    </p:titleStyle>
    <p:bodyStyle>
      <a:lvl1pPr marL="214313" indent="-214313" algn="l" defTabSz="857250" rtl="0" eaLnBrk="1" latinLnBrk="0" hangingPunct="1">
        <a:lnSpc>
          <a:spcPct val="90000"/>
        </a:lnSpc>
        <a:spcBef>
          <a:spcPts val="938"/>
        </a:spcBef>
        <a:buFont typeface="Arial" panose="020B0604020202020204" pitchFamily="34" charset="0"/>
        <a:buChar char="•"/>
        <a:defRPr sz="2625" kern="1200">
          <a:solidFill>
            <a:schemeClr val="tx1"/>
          </a:solidFill>
          <a:latin typeface="+mn-lt"/>
          <a:ea typeface="+mn-ea"/>
          <a:cs typeface="+mn-cs"/>
        </a:defRPr>
      </a:lvl1pPr>
      <a:lvl2pPr marL="642938" indent="-214313" algn="l" defTabSz="857250" rtl="0" eaLnBrk="1" latinLnBrk="0" hangingPunct="1">
        <a:lnSpc>
          <a:spcPct val="90000"/>
        </a:lnSpc>
        <a:spcBef>
          <a:spcPts val="469"/>
        </a:spcBef>
        <a:buFont typeface="Arial" panose="020B0604020202020204" pitchFamily="34" charset="0"/>
        <a:buChar char="•"/>
        <a:defRPr sz="2250" kern="1200">
          <a:solidFill>
            <a:schemeClr val="tx1"/>
          </a:solidFill>
          <a:latin typeface="+mn-lt"/>
          <a:ea typeface="+mn-ea"/>
          <a:cs typeface="+mn-cs"/>
        </a:defRPr>
      </a:lvl2pPr>
      <a:lvl3pPr marL="1071563" indent="-214313" algn="l" defTabSz="857250" rtl="0" eaLnBrk="1" latinLnBrk="0" hangingPunct="1">
        <a:lnSpc>
          <a:spcPct val="90000"/>
        </a:lnSpc>
        <a:spcBef>
          <a:spcPts val="469"/>
        </a:spcBef>
        <a:buFont typeface="Arial" panose="020B0604020202020204" pitchFamily="34" charset="0"/>
        <a:buChar char="•"/>
        <a:defRPr sz="1875" kern="1200">
          <a:solidFill>
            <a:schemeClr val="tx1"/>
          </a:solidFill>
          <a:latin typeface="+mn-lt"/>
          <a:ea typeface="+mn-ea"/>
          <a:cs typeface="+mn-cs"/>
        </a:defRPr>
      </a:lvl3pPr>
      <a:lvl4pPr marL="15001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4pPr>
      <a:lvl5pPr marL="19288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5pPr>
      <a:lvl6pPr marL="235743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6pPr>
      <a:lvl7pPr marL="278606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7pPr>
      <a:lvl8pPr marL="32146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8pPr>
      <a:lvl9pPr marL="36433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www.bailii.org/ew/cases/EWFC/HCJ/2022/170.html" TargetMode="External"/><Relationship Id="rId2" Type="http://schemas.openxmlformats.org/officeDocument/2006/relationships/hyperlink" Target="https://www.bailii.org/ew/cases/EWFC/HCJ/2023/60.html" TargetMode="Externa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A346C4C-C0BC-D942-3E00-CCE93897B57D}"/>
              </a:ext>
            </a:extLst>
          </p:cNvPr>
          <p:cNvSpPr txBox="1">
            <a:spLocks/>
          </p:cNvSpPr>
          <p:nvPr/>
        </p:nvSpPr>
        <p:spPr>
          <a:xfrm>
            <a:off x="698603" y="1089435"/>
            <a:ext cx="9836150" cy="1150938"/>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ctr"/>
            <a:endParaRPr lang="en-US" sz="4800" b="1" dirty="0">
              <a:solidFill>
                <a:schemeClr val="bg1"/>
              </a:solidFill>
            </a:endParaRPr>
          </a:p>
          <a:p>
            <a:pPr algn="ctr">
              <a:lnSpc>
                <a:spcPct val="115000"/>
              </a:lnSpc>
            </a:pPr>
            <a:endParaRPr lang="en-GB" sz="6000" b="1" kern="100" dirty="0">
              <a:solidFill>
                <a:schemeClr val="bg1"/>
              </a:solidFill>
            </a:endParaRPr>
          </a:p>
          <a:p>
            <a:pPr algn="ctr">
              <a:lnSpc>
                <a:spcPct val="115000"/>
              </a:lnSpc>
            </a:pPr>
            <a:endParaRPr lang="en-GB" sz="6000" b="1" kern="100" dirty="0">
              <a:solidFill>
                <a:schemeClr val="bg1"/>
              </a:solidFill>
            </a:endParaRPr>
          </a:p>
          <a:p>
            <a:pPr algn="ctr">
              <a:lnSpc>
                <a:spcPct val="115000"/>
              </a:lnSpc>
            </a:pPr>
            <a:endParaRPr lang="en-GB" sz="6000" b="1" kern="100" dirty="0">
              <a:solidFill>
                <a:schemeClr val="bg1"/>
              </a:solidFill>
            </a:endParaRPr>
          </a:p>
          <a:p>
            <a:pPr algn="ctr">
              <a:lnSpc>
                <a:spcPct val="115000"/>
              </a:lnSpc>
            </a:pPr>
            <a:r>
              <a:rPr lang="en-GB" sz="6000" b="1" kern="100" dirty="0">
                <a:solidFill>
                  <a:schemeClr val="bg1"/>
                </a:solidFill>
              </a:rPr>
              <a:t>Threshold Refresher </a:t>
            </a:r>
          </a:p>
          <a:p>
            <a:pPr algn="ctr">
              <a:lnSpc>
                <a:spcPct val="115000"/>
              </a:lnSpc>
            </a:pPr>
            <a:endParaRPr lang="en-GB" sz="6000" b="1" kern="100" dirty="0">
              <a:solidFill>
                <a:schemeClr val="bg1"/>
              </a:solidFill>
            </a:endParaRPr>
          </a:p>
          <a:p>
            <a:pPr algn="ctr">
              <a:lnSpc>
                <a:spcPct val="115000"/>
              </a:lnSpc>
            </a:pPr>
            <a:endParaRPr lang="en-GB" sz="6000" b="1" kern="100" dirty="0">
              <a:solidFill>
                <a:schemeClr val="bg1"/>
              </a:solidFill>
            </a:endParaRPr>
          </a:p>
          <a:p>
            <a:pPr algn="ctr">
              <a:lnSpc>
                <a:spcPct val="115000"/>
              </a:lnSpc>
            </a:pPr>
            <a:r>
              <a:rPr lang="en-GB" sz="4000" b="1" kern="100" dirty="0">
                <a:solidFill>
                  <a:schemeClr val="bg1"/>
                </a:solidFill>
              </a:rPr>
              <a:t>Louise Walls</a:t>
            </a:r>
            <a:endParaRPr lang="en-US" sz="4000" b="1" dirty="0">
              <a:solidFill>
                <a:schemeClr val="bg1"/>
              </a:solidFill>
            </a:endParaRPr>
          </a:p>
          <a:p>
            <a:pPr algn="ctr"/>
            <a:endParaRPr lang="en-US" sz="4800" b="1" dirty="0">
              <a:solidFill>
                <a:schemeClr val="bg1"/>
              </a:solidFill>
            </a:endParaRPr>
          </a:p>
        </p:txBody>
      </p:sp>
      <p:pic>
        <p:nvPicPr>
          <p:cNvPr id="4" name="Picture 3" descr="A black background with red and grey letters&#10;&#10;Description automatically generated">
            <a:extLst>
              <a:ext uri="{FF2B5EF4-FFF2-40B4-BE49-F238E27FC236}">
                <a16:creationId xmlns:a16="http://schemas.microsoft.com/office/drawing/2014/main" id="{33D025DD-DFAA-7DF0-B6E0-DB9FBCCDFC8A}"/>
              </a:ext>
            </a:extLst>
          </p:cNvPr>
          <p:cNvPicPr>
            <a:picLocks noChangeAspect="1"/>
          </p:cNvPicPr>
          <p:nvPr/>
        </p:nvPicPr>
        <p:blipFill>
          <a:blip r:embed="rId2"/>
          <a:stretch>
            <a:fillRect/>
          </a:stretch>
        </p:blipFill>
        <p:spPr>
          <a:xfrm>
            <a:off x="9161105" y="6667500"/>
            <a:ext cx="2268895" cy="496888"/>
          </a:xfrm>
          <a:prstGeom prst="rect">
            <a:avLst/>
          </a:prstGeom>
        </p:spPr>
      </p:pic>
    </p:spTree>
    <p:extLst>
      <p:ext uri="{BB962C8B-B14F-4D97-AF65-F5344CB8AC3E}">
        <p14:creationId xmlns:p14="http://schemas.microsoft.com/office/powerpoint/2010/main" val="3950923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149512" y="6664960"/>
            <a:ext cx="2280488" cy="499427"/>
          </a:xfrm>
          <a:prstGeom prst="rect">
            <a:avLst/>
          </a:prstGeom>
        </p:spPr>
      </p:pic>
      <p:sp>
        <p:nvSpPr>
          <p:cNvPr id="3" name="TextBox 2">
            <a:extLst>
              <a:ext uri="{FF2B5EF4-FFF2-40B4-BE49-F238E27FC236}">
                <a16:creationId xmlns:a16="http://schemas.microsoft.com/office/drawing/2014/main" id="{D396D5EB-7208-8082-D84B-BD8023C2C893}"/>
              </a:ext>
            </a:extLst>
          </p:cNvPr>
          <p:cNvSpPr txBox="1"/>
          <p:nvPr/>
        </p:nvSpPr>
        <p:spPr>
          <a:xfrm>
            <a:off x="422787" y="383458"/>
            <a:ext cx="10274710" cy="6555769"/>
          </a:xfrm>
          <a:prstGeom prst="rect">
            <a:avLst/>
          </a:prstGeom>
          <a:noFill/>
        </p:spPr>
        <p:txBody>
          <a:bodyPr wrap="square" rtlCol="0">
            <a:spAutoFit/>
          </a:bodyPr>
          <a:lstStyle/>
          <a:p>
            <a:r>
              <a:rPr lang="en-US" sz="3200" b="1" u="sng" dirty="0">
                <a:solidFill>
                  <a:schemeClr val="bg1"/>
                </a:solidFill>
              </a:rPr>
              <a:t>Is your Threshold?</a:t>
            </a:r>
          </a:p>
          <a:p>
            <a:pPr marL="342900" lvl="0" indent="-342900">
              <a:buFont typeface="Symbol" panose="05050102010706020507" pitchFamily="18" charset="2"/>
              <a:buChar char=""/>
            </a:pPr>
            <a:r>
              <a:rPr lang="en-GB" sz="2800" dirty="0">
                <a:solidFill>
                  <a:schemeClr val="bg1"/>
                </a:solidFill>
                <a:ea typeface="Calibri" panose="020F0502020204030204" pitchFamily="34" charset="0"/>
                <a:cs typeface="Times New Roman" panose="02020603050405020304" pitchFamily="18" charset="0"/>
              </a:rPr>
              <a:t>S</a:t>
            </a:r>
            <a:r>
              <a:rPr lang="en-GB" sz="2800" dirty="0">
                <a:solidFill>
                  <a:schemeClr val="bg1"/>
                </a:solidFill>
                <a:effectLst/>
                <a:ea typeface="Calibri" panose="020F0502020204030204" pitchFamily="34" charset="0"/>
                <a:cs typeface="Times New Roman" panose="02020603050405020304" pitchFamily="18" charset="0"/>
              </a:rPr>
              <a:t>uccinct with clear and direct allegations;</a:t>
            </a:r>
          </a:p>
          <a:p>
            <a:pPr marL="342900" lvl="0" indent="-342900">
              <a:buFont typeface="Symbol" panose="05050102010706020507" pitchFamily="18" charset="2"/>
              <a:buChar char=""/>
            </a:pPr>
            <a:r>
              <a:rPr lang="en-GB" sz="2800" dirty="0">
                <a:solidFill>
                  <a:schemeClr val="bg1"/>
                </a:solidFill>
                <a:ea typeface="Calibri" panose="020F0502020204030204" pitchFamily="34" charset="0"/>
                <a:cs typeface="Times New Roman" panose="02020603050405020304" pitchFamily="18" charset="0"/>
              </a:rPr>
              <a:t>Clear</a:t>
            </a:r>
            <a:r>
              <a:rPr lang="en-GB" sz="2800" dirty="0">
                <a:solidFill>
                  <a:schemeClr val="bg1"/>
                </a:solidFill>
                <a:effectLst/>
                <a:ea typeface="Calibri" panose="020F0502020204030204" pitchFamily="34" charset="0"/>
                <a:cs typeface="Times New Roman" panose="02020603050405020304" pitchFamily="18" charset="0"/>
              </a:rPr>
              <a:t> in respect of whether what is alleged has caused harm or significant harm;</a:t>
            </a:r>
          </a:p>
          <a:p>
            <a:pPr marL="342900" lvl="0" indent="-342900">
              <a:buFont typeface="Symbol" panose="05050102010706020507" pitchFamily="18" charset="2"/>
              <a:buChar char=""/>
            </a:pPr>
            <a:r>
              <a:rPr lang="en-GB" sz="2800" dirty="0">
                <a:solidFill>
                  <a:schemeClr val="bg1"/>
                </a:solidFill>
                <a:effectLst/>
                <a:ea typeface="Calibri" panose="020F0502020204030204" pitchFamily="34" charset="0"/>
                <a:cs typeface="Times New Roman" panose="02020603050405020304" pitchFamily="18" charset="0"/>
              </a:rPr>
              <a:t>Specific about what significant harm the child has suffered or is likely to suffer;</a:t>
            </a:r>
          </a:p>
          <a:p>
            <a:pPr marL="342900" lvl="0" indent="-342900">
              <a:buFont typeface="Symbol" panose="05050102010706020507" pitchFamily="18" charset="2"/>
              <a:buChar char=""/>
            </a:pPr>
            <a:r>
              <a:rPr lang="en-GB" sz="2800" dirty="0">
                <a:solidFill>
                  <a:schemeClr val="bg1"/>
                </a:solidFill>
                <a:ea typeface="Calibri" panose="020F0502020204030204" pitchFamily="34" charset="0"/>
                <a:cs typeface="Times New Roman" panose="02020603050405020304" pitchFamily="18" charset="0"/>
              </a:rPr>
              <a:t>Establishing the</a:t>
            </a:r>
            <a:r>
              <a:rPr lang="en-GB" sz="2800" dirty="0">
                <a:solidFill>
                  <a:schemeClr val="bg1"/>
                </a:solidFill>
                <a:effectLst/>
                <a:ea typeface="Calibri" panose="020F0502020204030204" pitchFamily="34" charset="0"/>
                <a:cs typeface="Times New Roman" panose="02020603050405020304" pitchFamily="18" charset="0"/>
              </a:rPr>
              <a:t> causal link between a stated fact and the alleged harm; </a:t>
            </a:r>
          </a:p>
          <a:p>
            <a:pPr marL="342900" lvl="0" indent="-342900">
              <a:buFont typeface="Symbol" panose="05050102010706020507" pitchFamily="18" charset="2"/>
              <a:buChar char=""/>
            </a:pPr>
            <a:r>
              <a:rPr lang="en-GB" sz="2800" dirty="0">
                <a:solidFill>
                  <a:schemeClr val="bg1"/>
                </a:solidFill>
                <a:ea typeface="Calibri" panose="020F0502020204030204" pitchFamily="34" charset="0"/>
                <a:cs typeface="Times New Roman" panose="02020603050405020304" pitchFamily="18" charset="0"/>
              </a:rPr>
              <a:t>Properly e</a:t>
            </a:r>
            <a:r>
              <a:rPr lang="en-GB" sz="2800" dirty="0">
                <a:solidFill>
                  <a:schemeClr val="bg1"/>
                </a:solidFill>
                <a:effectLst/>
                <a:ea typeface="Calibri" panose="020F0502020204030204" pitchFamily="34" charset="0"/>
                <a:cs typeface="Times New Roman" panose="02020603050405020304" pitchFamily="18" charset="0"/>
              </a:rPr>
              <a:t>videnced (direct evidence should be used in preference to hearsay evidence); &amp;</a:t>
            </a:r>
          </a:p>
          <a:p>
            <a:pPr marL="342900" lvl="0" indent="-342900">
              <a:buFont typeface="Symbol" panose="05050102010706020507" pitchFamily="18" charset="2"/>
              <a:buChar char=""/>
            </a:pPr>
            <a:r>
              <a:rPr lang="en-GB" sz="2800" dirty="0">
                <a:solidFill>
                  <a:schemeClr val="bg1"/>
                </a:solidFill>
                <a:effectLst/>
                <a:ea typeface="Calibri" panose="020F0502020204030204" pitchFamily="34" charset="0"/>
                <a:cs typeface="Times New Roman" panose="02020603050405020304" pitchFamily="18" charset="0"/>
              </a:rPr>
              <a:t>Accessible to the person who needs to re</a:t>
            </a:r>
            <a:r>
              <a:rPr lang="en-GB" sz="2800" dirty="0">
                <a:solidFill>
                  <a:schemeClr val="bg1"/>
                </a:solidFill>
                <a:ea typeface="Calibri" panose="020F0502020204030204" pitchFamily="34" charset="0"/>
                <a:cs typeface="Times New Roman" panose="02020603050405020304" pitchFamily="18" charset="0"/>
              </a:rPr>
              <a:t>spond.</a:t>
            </a:r>
            <a:endParaRPr lang="en-GB" sz="2800" dirty="0">
              <a:solidFill>
                <a:schemeClr val="bg1"/>
              </a:solidFill>
              <a:effectLst/>
              <a:ea typeface="Calibri" panose="020F0502020204030204" pitchFamily="34" charset="0"/>
              <a:cs typeface="Times New Roman" panose="02020603050405020304" pitchFamily="18" charset="0"/>
            </a:endParaRPr>
          </a:p>
          <a:p>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202017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09C2D0-2FA6-33BB-0801-D46538EC6C04}"/>
              </a:ext>
            </a:extLst>
          </p:cNvPr>
          <p:cNvSpPr txBox="1"/>
          <p:nvPr/>
        </p:nvSpPr>
        <p:spPr>
          <a:xfrm>
            <a:off x="412955" y="422787"/>
            <a:ext cx="10422193" cy="8679556"/>
          </a:xfrm>
          <a:prstGeom prst="rect">
            <a:avLst/>
          </a:prstGeom>
          <a:noFill/>
        </p:spPr>
        <p:txBody>
          <a:bodyPr wrap="square" rtlCol="0">
            <a:spAutoFit/>
          </a:bodyPr>
          <a:lstStyle/>
          <a:p>
            <a:r>
              <a:rPr lang="en-US" sz="3200" b="1" u="sng" dirty="0">
                <a:solidFill>
                  <a:schemeClr val="bg1"/>
                </a:solidFill>
              </a:rPr>
              <a:t>Additional Case law </a:t>
            </a:r>
          </a:p>
          <a:p>
            <a:r>
              <a:rPr lang="en-US" sz="3200" b="0" i="0" dirty="0">
                <a:solidFill>
                  <a:schemeClr val="bg1"/>
                </a:solidFill>
                <a:effectLst/>
                <a:hlinkClick r:id="rId2">
                  <a:extLst>
                    <a:ext uri="{A12FA001-AC4F-418D-AE19-62706E023703}">
                      <ahyp:hlinkClr xmlns:ahyp="http://schemas.microsoft.com/office/drawing/2018/hyperlinkcolor" val="tx"/>
                    </a:ext>
                  </a:extLst>
                </a:hlinkClick>
              </a:rPr>
              <a:t>The London Borough of Newham v The Mother &amp; </a:t>
            </a:r>
            <a:r>
              <a:rPr lang="en-US" sz="3200" b="0" i="0" dirty="0" err="1">
                <a:solidFill>
                  <a:schemeClr val="bg1"/>
                </a:solidFill>
                <a:effectLst/>
                <a:hlinkClick r:id="rId2">
                  <a:extLst>
                    <a:ext uri="{A12FA001-AC4F-418D-AE19-62706E023703}">
                      <ahyp:hlinkClr xmlns:ahyp="http://schemas.microsoft.com/office/drawing/2018/hyperlinkcolor" val="tx"/>
                    </a:ext>
                  </a:extLst>
                </a:hlinkClick>
              </a:rPr>
              <a:t>Ors</a:t>
            </a:r>
            <a:r>
              <a:rPr lang="en-US" sz="3200" b="0" i="0" dirty="0">
                <a:solidFill>
                  <a:schemeClr val="bg1"/>
                </a:solidFill>
                <a:effectLst/>
                <a:hlinkClick r:id="rId2">
                  <a:extLst>
                    <a:ext uri="{A12FA001-AC4F-418D-AE19-62706E023703}">
                      <ahyp:hlinkClr xmlns:ahyp="http://schemas.microsoft.com/office/drawing/2018/hyperlinkcolor" val="tx"/>
                    </a:ext>
                  </a:extLst>
                </a:hlinkClick>
              </a:rPr>
              <a:t> [2023] EWFC 60</a:t>
            </a:r>
            <a:endParaRPr lang="en-US" sz="3200" b="0" i="0" dirty="0">
              <a:solidFill>
                <a:schemeClr val="bg1"/>
              </a:solidFill>
              <a:effectLst/>
            </a:endParaRPr>
          </a:p>
          <a:p>
            <a:r>
              <a:rPr lang="en-US" sz="2800" b="0" i="0" dirty="0">
                <a:solidFill>
                  <a:schemeClr val="bg1"/>
                </a:solidFill>
                <a:effectLst/>
              </a:rPr>
              <a:t>HHJ Reardon:</a:t>
            </a:r>
          </a:p>
          <a:p>
            <a:pPr marL="228600" indent="-228600" algn="just"/>
            <a:r>
              <a:rPr lang="en-US" sz="2800" b="0" i="0" dirty="0">
                <a:solidFill>
                  <a:schemeClr val="bg1"/>
                </a:solidFill>
                <a:effectLst/>
              </a:rPr>
              <a:t>‘33.   In any case where a court has delivered judgment, particularly where findings have been made, the judgment will be the starting point for future decision-making, and therefore any account of the background set out in a social work statement or other document should take the judgment as its primary source. There is no point in trawling through old documents to put together a history when the facts have already been determined, and to do so is likely to create a confusing and misleading picture.’</a:t>
            </a:r>
          </a:p>
          <a:p>
            <a:pPr marL="228600" indent="-228600" algn="just"/>
            <a:endParaRPr lang="en-US" sz="2400" b="0" i="0" dirty="0">
              <a:solidFill>
                <a:schemeClr val="bg1"/>
              </a:solidFill>
              <a:effectLst/>
            </a:endParaRPr>
          </a:p>
          <a:p>
            <a:pPr marL="457200" algn="l"/>
            <a:r>
              <a:rPr lang="en-US" sz="1800" b="0" i="0" dirty="0">
                <a:solidFill>
                  <a:schemeClr val="bg1"/>
                </a:solidFill>
                <a:effectLst/>
              </a:rPr>
              <a:t> </a:t>
            </a:r>
            <a:endParaRPr lang="en-US" sz="2800" b="0" i="0" dirty="0">
              <a:solidFill>
                <a:schemeClr val="bg1"/>
              </a:solidFill>
              <a:effectLst/>
            </a:endParaRPr>
          </a:p>
          <a:p>
            <a:r>
              <a:rPr lang="en-US" sz="2800" b="1" i="0" strike="noStrike" dirty="0">
                <a:solidFill>
                  <a:schemeClr val="bg1"/>
                </a:solidFill>
                <a:effectLst/>
                <a:hlinkClick r:id="rId3">
                  <a:extLst>
                    <a:ext uri="{A12FA001-AC4F-418D-AE19-62706E023703}">
                      <ahyp:hlinkClr xmlns:ahyp="http://schemas.microsoft.com/office/drawing/2018/hyperlinkcolor" val="tx"/>
                    </a:ext>
                  </a:extLst>
                </a:hlinkClick>
              </a:rPr>
              <a:t>West Sussex County Council and K [2022] EWFC 170</a:t>
            </a:r>
            <a:endParaRPr lang="en-US" sz="2800" b="1" i="0" dirty="0">
              <a:solidFill>
                <a:schemeClr val="bg1"/>
              </a:solidFill>
              <a:effectLst/>
            </a:endParaRPr>
          </a:p>
          <a:p>
            <a:endParaRPr lang="en-US" b="0" i="0" dirty="0">
              <a:solidFill>
                <a:srgbClr val="000000"/>
              </a:solidFill>
              <a:effectLst/>
              <a:latin typeface="Times New Roman" panose="02020603050405020304" pitchFamily="18" charset="0"/>
            </a:endParaRPr>
          </a:p>
          <a:p>
            <a:endParaRPr lang="en-GB" dirty="0"/>
          </a:p>
        </p:txBody>
      </p:sp>
      <p:pic>
        <p:nvPicPr>
          <p:cNvPr id="3" name="Picture 2" descr="A black background with red and grey letters&#10;&#10;Description automatically generated">
            <a:extLst>
              <a:ext uri="{FF2B5EF4-FFF2-40B4-BE49-F238E27FC236}">
                <a16:creationId xmlns:a16="http://schemas.microsoft.com/office/drawing/2014/main" id="{0B85FABF-9AA2-ABDC-1A55-DAB9CF3360DA}"/>
              </a:ext>
            </a:extLst>
          </p:cNvPr>
          <p:cNvPicPr>
            <a:picLocks noChangeAspect="1"/>
          </p:cNvPicPr>
          <p:nvPr/>
        </p:nvPicPr>
        <p:blipFill>
          <a:blip r:embed="rId4"/>
          <a:stretch>
            <a:fillRect/>
          </a:stretch>
        </p:blipFill>
        <p:spPr>
          <a:xfrm>
            <a:off x="9172574" y="6670012"/>
            <a:ext cx="2257426" cy="494376"/>
          </a:xfrm>
          <a:prstGeom prst="rect">
            <a:avLst/>
          </a:prstGeom>
        </p:spPr>
      </p:pic>
    </p:spTree>
    <p:extLst>
      <p:ext uri="{BB962C8B-B14F-4D97-AF65-F5344CB8AC3E}">
        <p14:creationId xmlns:p14="http://schemas.microsoft.com/office/powerpoint/2010/main" val="1594967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E538C3-FC1C-3C46-A320-17E683CA7DA2}"/>
              </a:ext>
            </a:extLst>
          </p:cNvPr>
          <p:cNvSpPr txBox="1"/>
          <p:nvPr/>
        </p:nvSpPr>
        <p:spPr>
          <a:xfrm>
            <a:off x="-100830" y="-101600"/>
            <a:ext cx="11631659" cy="1022459"/>
          </a:xfrm>
          <a:prstGeom prst="rect">
            <a:avLst/>
          </a:prstGeom>
          <a:noFill/>
        </p:spPr>
        <p:txBody>
          <a:bodyPr wrap="square">
            <a:spAutoFit/>
          </a:bodyPr>
          <a:lstStyle/>
          <a:p>
            <a:pPr algn="just">
              <a:lnSpc>
                <a:spcPct val="115000"/>
              </a:lnSpc>
            </a:pPr>
            <a:endParaRPr lang="en-GB" sz="1800" kern="100" dirty="0">
              <a:solidFill>
                <a:srgbClr val="000000"/>
              </a:solidFill>
              <a:effectLst/>
              <a:latin typeface="Times New Roman" panose="02020603050405020304" pitchFamily="18" charset="0"/>
              <a:ea typeface="Calibri" panose="020F0502020204030204" pitchFamily="34" charset="0"/>
            </a:endParaRPr>
          </a:p>
          <a:p>
            <a:pPr algn="just">
              <a:lnSpc>
                <a:spcPct val="115000"/>
              </a:lnSpc>
            </a:pPr>
            <a:endParaRPr lang="en-GB" sz="1800" kern="100" dirty="0">
              <a:solidFill>
                <a:srgbClr val="000000"/>
              </a:solidFill>
              <a:latin typeface="Times New Roman" panose="02020603050405020304" pitchFamily="18" charset="0"/>
              <a:ea typeface="Calibri" panose="020F0502020204030204" pitchFamily="34" charset="0"/>
            </a:endParaRPr>
          </a:p>
          <a:p>
            <a:pPr algn="just">
              <a:lnSpc>
                <a:spcPct val="115000"/>
              </a:lnSpc>
            </a:pPr>
            <a:endParaRPr lang="en-GB" sz="1800" kern="100" dirty="0">
              <a:effectLst/>
              <a:latin typeface="Times New Roman" panose="02020603050405020304" pitchFamily="18" charset="0"/>
              <a:ea typeface="Calibri" panose="020F0502020204030204" pitchFamily="34" charset="0"/>
            </a:endParaRPr>
          </a:p>
        </p:txBody>
      </p:sp>
      <p:pic>
        <p:nvPicPr>
          <p:cNvPr id="5" name="Picture 4" descr="A black background with red and grey letters&#10;&#10;Description automatically generated">
            <a:extLst>
              <a:ext uri="{FF2B5EF4-FFF2-40B4-BE49-F238E27FC236}">
                <a16:creationId xmlns:a16="http://schemas.microsoft.com/office/drawing/2014/main" id="{AFE36BB7-5AED-D760-334B-29FBCF58CB18}"/>
              </a:ext>
            </a:extLst>
          </p:cNvPr>
          <p:cNvPicPr>
            <a:picLocks noChangeAspect="1"/>
          </p:cNvPicPr>
          <p:nvPr/>
        </p:nvPicPr>
        <p:blipFill>
          <a:blip r:embed="rId2"/>
          <a:stretch>
            <a:fillRect/>
          </a:stretch>
        </p:blipFill>
        <p:spPr>
          <a:xfrm>
            <a:off x="9211851" y="6600825"/>
            <a:ext cx="2218150" cy="485775"/>
          </a:xfrm>
          <a:prstGeom prst="rect">
            <a:avLst/>
          </a:prstGeom>
        </p:spPr>
      </p:pic>
      <p:sp>
        <p:nvSpPr>
          <p:cNvPr id="2" name="TextBox 1">
            <a:extLst>
              <a:ext uri="{FF2B5EF4-FFF2-40B4-BE49-F238E27FC236}">
                <a16:creationId xmlns:a16="http://schemas.microsoft.com/office/drawing/2014/main" id="{5F9EF053-50F6-360F-A853-641C20176FBE}"/>
              </a:ext>
            </a:extLst>
          </p:cNvPr>
          <p:cNvSpPr txBox="1"/>
          <p:nvPr/>
        </p:nvSpPr>
        <p:spPr>
          <a:xfrm>
            <a:off x="1052052" y="450141"/>
            <a:ext cx="8278761" cy="6001771"/>
          </a:xfrm>
          <a:prstGeom prst="rect">
            <a:avLst/>
          </a:prstGeom>
          <a:noFill/>
        </p:spPr>
        <p:txBody>
          <a:bodyPr wrap="square" rtlCol="0">
            <a:spAutoFit/>
          </a:bodyPr>
          <a:lstStyle/>
          <a:p>
            <a:r>
              <a:rPr lang="en-GB" sz="3200" b="1" u="sng" dirty="0">
                <a:solidFill>
                  <a:schemeClr val="bg1"/>
                </a:solidFill>
                <a:effectLst/>
                <a:ea typeface="Calibri" panose="020F0502020204030204" pitchFamily="34" charset="0"/>
                <a:cs typeface="Times New Roman" panose="02020603050405020304" pitchFamily="18" charset="0"/>
              </a:rPr>
              <a:t>S.31 Children Act 1989 </a:t>
            </a:r>
            <a:endParaRPr lang="en-GB" sz="3200" dirty="0">
              <a:solidFill>
                <a:schemeClr val="bg1"/>
              </a:solidFill>
              <a:effectLst/>
              <a:ea typeface="Calibri" panose="020F0502020204030204" pitchFamily="34" charset="0"/>
              <a:cs typeface="Times New Roman" panose="02020603050405020304" pitchFamily="18" charset="0"/>
            </a:endParaRPr>
          </a:p>
          <a:p>
            <a:r>
              <a:rPr lang="en-GB" sz="2800" dirty="0">
                <a:solidFill>
                  <a:schemeClr val="bg1"/>
                </a:solidFill>
                <a:effectLst/>
                <a:ea typeface="Calibri" panose="020F0502020204030204" pitchFamily="34" charset="0"/>
                <a:cs typeface="Times New Roman" panose="02020603050405020304" pitchFamily="18" charset="0"/>
              </a:rPr>
              <a:t> </a:t>
            </a:r>
          </a:p>
          <a:p>
            <a:pPr marL="342900" lvl="0" indent="-342900">
              <a:buFont typeface="+mj-lt"/>
              <a:buAutoNum type="arabicParenBoth"/>
            </a:pPr>
            <a:r>
              <a:rPr lang="en-GB" sz="2800" dirty="0">
                <a:solidFill>
                  <a:schemeClr val="bg1"/>
                </a:solidFill>
                <a:effectLst/>
                <a:ea typeface="Calibri" panose="020F0502020204030204" pitchFamily="34" charset="0"/>
                <a:cs typeface="Times New Roman" panose="02020603050405020304" pitchFamily="18" charset="0"/>
              </a:rPr>
              <a:t>The Court must be satisfied that </a:t>
            </a:r>
          </a:p>
          <a:p>
            <a:pPr marL="742950" lvl="1" indent="-285750">
              <a:buFont typeface="+mj-lt"/>
              <a:buAutoNum type="alphaLcPeriod"/>
            </a:pPr>
            <a:r>
              <a:rPr lang="en-GB" sz="2800" dirty="0">
                <a:solidFill>
                  <a:schemeClr val="bg1"/>
                </a:solidFill>
                <a:effectLst/>
                <a:ea typeface="Calibri" panose="020F0502020204030204" pitchFamily="34" charset="0"/>
                <a:cs typeface="Times New Roman" panose="02020603050405020304" pitchFamily="18" charset="0"/>
              </a:rPr>
              <a:t>The child concerned is suffering, or likely to suffer, significant harm; and</a:t>
            </a:r>
          </a:p>
          <a:p>
            <a:pPr marL="742950" lvl="1" indent="-285750">
              <a:buFont typeface="+mj-lt"/>
              <a:buAutoNum type="alphaLcPeriod"/>
            </a:pPr>
            <a:r>
              <a:rPr lang="en-GB" sz="2800" dirty="0">
                <a:solidFill>
                  <a:schemeClr val="bg1"/>
                </a:solidFill>
                <a:effectLst/>
                <a:ea typeface="Calibri" panose="020F0502020204030204" pitchFamily="34" charset="0"/>
                <a:cs typeface="Times New Roman" panose="02020603050405020304" pitchFamily="18" charset="0"/>
              </a:rPr>
              <a:t>The harm, or likelihood of harm, is attributable to:</a:t>
            </a:r>
          </a:p>
          <a:p>
            <a:pPr marL="1143000" lvl="2" indent="-228600">
              <a:buFont typeface="+mj-lt"/>
              <a:buAutoNum type="romanLcPeriod"/>
            </a:pPr>
            <a:r>
              <a:rPr lang="en-GB" sz="2800" dirty="0">
                <a:solidFill>
                  <a:schemeClr val="bg1"/>
                </a:solidFill>
                <a:effectLst/>
                <a:ea typeface="Calibri" panose="020F0502020204030204" pitchFamily="34" charset="0"/>
                <a:cs typeface="Times New Roman" panose="02020603050405020304" pitchFamily="18" charset="0"/>
              </a:rPr>
              <a:t>The care given to the child, or likely to be given if the order were not made, not being what it would be reasonable to expect a parent to give; or</a:t>
            </a:r>
          </a:p>
          <a:p>
            <a:pPr marL="1143000" lvl="2" indent="-228600">
              <a:buFont typeface="+mj-lt"/>
              <a:buAutoNum type="romanLcPeriod"/>
            </a:pPr>
            <a:r>
              <a:rPr lang="en-GB" sz="2800" dirty="0">
                <a:solidFill>
                  <a:schemeClr val="bg1"/>
                </a:solidFill>
                <a:effectLst/>
                <a:ea typeface="Calibri" panose="020F0502020204030204" pitchFamily="34" charset="0"/>
                <a:cs typeface="Times New Roman" panose="02020603050405020304" pitchFamily="18" charset="0"/>
              </a:rPr>
              <a:t>The child’s being beyond parental control.</a:t>
            </a:r>
          </a:p>
          <a:p>
            <a:endParaRPr lang="en-GB" dirty="0"/>
          </a:p>
        </p:txBody>
      </p:sp>
    </p:spTree>
    <p:extLst>
      <p:ext uri="{BB962C8B-B14F-4D97-AF65-F5344CB8AC3E}">
        <p14:creationId xmlns:p14="http://schemas.microsoft.com/office/powerpoint/2010/main" val="2592728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733439-14F0-6512-56BC-32F61D8BF1C8}"/>
              </a:ext>
            </a:extLst>
          </p:cNvPr>
          <p:cNvSpPr txBox="1"/>
          <p:nvPr/>
        </p:nvSpPr>
        <p:spPr>
          <a:xfrm>
            <a:off x="344129" y="403123"/>
            <a:ext cx="10530348" cy="6955879"/>
          </a:xfrm>
          <a:prstGeom prst="rect">
            <a:avLst/>
          </a:prstGeom>
          <a:noFill/>
        </p:spPr>
        <p:txBody>
          <a:bodyPr wrap="square" rtlCol="0">
            <a:spAutoFit/>
          </a:bodyPr>
          <a:lstStyle/>
          <a:p>
            <a:r>
              <a:rPr lang="en-US" sz="3200" b="1" u="sng" dirty="0">
                <a:solidFill>
                  <a:schemeClr val="bg1"/>
                </a:solidFill>
              </a:rPr>
              <a:t>Significant Harm</a:t>
            </a:r>
          </a:p>
          <a:p>
            <a:endParaRPr lang="en-US" sz="3200" b="1" u="sng" dirty="0">
              <a:solidFill>
                <a:schemeClr val="bg1"/>
              </a:solidFill>
            </a:endParaRPr>
          </a:p>
          <a:p>
            <a:r>
              <a:rPr lang="en-GB" sz="2800" dirty="0">
                <a:solidFill>
                  <a:schemeClr val="bg1"/>
                </a:solidFill>
                <a:effectLst/>
                <a:ea typeface="Times New Roman" panose="02020603050405020304" pitchFamily="18" charset="0"/>
                <a:cs typeface="Times New Roman" panose="02020603050405020304" pitchFamily="18" charset="0"/>
              </a:rPr>
              <a:t>Harm means ill-treatment or the impairment of health or development including, for example, impairment suffered from seeing or hearing the ill-treatment of another (s.31(2) CA 1989). </a:t>
            </a:r>
          </a:p>
          <a:p>
            <a:pPr lvl="0"/>
            <a:r>
              <a:rPr lang="en-GB" sz="2800" dirty="0">
                <a:solidFill>
                  <a:schemeClr val="bg1"/>
                </a:solidFill>
                <a:effectLst/>
                <a:ea typeface="Times New Roman" panose="02020603050405020304" pitchFamily="18" charset="0"/>
                <a:cs typeface="Times New Roman" panose="02020603050405020304" pitchFamily="18" charset="0"/>
              </a:rPr>
              <a:t>When the harm turns upon health or development, the court must compare the child’s health or development with that which could reasonably be expected of a similar child (s.31(10) CA 1989). </a:t>
            </a:r>
            <a:endParaRPr lang="en-GB" sz="2800" dirty="0">
              <a:solidFill>
                <a:schemeClr val="bg1"/>
              </a:solidFill>
              <a:effectLst/>
              <a:ea typeface="Calibri" panose="020F0502020204030204" pitchFamily="34" charset="0"/>
              <a:cs typeface="Times New Roman" panose="02020603050405020304" pitchFamily="18" charset="0"/>
            </a:endParaRPr>
          </a:p>
          <a:p>
            <a:pPr lvl="0"/>
            <a:r>
              <a:rPr lang="en-GB" sz="2800" dirty="0">
                <a:solidFill>
                  <a:schemeClr val="bg1"/>
                </a:solidFill>
                <a:effectLst/>
                <a:ea typeface="Times New Roman" panose="02020603050405020304" pitchFamily="18" charset="0"/>
                <a:cs typeface="Times New Roman" panose="02020603050405020304" pitchFamily="18" charset="0"/>
              </a:rPr>
              <a:t>Significant means “considerable, noteworthy or important” – Humberside CC v B 1993 1 FLR 257</a:t>
            </a:r>
            <a:r>
              <a:rPr lang="en-GB" sz="3200" dirty="0">
                <a:solidFill>
                  <a:schemeClr val="bg1"/>
                </a:solidFill>
                <a:effectLst/>
                <a:ea typeface="Times New Roman" panose="02020603050405020304" pitchFamily="18" charset="0"/>
                <a:cs typeface="Times New Roman" panose="02020603050405020304" pitchFamily="18" charset="0"/>
              </a:rPr>
              <a:t>.</a:t>
            </a:r>
          </a:p>
          <a:p>
            <a:pPr lvl="0"/>
            <a:endParaRPr lang="en-GB" sz="3200" dirty="0">
              <a:solidFill>
                <a:schemeClr val="bg1"/>
              </a:solidFill>
              <a:effectLst/>
              <a:ea typeface="Calibri" panose="020F0502020204030204" pitchFamily="34" charset="0"/>
              <a:cs typeface="Times New Roman" panose="02020603050405020304" pitchFamily="18" charset="0"/>
            </a:endParaRPr>
          </a:p>
          <a:p>
            <a:pPr lvl="0"/>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3200" dirty="0">
              <a:effectLst/>
              <a:ea typeface="Calibri" panose="020F0502020204030204" pitchFamily="34" charset="0"/>
              <a:cs typeface="Times New Roman" panose="02020603050405020304" pitchFamily="18" charset="0"/>
            </a:endParaRPr>
          </a:p>
          <a:p>
            <a:endParaRPr lang="en-US" dirty="0"/>
          </a:p>
        </p:txBody>
      </p:sp>
      <p:pic>
        <p:nvPicPr>
          <p:cNvPr id="3" name="Picture 2" descr="A black background with red and grey letters&#10;&#10;Description automatically generated">
            <a:extLst>
              <a:ext uri="{FF2B5EF4-FFF2-40B4-BE49-F238E27FC236}">
                <a16:creationId xmlns:a16="http://schemas.microsoft.com/office/drawing/2014/main" id="{F6710A5F-5881-CD13-F658-5573E17B3F5A}"/>
              </a:ext>
            </a:extLst>
          </p:cNvPr>
          <p:cNvPicPr>
            <a:picLocks noChangeAspect="1"/>
          </p:cNvPicPr>
          <p:nvPr/>
        </p:nvPicPr>
        <p:blipFill>
          <a:blip r:embed="rId2"/>
          <a:stretch>
            <a:fillRect/>
          </a:stretch>
        </p:blipFill>
        <p:spPr>
          <a:xfrm>
            <a:off x="9172574" y="6670012"/>
            <a:ext cx="2257426" cy="494376"/>
          </a:xfrm>
          <a:prstGeom prst="rect">
            <a:avLst/>
          </a:prstGeom>
        </p:spPr>
      </p:pic>
    </p:spTree>
    <p:extLst>
      <p:ext uri="{BB962C8B-B14F-4D97-AF65-F5344CB8AC3E}">
        <p14:creationId xmlns:p14="http://schemas.microsoft.com/office/powerpoint/2010/main" val="3556466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215E05-4A96-929F-63E0-6C176029107F}"/>
              </a:ext>
            </a:extLst>
          </p:cNvPr>
          <p:cNvSpPr txBox="1"/>
          <p:nvPr/>
        </p:nvSpPr>
        <p:spPr>
          <a:xfrm>
            <a:off x="255639" y="108155"/>
            <a:ext cx="10471355" cy="6371103"/>
          </a:xfrm>
          <a:prstGeom prst="rect">
            <a:avLst/>
          </a:prstGeom>
          <a:noFill/>
        </p:spPr>
        <p:txBody>
          <a:bodyPr wrap="square" rtlCol="0">
            <a:spAutoFit/>
          </a:bodyPr>
          <a:lstStyle/>
          <a:p>
            <a:pPr lvl="0"/>
            <a:r>
              <a:rPr lang="en-GB" sz="2800" dirty="0">
                <a:solidFill>
                  <a:schemeClr val="bg1"/>
                </a:solidFill>
                <a:effectLst/>
                <a:ea typeface="Times New Roman" panose="02020603050405020304" pitchFamily="18" charset="0"/>
                <a:cs typeface="Times New Roman" panose="02020603050405020304" pitchFamily="18" charset="0"/>
              </a:rPr>
              <a:t>“The harm must be significant enough to justify the intervention of the state and disturb the autonomy of the parents to bring up their children by themselves in the way they choose. It must be significant enough to enable the court to make a care order or a supervision order if the welfare of the child demands it” (Re MA 2009 EWCA </a:t>
            </a:r>
            <a:r>
              <a:rPr lang="en-GB" sz="2800" dirty="0" err="1">
                <a:solidFill>
                  <a:schemeClr val="bg1"/>
                </a:solidFill>
                <a:effectLst/>
                <a:ea typeface="Times New Roman" panose="02020603050405020304" pitchFamily="18" charset="0"/>
                <a:cs typeface="Times New Roman" panose="02020603050405020304" pitchFamily="18" charset="0"/>
              </a:rPr>
              <a:t>Civ</a:t>
            </a:r>
            <a:r>
              <a:rPr lang="en-GB" sz="2800" dirty="0">
                <a:solidFill>
                  <a:schemeClr val="bg1"/>
                </a:solidFill>
                <a:effectLst/>
                <a:ea typeface="Times New Roman" panose="02020603050405020304" pitchFamily="18" charset="0"/>
                <a:cs typeface="Times New Roman" panose="02020603050405020304" pitchFamily="18" charset="0"/>
              </a:rPr>
              <a:t> 853).</a:t>
            </a:r>
          </a:p>
          <a:p>
            <a:pPr lvl="0"/>
            <a:endParaRPr lang="en-GB" sz="2800" dirty="0">
              <a:solidFill>
                <a:schemeClr val="bg1"/>
              </a:solidFill>
              <a:ea typeface="Calibri" panose="020F0502020204030204" pitchFamily="34" charset="0"/>
              <a:cs typeface="Times New Roman" panose="02020603050405020304" pitchFamily="18" charset="0"/>
            </a:endParaRPr>
          </a:p>
          <a:p>
            <a:r>
              <a:rPr lang="en-GB" sz="2800" dirty="0">
                <a:solidFill>
                  <a:schemeClr val="bg1"/>
                </a:solidFill>
                <a:effectLst/>
                <a:ea typeface="Times New Roman" panose="02020603050405020304" pitchFamily="18" charset="0"/>
                <a:cs typeface="Times New Roman" panose="02020603050405020304" pitchFamily="18" charset="0"/>
              </a:rPr>
              <a:t>Society must be willing to tolerate diverse standards of parenting, including the eccentric, the barely adequate and the inconsistent. It is not the province of the state to spare children all the consequences of defective parenting (Re L 2007 1 FLR 2050).</a:t>
            </a:r>
          </a:p>
          <a:p>
            <a:endParaRPr lang="en-GB" sz="2800" dirty="0">
              <a:solidFill>
                <a:schemeClr val="bg1"/>
              </a:solidFill>
              <a:ea typeface="Calibri" panose="020F0502020204030204" pitchFamily="34" charset="0"/>
              <a:cs typeface="Times New Roman" panose="02020603050405020304" pitchFamily="18" charset="0"/>
            </a:endParaRPr>
          </a:p>
          <a:p>
            <a:endParaRPr lang="en-GB" sz="2800" dirty="0">
              <a:solidFill>
                <a:schemeClr val="bg1"/>
              </a:solidFill>
              <a:effectLst/>
              <a:ea typeface="Calibri" panose="020F0502020204030204" pitchFamily="34" charset="0"/>
              <a:cs typeface="Times New Roman" panose="02020603050405020304" pitchFamily="18" charset="0"/>
            </a:endParaRPr>
          </a:p>
          <a:p>
            <a:endParaRPr lang="en-GB" dirty="0"/>
          </a:p>
        </p:txBody>
      </p:sp>
      <p:pic>
        <p:nvPicPr>
          <p:cNvPr id="3" name="Picture 2" descr="A black background with red and grey letters&#10;&#10;Description automatically generated">
            <a:extLst>
              <a:ext uri="{FF2B5EF4-FFF2-40B4-BE49-F238E27FC236}">
                <a16:creationId xmlns:a16="http://schemas.microsoft.com/office/drawing/2014/main" id="{9D8A6481-2862-6B0B-1DCD-347E0B4BDCF9}"/>
              </a:ext>
            </a:extLst>
          </p:cNvPr>
          <p:cNvPicPr>
            <a:picLocks noChangeAspect="1"/>
          </p:cNvPicPr>
          <p:nvPr/>
        </p:nvPicPr>
        <p:blipFill>
          <a:blip r:embed="rId2"/>
          <a:stretch>
            <a:fillRect/>
          </a:stretch>
        </p:blipFill>
        <p:spPr>
          <a:xfrm>
            <a:off x="9172574" y="6670012"/>
            <a:ext cx="2257426" cy="494376"/>
          </a:xfrm>
          <a:prstGeom prst="rect">
            <a:avLst/>
          </a:prstGeom>
        </p:spPr>
      </p:pic>
    </p:spTree>
    <p:extLst>
      <p:ext uri="{BB962C8B-B14F-4D97-AF65-F5344CB8AC3E}">
        <p14:creationId xmlns:p14="http://schemas.microsoft.com/office/powerpoint/2010/main" val="1297815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background with red and grey letters&#10;&#10;Description automatically generated">
            <a:extLst>
              <a:ext uri="{FF2B5EF4-FFF2-40B4-BE49-F238E27FC236}">
                <a16:creationId xmlns:a16="http://schemas.microsoft.com/office/drawing/2014/main" id="{D181B0F7-CC61-1B4C-130E-22C9B0E1B7F7}"/>
              </a:ext>
            </a:extLst>
          </p:cNvPr>
          <p:cNvPicPr>
            <a:picLocks noChangeAspect="1"/>
          </p:cNvPicPr>
          <p:nvPr/>
        </p:nvPicPr>
        <p:blipFill>
          <a:blip r:embed="rId2"/>
          <a:stretch>
            <a:fillRect/>
          </a:stretch>
        </p:blipFill>
        <p:spPr>
          <a:xfrm>
            <a:off x="9172574" y="6670012"/>
            <a:ext cx="2257426" cy="494376"/>
          </a:xfrm>
          <a:prstGeom prst="rect">
            <a:avLst/>
          </a:prstGeom>
        </p:spPr>
      </p:pic>
      <p:sp>
        <p:nvSpPr>
          <p:cNvPr id="2" name="TextBox 1">
            <a:extLst>
              <a:ext uri="{FF2B5EF4-FFF2-40B4-BE49-F238E27FC236}">
                <a16:creationId xmlns:a16="http://schemas.microsoft.com/office/drawing/2014/main" id="{20C6D0AC-C308-6A63-3572-7EABDE03CF08}"/>
              </a:ext>
            </a:extLst>
          </p:cNvPr>
          <p:cNvSpPr txBox="1"/>
          <p:nvPr/>
        </p:nvSpPr>
        <p:spPr>
          <a:xfrm>
            <a:off x="442452" y="530942"/>
            <a:ext cx="10117393" cy="4955203"/>
          </a:xfrm>
          <a:prstGeom prst="rect">
            <a:avLst/>
          </a:prstGeom>
          <a:noFill/>
        </p:spPr>
        <p:txBody>
          <a:bodyPr wrap="square" rtlCol="0">
            <a:spAutoFit/>
          </a:bodyPr>
          <a:lstStyle/>
          <a:p>
            <a:r>
              <a:rPr lang="en-GB" sz="3200" b="1" i="1" u="sng" dirty="0">
                <a:solidFill>
                  <a:schemeClr val="bg1"/>
                </a:solidFill>
                <a:effectLst/>
                <a:ea typeface="Calibri" panose="020F0502020204030204" pitchFamily="34" charset="0"/>
              </a:rPr>
              <a:t>Re A (a child)</a:t>
            </a:r>
            <a:r>
              <a:rPr lang="en-GB" sz="3200" b="1" u="sng" dirty="0">
                <a:solidFill>
                  <a:schemeClr val="bg1"/>
                </a:solidFill>
                <a:effectLst/>
                <a:ea typeface="Calibri" panose="020F0502020204030204" pitchFamily="34" charset="0"/>
              </a:rPr>
              <a:t> [2015] EWFC 11</a:t>
            </a:r>
          </a:p>
          <a:p>
            <a:r>
              <a:rPr lang="en-GB" sz="2800" dirty="0">
                <a:solidFill>
                  <a:schemeClr val="bg1"/>
                </a:solidFill>
              </a:rPr>
              <a:t>Sir James Munby (President as he was then):</a:t>
            </a:r>
          </a:p>
          <a:p>
            <a:endParaRPr lang="en-GB" sz="2800" dirty="0">
              <a:solidFill>
                <a:schemeClr val="bg1"/>
              </a:solidFill>
            </a:endParaRPr>
          </a:p>
          <a:p>
            <a:r>
              <a:rPr lang="en-GB" sz="2800" dirty="0">
                <a:solidFill>
                  <a:schemeClr val="bg1"/>
                </a:solidFill>
              </a:rPr>
              <a:t>Para 8 ‘…it is for the local authority to prove, on a balance of probabilities , the facts upon which it seeks to rely. </a:t>
            </a:r>
            <a:r>
              <a:rPr lang="en-GB" sz="2800" dirty="0">
                <a:solidFill>
                  <a:schemeClr val="bg1"/>
                </a:solidFill>
                <a:effectLst/>
                <a:ea typeface="Calibri" panose="020F0502020204030204" pitchFamily="34" charset="0"/>
              </a:rPr>
              <a:t>I draw attention to what, in Re A (A Child) (No 2) [2011] EWCA </a:t>
            </a:r>
            <a:r>
              <a:rPr lang="en-GB" sz="2800" dirty="0" err="1">
                <a:solidFill>
                  <a:schemeClr val="bg1"/>
                </a:solidFill>
                <a:effectLst/>
                <a:ea typeface="Calibri" panose="020F0502020204030204" pitchFamily="34" charset="0"/>
              </a:rPr>
              <a:t>Civ</a:t>
            </a:r>
            <a:r>
              <a:rPr lang="en-GB" sz="2800" dirty="0">
                <a:solidFill>
                  <a:schemeClr val="bg1"/>
                </a:solidFill>
                <a:effectLst/>
                <a:ea typeface="Calibri" panose="020F0502020204030204" pitchFamily="34" charset="0"/>
              </a:rPr>
              <a:t> 12, [2011] 1 FCR 141, para 26, I described as: “the elementary proposition that findings of fact must be based on evidence (including inference that can properly be drawn from the evidence) and not on suspicion or speculation.”</a:t>
            </a:r>
            <a:endParaRPr lang="en-GB" sz="2800" dirty="0">
              <a:solidFill>
                <a:schemeClr val="bg1"/>
              </a:solidFill>
            </a:endParaRPr>
          </a:p>
          <a:p>
            <a:endParaRPr lang="en-GB" sz="3200" dirty="0">
              <a:solidFill>
                <a:schemeClr val="bg1"/>
              </a:solidFill>
            </a:endParaRPr>
          </a:p>
        </p:txBody>
      </p:sp>
    </p:spTree>
    <p:extLst>
      <p:ext uri="{BB962C8B-B14F-4D97-AF65-F5344CB8AC3E}">
        <p14:creationId xmlns:p14="http://schemas.microsoft.com/office/powerpoint/2010/main" val="3601090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70686162-4D44-7C67-9AE6-749909CC681F}"/>
              </a:ext>
            </a:extLst>
          </p:cNvPr>
          <p:cNvPicPr>
            <a:picLocks noChangeAspect="1"/>
          </p:cNvPicPr>
          <p:nvPr/>
        </p:nvPicPr>
        <p:blipFill>
          <a:blip r:embed="rId2"/>
          <a:stretch>
            <a:fillRect/>
          </a:stretch>
        </p:blipFill>
        <p:spPr>
          <a:xfrm>
            <a:off x="9124863" y="6581775"/>
            <a:ext cx="2305137" cy="504825"/>
          </a:xfrm>
          <a:prstGeom prst="rect">
            <a:avLst/>
          </a:prstGeom>
        </p:spPr>
      </p:pic>
      <p:sp>
        <p:nvSpPr>
          <p:cNvPr id="2" name="TextBox 1">
            <a:extLst>
              <a:ext uri="{FF2B5EF4-FFF2-40B4-BE49-F238E27FC236}">
                <a16:creationId xmlns:a16="http://schemas.microsoft.com/office/drawing/2014/main" id="{AEB66027-988F-356E-6907-AF7BD6F29B7C}"/>
              </a:ext>
            </a:extLst>
          </p:cNvPr>
          <p:cNvSpPr txBox="1"/>
          <p:nvPr/>
        </p:nvSpPr>
        <p:spPr>
          <a:xfrm>
            <a:off x="304800" y="2"/>
            <a:ext cx="10864645" cy="8402557"/>
          </a:xfrm>
          <a:prstGeom prst="rect">
            <a:avLst/>
          </a:prstGeom>
          <a:noFill/>
        </p:spPr>
        <p:txBody>
          <a:bodyPr wrap="square" rtlCol="0">
            <a:spAutoFit/>
          </a:bodyPr>
          <a:lstStyle/>
          <a:p>
            <a:r>
              <a:rPr lang="en-US" sz="3200" b="1" u="sng" dirty="0">
                <a:solidFill>
                  <a:schemeClr val="bg1"/>
                </a:solidFill>
              </a:rPr>
              <a:t>Practical and procedural consequences</a:t>
            </a:r>
          </a:p>
          <a:p>
            <a:r>
              <a:rPr lang="en-US" sz="2600" dirty="0">
                <a:solidFill>
                  <a:schemeClr val="bg1"/>
                </a:solidFill>
              </a:rPr>
              <a:t>Para 9: ‘the local authority, if its case is challenged on some factual point, must adduce proper evidence to establish what it seeks to prove. </a:t>
            </a:r>
            <a:r>
              <a:rPr lang="en-GB" sz="2600" dirty="0">
                <a:solidFill>
                  <a:schemeClr val="bg1"/>
                </a:solidFill>
                <a:effectLst/>
                <a:ea typeface="Calibri" panose="020F0502020204030204" pitchFamily="34" charset="0"/>
              </a:rPr>
              <a:t>Much material to be found in local authority case records or social work chronologies is hearsay, often second- or third-hand hearsay. Hearsay evidence is, of course, admissible in family proceedings. But, and as the present case so vividly demonstrates, a local authority which is unwilling or unable to produce the witnesses who can speak of such matters first-hand, may find itself in great, or indeed insuperable, difficulties if a parent not merely puts the matter in issue but goes into the witness-box to deny it. …</a:t>
            </a:r>
          </a:p>
          <a:p>
            <a:r>
              <a:rPr lang="en-GB" sz="2600" kern="100" dirty="0">
                <a:solidFill>
                  <a:schemeClr val="bg1"/>
                </a:solidFill>
                <a:effectLst/>
                <a:ea typeface="Calibri" panose="020F0502020204030204" pitchFamily="34" charset="0"/>
                <a:cs typeface="Calibri" panose="020F0502020204030204" pitchFamily="34" charset="0"/>
              </a:rPr>
              <a:t>It is a common feature of care cases that a local authority asserts that a parent does not admit, recognise or acknowledge something or does not recognise or acknowledge the local authority’s concern about something. If the ‘thing’ is put in issue, the local authority must both prove the ‘thing’ and establish that it has the significance attributed to it by the local authority.  </a:t>
            </a:r>
            <a:endParaRPr lang="en-US" sz="2600" dirty="0">
              <a:solidFill>
                <a:schemeClr val="bg1"/>
              </a:solidFill>
            </a:endParaRPr>
          </a:p>
          <a:p>
            <a:endParaRPr lang="en-US" dirty="0"/>
          </a:p>
          <a:p>
            <a:endParaRPr lang="en-GB" dirty="0"/>
          </a:p>
        </p:txBody>
      </p:sp>
    </p:spTree>
    <p:extLst>
      <p:ext uri="{BB962C8B-B14F-4D97-AF65-F5344CB8AC3E}">
        <p14:creationId xmlns:p14="http://schemas.microsoft.com/office/powerpoint/2010/main" val="1154314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E79391-B216-95EF-7A1E-136F55C54CDE}"/>
              </a:ext>
            </a:extLst>
          </p:cNvPr>
          <p:cNvSpPr txBox="1"/>
          <p:nvPr/>
        </p:nvSpPr>
        <p:spPr>
          <a:xfrm>
            <a:off x="1524114" y="329339"/>
            <a:ext cx="8574926" cy="788036"/>
          </a:xfrm>
          <a:prstGeom prst="rect">
            <a:avLst/>
          </a:prstGeom>
          <a:noFill/>
        </p:spPr>
        <p:txBody>
          <a:bodyPr wrap="square" rtlCol="0">
            <a:spAutoFit/>
          </a:bodyPr>
          <a:lstStyle/>
          <a:p>
            <a:pPr algn="just">
              <a:lnSpc>
                <a:spcPct val="150000"/>
              </a:lnSpc>
            </a:pPr>
            <a:endParaRPr lang="en-GB" sz="1400" b="1" u="sng"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endParaRPr lang="en-GB" sz="1800" b="1" u="sng" kern="100" dirty="0">
              <a:solidFill>
                <a:schemeClr val="bg1"/>
              </a:solidFill>
              <a:latin typeface="+mj-lt"/>
              <a:ea typeface="Calibri" panose="020F0502020204030204" pitchFamily="34" charset="0"/>
              <a:cs typeface="Times New Roman" panose="02020603050405020304" pitchFamily="18" charset="0"/>
            </a:endParaRPr>
          </a:p>
        </p:txBody>
      </p:sp>
      <p:pic>
        <p:nvPicPr>
          <p:cNvPr id="4" name="Picture 3" descr="A black background with red and grey letters&#10;&#10;Description automatically generated">
            <a:extLst>
              <a:ext uri="{FF2B5EF4-FFF2-40B4-BE49-F238E27FC236}">
                <a16:creationId xmlns:a16="http://schemas.microsoft.com/office/drawing/2014/main" id="{5014E629-C8B9-B5CC-4DF6-E83614BF7CFE}"/>
              </a:ext>
            </a:extLst>
          </p:cNvPr>
          <p:cNvPicPr>
            <a:picLocks noChangeAspect="1"/>
          </p:cNvPicPr>
          <p:nvPr/>
        </p:nvPicPr>
        <p:blipFill>
          <a:blip r:embed="rId2"/>
          <a:stretch>
            <a:fillRect/>
          </a:stretch>
        </p:blipFill>
        <p:spPr>
          <a:xfrm>
            <a:off x="9363756" y="6638926"/>
            <a:ext cx="2066244" cy="452508"/>
          </a:xfrm>
          <a:prstGeom prst="rect">
            <a:avLst/>
          </a:prstGeom>
        </p:spPr>
      </p:pic>
      <p:sp>
        <p:nvSpPr>
          <p:cNvPr id="3" name="TextBox 2">
            <a:extLst>
              <a:ext uri="{FF2B5EF4-FFF2-40B4-BE49-F238E27FC236}">
                <a16:creationId xmlns:a16="http://schemas.microsoft.com/office/drawing/2014/main" id="{64290AE5-F805-0046-B89C-9576FDB0A06A}"/>
              </a:ext>
            </a:extLst>
          </p:cNvPr>
          <p:cNvSpPr txBox="1"/>
          <p:nvPr/>
        </p:nvSpPr>
        <p:spPr>
          <a:xfrm>
            <a:off x="353961" y="530942"/>
            <a:ext cx="10559845" cy="5816977"/>
          </a:xfrm>
          <a:prstGeom prst="rect">
            <a:avLst/>
          </a:prstGeom>
          <a:noFill/>
        </p:spPr>
        <p:txBody>
          <a:bodyPr wrap="square" rtlCol="0">
            <a:spAutoFit/>
          </a:bodyPr>
          <a:lstStyle/>
          <a:p>
            <a:r>
              <a:rPr lang="en-US" sz="2800" dirty="0">
                <a:solidFill>
                  <a:schemeClr val="bg1"/>
                </a:solidFill>
              </a:rPr>
              <a:t>Para 10:</a:t>
            </a:r>
            <a:r>
              <a:rPr lang="en-GB" sz="2800" dirty="0">
                <a:solidFill>
                  <a:schemeClr val="bg1"/>
                </a:solidFill>
              </a:rPr>
              <a:t> “…</a:t>
            </a:r>
            <a:r>
              <a:rPr lang="en-GB" sz="2800" dirty="0">
                <a:solidFill>
                  <a:schemeClr val="bg1"/>
                </a:solidFill>
                <a:effectLst/>
                <a:ea typeface="Calibri" panose="020F0502020204030204" pitchFamily="34" charset="0"/>
              </a:rPr>
              <a:t>the formulation of threshold and proposed findings of fact. The schedule of findings in the present case contained, as we shall see, allegations in relation to the father that “he appears to have” lied or colluded, that various people have “stated” or “reported” things, and that “there is an allegation”. With all respect to counsel, this form of allegation, which one sees far too often in such documents, is wrong and should never be used. It confuses the crucial distinction, once upon a time, though no longer, spelt out in the rules of pleading and well understood, between an assertion of fact and the evidence needed to prove the assertion…</a:t>
            </a:r>
            <a:r>
              <a:rPr lang="en-GB" sz="2800" kern="100" dirty="0">
                <a:solidFill>
                  <a:schemeClr val="bg1"/>
                </a:solidFill>
                <a:effectLst/>
                <a:ea typeface="Calibri" panose="020F0502020204030204" pitchFamily="34" charset="0"/>
                <a:cs typeface="Calibri" panose="020F0502020204030204" pitchFamily="34" charset="0"/>
              </a:rPr>
              <a:t>The relevant allegation is not that “he appears to have lied” or “X reports”; the relevant allegation, if there is evidence to support it, is surely that “he lied” or “he did Y”.”</a:t>
            </a:r>
            <a:endParaRPr lang="en-GB" sz="2800" kern="100" dirty="0">
              <a:solidFill>
                <a:schemeClr val="bg1"/>
              </a:solidFill>
              <a:effectLst/>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endParaRPr>
          </a:p>
          <a:p>
            <a:r>
              <a:rPr lang="en-GB" sz="1800" dirty="0">
                <a:latin typeface="Calibri" panose="020F0502020204030204" pitchFamily="34" charset="0"/>
              </a:rPr>
              <a:t>+</a:t>
            </a:r>
            <a:endParaRPr lang="en-GB" dirty="0"/>
          </a:p>
        </p:txBody>
      </p:sp>
    </p:spTree>
    <p:extLst>
      <p:ext uri="{BB962C8B-B14F-4D97-AF65-F5344CB8AC3E}">
        <p14:creationId xmlns:p14="http://schemas.microsoft.com/office/powerpoint/2010/main" val="2657702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7B6F613D-66F2-206F-259C-06F030422968}"/>
              </a:ext>
            </a:extLst>
          </p:cNvPr>
          <p:cNvPicPr>
            <a:picLocks noChangeAspect="1"/>
          </p:cNvPicPr>
          <p:nvPr/>
        </p:nvPicPr>
        <p:blipFill>
          <a:blip r:embed="rId2"/>
          <a:stretch>
            <a:fillRect/>
          </a:stretch>
        </p:blipFill>
        <p:spPr>
          <a:xfrm>
            <a:off x="9096375" y="6653324"/>
            <a:ext cx="2333625" cy="511064"/>
          </a:xfrm>
          <a:prstGeom prst="rect">
            <a:avLst/>
          </a:prstGeom>
        </p:spPr>
      </p:pic>
      <p:sp>
        <p:nvSpPr>
          <p:cNvPr id="3" name="TextBox 2">
            <a:extLst>
              <a:ext uri="{FF2B5EF4-FFF2-40B4-BE49-F238E27FC236}">
                <a16:creationId xmlns:a16="http://schemas.microsoft.com/office/drawing/2014/main" id="{2CDC1C8C-9BA0-C172-D09F-B8558C94FEED}"/>
              </a:ext>
            </a:extLst>
          </p:cNvPr>
          <p:cNvSpPr txBox="1"/>
          <p:nvPr/>
        </p:nvSpPr>
        <p:spPr>
          <a:xfrm>
            <a:off x="275303" y="629265"/>
            <a:ext cx="10373032" cy="6555769"/>
          </a:xfrm>
          <a:prstGeom prst="rect">
            <a:avLst/>
          </a:prstGeom>
          <a:noFill/>
        </p:spPr>
        <p:txBody>
          <a:bodyPr wrap="square" rtlCol="0">
            <a:spAutoFit/>
          </a:bodyPr>
          <a:lstStyle/>
          <a:p>
            <a:r>
              <a:rPr lang="en-US" sz="3200" b="1" u="sng" dirty="0">
                <a:solidFill>
                  <a:schemeClr val="bg1"/>
                </a:solidFill>
              </a:rPr>
              <a:t>Linking </a:t>
            </a:r>
          </a:p>
          <a:p>
            <a:r>
              <a:rPr lang="en-US" sz="2800" dirty="0">
                <a:solidFill>
                  <a:schemeClr val="bg1"/>
                </a:solidFill>
              </a:rPr>
              <a:t>Para 12: ‘…</a:t>
            </a:r>
            <a:r>
              <a:rPr lang="en-GB" sz="2800" dirty="0">
                <a:solidFill>
                  <a:schemeClr val="bg1"/>
                </a:solidFill>
                <a:effectLst/>
                <a:ea typeface="Calibri" panose="020F0502020204030204" pitchFamily="34" charset="0"/>
              </a:rPr>
              <a:t>the need to link the facts relied upon by the local authority with its case on threshold, the need to demonstrate why, as the local authority asserts, facts A + B + C justify the conclusion that the child has suffered, or is at risk of suffering, significant harm of types X, Y or Z. Sometimes the linkage will be obvious, as where the facts proved establish physical harm. But the linkage may be very much less obvious where the allegation is only that the child is at risk of suffering emotional harm or, as in the present case, at risk of suffering neglect. </a:t>
            </a:r>
            <a:r>
              <a:rPr lang="en-US" sz="2800" dirty="0">
                <a:solidFill>
                  <a:schemeClr val="bg1"/>
                </a:solidFill>
                <a:ea typeface="Calibri" panose="020F0502020204030204" pitchFamily="34" charset="0"/>
              </a:rPr>
              <a:t>… </a:t>
            </a:r>
            <a:r>
              <a:rPr lang="en-GB" sz="2800" dirty="0">
                <a:solidFill>
                  <a:schemeClr val="bg1"/>
                </a:solidFill>
                <a:effectLst/>
                <a:ea typeface="Calibri" panose="020F0502020204030204" pitchFamily="34" charset="0"/>
              </a:rPr>
              <a:t>The local authority’s evidence and submissions must set out the argument and explain explicitly why it is said that, in the particular case, the conclusion indeed follows from the facts.’ </a:t>
            </a:r>
            <a:r>
              <a:rPr lang="en-US" sz="2800" dirty="0">
                <a:solidFill>
                  <a:schemeClr val="bg1"/>
                </a:solidFill>
              </a:rPr>
              <a:t> </a:t>
            </a:r>
          </a:p>
          <a:p>
            <a:endParaRPr lang="en-GB" dirty="0"/>
          </a:p>
        </p:txBody>
      </p:sp>
    </p:spTree>
    <p:extLst>
      <p:ext uri="{BB962C8B-B14F-4D97-AF65-F5344CB8AC3E}">
        <p14:creationId xmlns:p14="http://schemas.microsoft.com/office/powerpoint/2010/main" val="327187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F74A6777-78BC-F1EF-62BF-343BD12CB3B0}"/>
              </a:ext>
            </a:extLst>
          </p:cNvPr>
          <p:cNvPicPr>
            <a:picLocks noChangeAspect="1"/>
          </p:cNvPicPr>
          <p:nvPr/>
        </p:nvPicPr>
        <p:blipFill>
          <a:blip r:embed="rId2"/>
          <a:stretch>
            <a:fillRect/>
          </a:stretch>
        </p:blipFill>
        <p:spPr>
          <a:xfrm>
            <a:off x="9194989" y="6615761"/>
            <a:ext cx="2149950" cy="470839"/>
          </a:xfrm>
          <a:prstGeom prst="rect">
            <a:avLst/>
          </a:prstGeom>
        </p:spPr>
      </p:pic>
      <p:sp>
        <p:nvSpPr>
          <p:cNvPr id="2" name="TextBox 1">
            <a:extLst>
              <a:ext uri="{FF2B5EF4-FFF2-40B4-BE49-F238E27FC236}">
                <a16:creationId xmlns:a16="http://schemas.microsoft.com/office/drawing/2014/main" id="{D4FFCEB9-02E0-191C-EC70-2AE5CFB24EE8}"/>
              </a:ext>
            </a:extLst>
          </p:cNvPr>
          <p:cNvSpPr txBox="1"/>
          <p:nvPr/>
        </p:nvSpPr>
        <p:spPr>
          <a:xfrm>
            <a:off x="452284" y="235974"/>
            <a:ext cx="10038735" cy="5355312"/>
          </a:xfrm>
          <a:prstGeom prst="rect">
            <a:avLst/>
          </a:prstGeom>
          <a:noFill/>
        </p:spPr>
        <p:txBody>
          <a:bodyPr wrap="square" rtlCol="0">
            <a:spAutoFit/>
          </a:bodyPr>
          <a:lstStyle/>
          <a:p>
            <a:pPr lvl="0">
              <a:spcAft>
                <a:spcPts val="1200"/>
              </a:spcAft>
            </a:pPr>
            <a:r>
              <a:rPr lang="en-GB" sz="3200" b="1" u="sng" dirty="0">
                <a:solidFill>
                  <a:schemeClr val="bg1"/>
                </a:solidFill>
                <a:effectLst/>
                <a:ea typeface="Times New Roman" panose="02020603050405020304" pitchFamily="18" charset="0"/>
                <a:cs typeface="Times New Roman" panose="02020603050405020304" pitchFamily="18" charset="0"/>
              </a:rPr>
              <a:t>Common Pitfalls</a:t>
            </a:r>
          </a:p>
          <a:p>
            <a:pPr lvl="0">
              <a:spcAft>
                <a:spcPts val="1200"/>
              </a:spcAft>
            </a:pPr>
            <a:endParaRPr lang="en-GB" sz="3200" b="1" u="sng" dirty="0">
              <a:solidFill>
                <a:schemeClr val="bg1"/>
              </a:solidFill>
              <a:effectLst/>
              <a:ea typeface="Times New Roman" panose="02020603050405020304" pitchFamily="18" charset="0"/>
              <a:cs typeface="Times New Roman" panose="02020603050405020304" pitchFamily="18" charset="0"/>
            </a:endParaRPr>
          </a:p>
          <a:p>
            <a:pPr lvl="0">
              <a:spcAft>
                <a:spcPts val="1200"/>
              </a:spcAft>
            </a:pPr>
            <a:endParaRPr lang="en-GB" sz="3200" b="1" u="sng" dirty="0">
              <a:solidFill>
                <a:schemeClr val="bg1"/>
              </a:solidFill>
              <a:effectLst/>
              <a:ea typeface="Times New Roman" panose="02020603050405020304" pitchFamily="18" charset="0"/>
              <a:cs typeface="Times New Roman" panose="02020603050405020304" pitchFamily="18" charset="0"/>
            </a:endParaRPr>
          </a:p>
          <a:p>
            <a:pPr marL="342900" lvl="0" indent="-342900">
              <a:spcAft>
                <a:spcPts val="1200"/>
              </a:spcAft>
              <a:buFont typeface="Calibri Light" panose="020F0302020204030204" pitchFamily="34" charset="0"/>
              <a:buChar char="-"/>
            </a:pPr>
            <a:r>
              <a:rPr lang="en-GB" sz="2800" dirty="0">
                <a:solidFill>
                  <a:schemeClr val="bg1"/>
                </a:solidFill>
                <a:effectLst/>
                <a:ea typeface="Times New Roman" panose="02020603050405020304" pitchFamily="18" charset="0"/>
                <a:cs typeface="Times New Roman" panose="02020603050405020304" pitchFamily="18" charset="0"/>
              </a:rPr>
              <a:t>Lack of clarity in the allegation itself or linking this to the harm</a:t>
            </a:r>
          </a:p>
          <a:p>
            <a:pPr marL="342900" lvl="0" indent="-342900">
              <a:spcAft>
                <a:spcPts val="1200"/>
              </a:spcAft>
              <a:buFont typeface="Calibri Light" panose="020F0302020204030204" pitchFamily="34" charset="0"/>
              <a:buChar char="-"/>
            </a:pPr>
            <a:r>
              <a:rPr lang="en-GB" sz="2800" dirty="0">
                <a:solidFill>
                  <a:schemeClr val="bg1"/>
                </a:solidFill>
                <a:ea typeface="Times New Roman" panose="02020603050405020304" pitchFamily="18" charset="0"/>
                <a:cs typeface="Times New Roman" panose="02020603050405020304" pitchFamily="18" charset="0"/>
              </a:rPr>
              <a:t>Lack of clarity regarding the </a:t>
            </a:r>
            <a:r>
              <a:rPr lang="en-GB" sz="2800" dirty="0">
                <a:solidFill>
                  <a:schemeClr val="bg1"/>
                </a:solidFill>
                <a:effectLst/>
                <a:ea typeface="Times New Roman" panose="02020603050405020304" pitchFamily="18" charset="0"/>
                <a:cs typeface="Times New Roman" panose="02020603050405020304" pitchFamily="18" charset="0"/>
              </a:rPr>
              <a:t>type of harm</a:t>
            </a:r>
          </a:p>
          <a:p>
            <a:pPr marL="342900" lvl="0" indent="-342900">
              <a:spcAft>
                <a:spcPts val="1200"/>
              </a:spcAft>
              <a:buFont typeface="Calibri Light" panose="020F0302020204030204" pitchFamily="34" charset="0"/>
              <a:buChar char="-"/>
            </a:pPr>
            <a:r>
              <a:rPr lang="en-GB" sz="2800" dirty="0">
                <a:solidFill>
                  <a:schemeClr val="bg1"/>
                </a:solidFill>
                <a:effectLst/>
                <a:ea typeface="Times New Roman" panose="02020603050405020304" pitchFamily="18" charset="0"/>
                <a:cs typeface="Times New Roman" panose="02020603050405020304" pitchFamily="18" charset="0"/>
              </a:rPr>
              <a:t>Lack of primary evidence (</a:t>
            </a:r>
            <a:r>
              <a:rPr lang="en-GB" sz="2800" dirty="0">
                <a:solidFill>
                  <a:schemeClr val="bg1"/>
                </a:solidFill>
                <a:ea typeface="Times New Roman" panose="02020603050405020304" pitchFamily="18" charset="0"/>
                <a:cs typeface="Times New Roman" panose="02020603050405020304" pitchFamily="18" charset="0"/>
              </a:rPr>
              <a:t>including </a:t>
            </a:r>
            <a:r>
              <a:rPr lang="en-GB" sz="2800" dirty="0">
                <a:solidFill>
                  <a:schemeClr val="bg1"/>
                </a:solidFill>
                <a:effectLst/>
                <a:ea typeface="Times New Roman" panose="02020603050405020304" pitchFamily="18" charset="0"/>
                <a:cs typeface="Times New Roman" panose="02020603050405020304" pitchFamily="18" charset="0"/>
              </a:rPr>
              <a:t>over reliance on multiple hearsay in reports</a:t>
            </a:r>
            <a:r>
              <a:rPr lang="en-GB" sz="2800" dirty="0">
                <a:solidFill>
                  <a:schemeClr val="bg1"/>
                </a:solidFill>
                <a:ea typeface="Times New Roman" panose="02020603050405020304" pitchFamily="18" charset="0"/>
                <a:cs typeface="Times New Roman" panose="02020603050405020304" pitchFamily="18" charset="0"/>
              </a:rPr>
              <a:t> or </a:t>
            </a:r>
            <a:r>
              <a:rPr lang="en-GB" sz="2800" dirty="0">
                <a:solidFill>
                  <a:schemeClr val="bg1"/>
                </a:solidFill>
                <a:effectLst/>
                <a:ea typeface="Times New Roman" panose="02020603050405020304" pitchFamily="18" charset="0"/>
                <a:cs typeface="Times New Roman" panose="02020603050405020304" pitchFamily="18" charset="0"/>
              </a:rPr>
              <a:t>records &amp; the chronology) </a:t>
            </a:r>
          </a:p>
          <a:p>
            <a:pPr marL="342900" lvl="0" indent="-342900">
              <a:spcAft>
                <a:spcPts val="1200"/>
              </a:spcAft>
              <a:buFont typeface="Calibri Light" panose="020F0302020204030204" pitchFamily="34" charset="0"/>
              <a:buChar char="-"/>
            </a:pPr>
            <a:r>
              <a:rPr lang="en-GB" sz="2800" dirty="0">
                <a:solidFill>
                  <a:schemeClr val="bg1"/>
                </a:solidFill>
                <a:effectLst/>
                <a:ea typeface="Times New Roman" panose="02020603050405020304" pitchFamily="18" charset="0"/>
                <a:cs typeface="Times New Roman" panose="02020603050405020304" pitchFamily="18" charset="0"/>
              </a:rPr>
              <a:t>Lack of references to the evidence</a:t>
            </a:r>
          </a:p>
          <a:p>
            <a:pPr lvl="0">
              <a:spcAft>
                <a:spcPts val="1200"/>
              </a:spcAft>
            </a:pPr>
            <a:endParaRPr lang="en-GB"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724456"/>
      </p:ext>
    </p:extLst>
  </p:cSld>
  <p:clrMapOvr>
    <a:masterClrMapping/>
  </p:clrMapOvr>
</p:sld>
</file>

<file path=ppt/theme/theme1.xml><?xml version="1.0" encoding="utf-8"?>
<a:theme xmlns:a="http://schemas.openxmlformats.org/drawingml/2006/main" name="1_Pink-Slide">
  <a:themeElements>
    <a:clrScheme name="Office Them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3117</TotalTime>
  <Words>1202</Words>
  <Application>Microsoft Office PowerPoint</Application>
  <PresentationFormat>Custom</PresentationFormat>
  <Paragraphs>62</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Symbol</vt:lpstr>
      <vt:lpstr>Times New Roman</vt:lpstr>
      <vt:lpstr>1_Pink-Slide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Garlick</dc:creator>
  <cp:lastModifiedBy>Stuart Taylor</cp:lastModifiedBy>
  <cp:revision>13</cp:revision>
  <dcterms:created xsi:type="dcterms:W3CDTF">2022-12-19T16:33:43Z</dcterms:created>
  <dcterms:modified xsi:type="dcterms:W3CDTF">2023-11-09T13:59:31Z</dcterms:modified>
</cp:coreProperties>
</file>