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 id="2147483703" r:id="rId2"/>
  </p:sldMasterIdLst>
  <p:sldIdLst>
    <p:sldId id="257" r:id="rId3"/>
    <p:sldId id="258" r:id="rId4"/>
    <p:sldId id="259" r:id="rId5"/>
    <p:sldId id="260" r:id="rId6"/>
    <p:sldId id="261" r:id="rId7"/>
    <p:sldId id="263" r:id="rId8"/>
    <p:sldId id="264" r:id="rId9"/>
    <p:sldId id="265" r:id="rId10"/>
    <p:sldId id="266" r:id="rId11"/>
    <p:sldId id="267" r:id="rId12"/>
    <p:sldId id="269" r:id="rId13"/>
    <p:sldId id="270" r:id="rId14"/>
    <p:sldId id="271" r:id="rId15"/>
    <p:sldId id="272" r:id="rId16"/>
    <p:sldId id="273" r:id="rId17"/>
    <p:sldId id="268" r:id="rId18"/>
    <p:sldId id="274" r:id="rId19"/>
    <p:sldId id="275" r:id="rId20"/>
    <p:sldId id="276" r:id="rId21"/>
    <p:sldId id="278" r:id="rId22"/>
    <p:sldId id="279" r:id="rId23"/>
    <p:sldId id="280" r:id="rId24"/>
    <p:sldId id="281" r:id="rId25"/>
    <p:sldId id="282" r:id="rId26"/>
  </p:sldIdLst>
  <p:sldSz cx="11430000" cy="7164388"/>
  <p:notesSz cx="6858000" cy="9144000"/>
  <p:defaultTextStyle>
    <a:defPPr>
      <a:defRPr lang="en-US"/>
    </a:defPPr>
    <a:lvl1pPr marL="0" algn="l" defTabSz="1828937" rtl="0" eaLnBrk="1" latinLnBrk="0" hangingPunct="1">
      <a:defRPr sz="7201" kern="1200">
        <a:solidFill>
          <a:schemeClr val="tx1"/>
        </a:solidFill>
        <a:latin typeface="+mn-lt"/>
        <a:ea typeface="+mn-ea"/>
        <a:cs typeface="+mn-cs"/>
      </a:defRPr>
    </a:lvl1pPr>
    <a:lvl2pPr marL="1828937" algn="l" defTabSz="1828937" rtl="0" eaLnBrk="1" latinLnBrk="0" hangingPunct="1">
      <a:defRPr sz="7201" kern="1200">
        <a:solidFill>
          <a:schemeClr val="tx1"/>
        </a:solidFill>
        <a:latin typeface="+mn-lt"/>
        <a:ea typeface="+mn-ea"/>
        <a:cs typeface="+mn-cs"/>
      </a:defRPr>
    </a:lvl2pPr>
    <a:lvl3pPr marL="3657874" algn="l" defTabSz="1828937" rtl="0" eaLnBrk="1" latinLnBrk="0" hangingPunct="1">
      <a:defRPr sz="7201" kern="1200">
        <a:solidFill>
          <a:schemeClr val="tx1"/>
        </a:solidFill>
        <a:latin typeface="+mn-lt"/>
        <a:ea typeface="+mn-ea"/>
        <a:cs typeface="+mn-cs"/>
      </a:defRPr>
    </a:lvl3pPr>
    <a:lvl4pPr marL="5486811" algn="l" defTabSz="1828937" rtl="0" eaLnBrk="1" latinLnBrk="0" hangingPunct="1">
      <a:defRPr sz="7201" kern="1200">
        <a:solidFill>
          <a:schemeClr val="tx1"/>
        </a:solidFill>
        <a:latin typeface="+mn-lt"/>
        <a:ea typeface="+mn-ea"/>
        <a:cs typeface="+mn-cs"/>
      </a:defRPr>
    </a:lvl4pPr>
    <a:lvl5pPr marL="7315749" algn="l" defTabSz="1828937" rtl="0" eaLnBrk="1" latinLnBrk="0" hangingPunct="1">
      <a:defRPr sz="7201" kern="1200">
        <a:solidFill>
          <a:schemeClr val="tx1"/>
        </a:solidFill>
        <a:latin typeface="+mn-lt"/>
        <a:ea typeface="+mn-ea"/>
        <a:cs typeface="+mn-cs"/>
      </a:defRPr>
    </a:lvl5pPr>
    <a:lvl6pPr marL="9144686" algn="l" defTabSz="1828937" rtl="0" eaLnBrk="1" latinLnBrk="0" hangingPunct="1">
      <a:defRPr sz="7201" kern="1200">
        <a:solidFill>
          <a:schemeClr val="tx1"/>
        </a:solidFill>
        <a:latin typeface="+mn-lt"/>
        <a:ea typeface="+mn-ea"/>
        <a:cs typeface="+mn-cs"/>
      </a:defRPr>
    </a:lvl6pPr>
    <a:lvl7pPr marL="10973623" algn="l" defTabSz="1828937" rtl="0" eaLnBrk="1" latinLnBrk="0" hangingPunct="1">
      <a:defRPr sz="7201" kern="1200">
        <a:solidFill>
          <a:schemeClr val="tx1"/>
        </a:solidFill>
        <a:latin typeface="+mn-lt"/>
        <a:ea typeface="+mn-ea"/>
        <a:cs typeface="+mn-cs"/>
      </a:defRPr>
    </a:lvl7pPr>
    <a:lvl8pPr marL="12802560" algn="l" defTabSz="1828937" rtl="0" eaLnBrk="1" latinLnBrk="0" hangingPunct="1">
      <a:defRPr sz="7201" kern="1200">
        <a:solidFill>
          <a:schemeClr val="tx1"/>
        </a:solidFill>
        <a:latin typeface="+mn-lt"/>
        <a:ea typeface="+mn-ea"/>
        <a:cs typeface="+mn-cs"/>
      </a:defRPr>
    </a:lvl8pPr>
    <a:lvl9pPr marL="14631497" algn="l" defTabSz="1828937" rtl="0" eaLnBrk="1" latinLnBrk="0" hangingPunct="1">
      <a:defRPr sz="720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9" userDrawn="1">
          <p15:clr>
            <a:srgbClr val="A4A3A4"/>
          </p15:clr>
        </p15:guide>
        <p15:guide id="2" pos="360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37"/>
    <p:restoredTop sz="94740"/>
  </p:normalViewPr>
  <p:slideViewPr>
    <p:cSldViewPr snapToGrid="0" showGuides="1">
      <p:cViewPr varScale="1">
        <p:scale>
          <a:sx n="140" d="100"/>
          <a:sy n="140" d="100"/>
        </p:scale>
        <p:origin x="256" y="216"/>
      </p:cViewPr>
      <p:guideLst>
        <p:guide orient="horz" pos="2259"/>
        <p:guide pos="360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4735697"/>
      </p:ext>
    </p:extLst>
  </p:cSld>
  <p:clrMapOvr>
    <a:masterClrMapping/>
  </p:clrMapOvr>
  <p:extLst>
    <p:ext uri="{DCECCB84-F9BA-43D5-87BE-67443E8EF086}">
      <p15:sldGuideLst xmlns:p15="http://schemas.microsoft.com/office/powerpoint/2012/main">
        <p15:guide id="1" orient="horz" pos="2254" userDrawn="1">
          <p15:clr>
            <a:srgbClr val="FBAE40"/>
          </p15:clr>
        </p15:guide>
        <p15:guide id="2" pos="359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FA48F-6589-1B7F-366E-0FD84682820F}"/>
              </a:ext>
            </a:extLst>
          </p:cNvPr>
          <p:cNvSpPr>
            <a:spLocks noGrp="1"/>
          </p:cNvSpPr>
          <p:nvPr>
            <p:ph type="title"/>
          </p:nvPr>
        </p:nvSpPr>
        <p:spPr>
          <a:xfrm>
            <a:off x="787302" y="477626"/>
            <a:ext cx="3686472" cy="1671691"/>
          </a:xfrm>
        </p:spPr>
        <p:txBody>
          <a:bodyPr anchor="b"/>
          <a:lstStyle>
            <a:lvl1pPr>
              <a:defRPr sz="30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7AA0DEC-A8B5-6B04-CD4F-F54E518CB3B2}"/>
              </a:ext>
            </a:extLst>
          </p:cNvPr>
          <p:cNvSpPr>
            <a:spLocks noGrp="1"/>
          </p:cNvSpPr>
          <p:nvPr>
            <p:ph type="pic" idx="1"/>
          </p:nvPr>
        </p:nvSpPr>
        <p:spPr>
          <a:xfrm>
            <a:off x="4859238" y="1031540"/>
            <a:ext cx="5786438" cy="5091359"/>
          </a:xfrm>
        </p:spPr>
        <p:txBody>
          <a:bodyPr/>
          <a:lstStyle>
            <a:lvl1pPr marL="0" indent="0">
              <a:buNone/>
              <a:defRPr sz="3000"/>
            </a:lvl1pPr>
            <a:lvl2pPr marL="428625" indent="0">
              <a:buNone/>
              <a:defRPr sz="2625"/>
            </a:lvl2pPr>
            <a:lvl3pPr marL="857250" indent="0">
              <a:buNone/>
              <a:defRPr sz="2250"/>
            </a:lvl3pPr>
            <a:lvl4pPr marL="1285875" indent="0">
              <a:buNone/>
              <a:defRPr sz="1875"/>
            </a:lvl4pPr>
            <a:lvl5pPr marL="1714500" indent="0">
              <a:buNone/>
              <a:defRPr sz="1875"/>
            </a:lvl5pPr>
            <a:lvl6pPr marL="2143125" indent="0">
              <a:buNone/>
              <a:defRPr sz="1875"/>
            </a:lvl6pPr>
            <a:lvl7pPr marL="2571750" indent="0">
              <a:buNone/>
              <a:defRPr sz="1875"/>
            </a:lvl7pPr>
            <a:lvl8pPr marL="3000375" indent="0">
              <a:buNone/>
              <a:defRPr sz="1875"/>
            </a:lvl8pPr>
            <a:lvl9pPr marL="3429000" indent="0">
              <a:buNone/>
              <a:defRPr sz="1875"/>
            </a:lvl9pPr>
          </a:lstStyle>
          <a:p>
            <a:endParaRPr lang="en-GB"/>
          </a:p>
        </p:txBody>
      </p:sp>
      <p:sp>
        <p:nvSpPr>
          <p:cNvPr id="4" name="Text Placeholder 3">
            <a:extLst>
              <a:ext uri="{FF2B5EF4-FFF2-40B4-BE49-F238E27FC236}">
                <a16:creationId xmlns:a16="http://schemas.microsoft.com/office/drawing/2014/main" id="{6BD90006-1250-4913-23B2-4BCABFDFB84D}"/>
              </a:ext>
            </a:extLst>
          </p:cNvPr>
          <p:cNvSpPr>
            <a:spLocks noGrp="1"/>
          </p:cNvSpPr>
          <p:nvPr>
            <p:ph type="body" sz="half" idx="2"/>
          </p:nvPr>
        </p:nvSpPr>
        <p:spPr>
          <a:xfrm>
            <a:off x="787302" y="2149316"/>
            <a:ext cx="3686472" cy="3981875"/>
          </a:xfrm>
        </p:spPr>
        <p:txBody>
          <a:bodyPr/>
          <a:lstStyle>
            <a:lvl1pPr marL="0" indent="0">
              <a:buNone/>
              <a:defRPr sz="1500"/>
            </a:lvl1pPr>
            <a:lvl2pPr marL="428625" indent="0">
              <a:buNone/>
              <a:defRPr sz="1313"/>
            </a:lvl2pPr>
            <a:lvl3pPr marL="857250" indent="0">
              <a:buNone/>
              <a:defRPr sz="1125"/>
            </a:lvl3pPr>
            <a:lvl4pPr marL="1285875" indent="0">
              <a:buNone/>
              <a:defRPr sz="938"/>
            </a:lvl4pPr>
            <a:lvl5pPr marL="1714500" indent="0">
              <a:buNone/>
              <a:defRPr sz="938"/>
            </a:lvl5pPr>
            <a:lvl6pPr marL="2143125" indent="0">
              <a:buNone/>
              <a:defRPr sz="938"/>
            </a:lvl6pPr>
            <a:lvl7pPr marL="2571750" indent="0">
              <a:buNone/>
              <a:defRPr sz="938"/>
            </a:lvl7pPr>
            <a:lvl8pPr marL="3000375" indent="0">
              <a:buNone/>
              <a:defRPr sz="938"/>
            </a:lvl8pPr>
            <a:lvl9pPr marL="3429000" indent="0">
              <a:buNone/>
              <a:defRPr sz="938"/>
            </a:lvl9pPr>
          </a:lstStyle>
          <a:p>
            <a:pPr lvl="0"/>
            <a:r>
              <a:rPr lang="en-US"/>
              <a:t>Click to edit Master text styles</a:t>
            </a:r>
          </a:p>
        </p:txBody>
      </p:sp>
      <p:sp>
        <p:nvSpPr>
          <p:cNvPr id="5" name="Date Placeholder 4">
            <a:extLst>
              <a:ext uri="{FF2B5EF4-FFF2-40B4-BE49-F238E27FC236}">
                <a16:creationId xmlns:a16="http://schemas.microsoft.com/office/drawing/2014/main" id="{056DDBED-3776-1E29-E4C7-65EDE0B02AF9}"/>
              </a:ext>
            </a:extLst>
          </p:cNvPr>
          <p:cNvSpPr>
            <a:spLocks noGrp="1"/>
          </p:cNvSpPr>
          <p:nvPr>
            <p:ph type="dt" sz="half" idx="10"/>
          </p:nvPr>
        </p:nvSpPr>
        <p:spPr/>
        <p:txBody>
          <a:bodyPr/>
          <a:lstStyle/>
          <a:p>
            <a:fld id="{840B1558-70DB-4349-8128-44DBD811CD23}" type="datetimeFigureOut">
              <a:rPr lang="en-GB" smtClean="0"/>
              <a:t>28/11/2023</a:t>
            </a:fld>
            <a:endParaRPr lang="en-GB"/>
          </a:p>
        </p:txBody>
      </p:sp>
      <p:sp>
        <p:nvSpPr>
          <p:cNvPr id="6" name="Footer Placeholder 5">
            <a:extLst>
              <a:ext uri="{FF2B5EF4-FFF2-40B4-BE49-F238E27FC236}">
                <a16:creationId xmlns:a16="http://schemas.microsoft.com/office/drawing/2014/main" id="{EC00B6D4-2E92-CE84-76D7-47286ED57A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BE095F-11F6-CD26-5DBA-956F41E5BA41}"/>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1864714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1F8F5-2DD7-342E-C3DC-D978A9FED51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A4372CC-9BC1-5F7E-A01C-1550E833C1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E3F74B1-D3B8-D0CA-C2E4-F99169040047}"/>
              </a:ext>
            </a:extLst>
          </p:cNvPr>
          <p:cNvSpPr>
            <a:spLocks noGrp="1"/>
          </p:cNvSpPr>
          <p:nvPr>
            <p:ph type="dt" sz="half" idx="10"/>
          </p:nvPr>
        </p:nvSpPr>
        <p:spPr/>
        <p:txBody>
          <a:bodyPr/>
          <a:lstStyle/>
          <a:p>
            <a:fld id="{840B1558-70DB-4349-8128-44DBD811CD23}" type="datetimeFigureOut">
              <a:rPr lang="en-GB" smtClean="0"/>
              <a:t>28/11/2023</a:t>
            </a:fld>
            <a:endParaRPr lang="en-GB"/>
          </a:p>
        </p:txBody>
      </p:sp>
      <p:sp>
        <p:nvSpPr>
          <p:cNvPr id="5" name="Footer Placeholder 4">
            <a:extLst>
              <a:ext uri="{FF2B5EF4-FFF2-40B4-BE49-F238E27FC236}">
                <a16:creationId xmlns:a16="http://schemas.microsoft.com/office/drawing/2014/main" id="{033EEDE5-8FCF-9BAA-163E-9F4768D8E1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70724D-A201-4754-32D6-2618E23E648A}"/>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1592984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054143-5A06-9570-16A4-854D2EC86C4A}"/>
              </a:ext>
            </a:extLst>
          </p:cNvPr>
          <p:cNvSpPr>
            <a:spLocks noGrp="1"/>
          </p:cNvSpPr>
          <p:nvPr>
            <p:ph type="title" orient="vert"/>
          </p:nvPr>
        </p:nvSpPr>
        <p:spPr>
          <a:xfrm>
            <a:off x="8179594" y="381437"/>
            <a:ext cx="2464594" cy="607148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7A46C60-5705-FA64-2854-3EEFF87DCC41}"/>
              </a:ext>
            </a:extLst>
          </p:cNvPr>
          <p:cNvSpPr>
            <a:spLocks noGrp="1"/>
          </p:cNvSpPr>
          <p:nvPr>
            <p:ph type="body" orient="vert" idx="1"/>
          </p:nvPr>
        </p:nvSpPr>
        <p:spPr>
          <a:xfrm>
            <a:off x="785813" y="381437"/>
            <a:ext cx="7250906" cy="60714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19FDD0-27C5-A6A0-CEEF-F8AE427269D7}"/>
              </a:ext>
            </a:extLst>
          </p:cNvPr>
          <p:cNvSpPr>
            <a:spLocks noGrp="1"/>
          </p:cNvSpPr>
          <p:nvPr>
            <p:ph type="dt" sz="half" idx="10"/>
          </p:nvPr>
        </p:nvSpPr>
        <p:spPr/>
        <p:txBody>
          <a:bodyPr/>
          <a:lstStyle/>
          <a:p>
            <a:fld id="{840B1558-70DB-4349-8128-44DBD811CD23}" type="datetimeFigureOut">
              <a:rPr lang="en-GB" smtClean="0"/>
              <a:t>28/11/2023</a:t>
            </a:fld>
            <a:endParaRPr lang="en-GB"/>
          </a:p>
        </p:txBody>
      </p:sp>
      <p:sp>
        <p:nvSpPr>
          <p:cNvPr id="5" name="Footer Placeholder 4">
            <a:extLst>
              <a:ext uri="{FF2B5EF4-FFF2-40B4-BE49-F238E27FC236}">
                <a16:creationId xmlns:a16="http://schemas.microsoft.com/office/drawing/2014/main" id="{6229C055-0FBF-7FBF-CFAB-5A18F9BE2F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E894BC-949A-56CC-21D4-5B195A89EF4E}"/>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3315889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4796236"/>
      </p:ext>
    </p:extLst>
  </p:cSld>
  <p:clrMapOvr>
    <a:masterClrMapping/>
  </p:clrMapOvr>
  <p:extLst>
    <p:ext uri="{DCECCB84-F9BA-43D5-87BE-67443E8EF086}">
      <p15:sldGuideLst xmlns:p15="http://schemas.microsoft.com/office/powerpoint/2012/main">
        <p15:guide id="1" orient="horz" pos="2254">
          <p15:clr>
            <a:srgbClr val="FBAE40"/>
          </p15:clr>
        </p15:guide>
        <p15:guide id="2" pos="359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ACBDD-346A-5ABA-91C5-A959AAED7C2F}"/>
              </a:ext>
            </a:extLst>
          </p:cNvPr>
          <p:cNvSpPr>
            <a:spLocks noGrp="1"/>
          </p:cNvSpPr>
          <p:nvPr>
            <p:ph type="ctrTitle"/>
          </p:nvPr>
        </p:nvSpPr>
        <p:spPr>
          <a:xfrm>
            <a:off x="1428750" y="1172506"/>
            <a:ext cx="8572500" cy="2494268"/>
          </a:xfrm>
        </p:spPr>
        <p:txBody>
          <a:bodyPr anchor="b"/>
          <a:lstStyle>
            <a:lvl1pPr algn="ctr">
              <a:defRPr sz="5625"/>
            </a:lvl1pPr>
          </a:lstStyle>
          <a:p>
            <a:r>
              <a:rPr lang="en-US"/>
              <a:t>Click to edit Master title style</a:t>
            </a:r>
            <a:endParaRPr lang="en-GB"/>
          </a:p>
        </p:txBody>
      </p:sp>
      <p:sp>
        <p:nvSpPr>
          <p:cNvPr id="3" name="Subtitle 2">
            <a:extLst>
              <a:ext uri="{FF2B5EF4-FFF2-40B4-BE49-F238E27FC236}">
                <a16:creationId xmlns:a16="http://schemas.microsoft.com/office/drawing/2014/main" id="{6AE19C31-129A-25F2-289C-7467E258819F}"/>
              </a:ext>
            </a:extLst>
          </p:cNvPr>
          <p:cNvSpPr>
            <a:spLocks noGrp="1"/>
          </p:cNvSpPr>
          <p:nvPr>
            <p:ph type="subTitle" idx="1"/>
          </p:nvPr>
        </p:nvSpPr>
        <p:spPr>
          <a:xfrm>
            <a:off x="1428750" y="3762963"/>
            <a:ext cx="8572500" cy="1729735"/>
          </a:xfrm>
        </p:spPr>
        <p:txBody>
          <a:bodyPr/>
          <a:lstStyle>
            <a:lvl1pPr marL="0" indent="0" algn="ctr">
              <a:buNone/>
              <a:defRPr sz="2250"/>
            </a:lvl1pPr>
            <a:lvl2pPr marL="428625" indent="0" algn="ctr">
              <a:buNone/>
              <a:defRPr sz="1875"/>
            </a:lvl2pPr>
            <a:lvl3pPr marL="857250" indent="0" algn="ctr">
              <a:buNone/>
              <a:defRPr sz="1688"/>
            </a:lvl3pPr>
            <a:lvl4pPr marL="1285875" indent="0" algn="ctr">
              <a:buNone/>
              <a:defRPr sz="1500"/>
            </a:lvl4pPr>
            <a:lvl5pPr marL="1714500" indent="0" algn="ctr">
              <a:buNone/>
              <a:defRPr sz="1500"/>
            </a:lvl5pPr>
            <a:lvl6pPr marL="2143125" indent="0" algn="ctr">
              <a:buNone/>
              <a:defRPr sz="1500"/>
            </a:lvl6pPr>
            <a:lvl7pPr marL="2571750" indent="0" algn="ctr">
              <a:buNone/>
              <a:defRPr sz="1500"/>
            </a:lvl7pPr>
            <a:lvl8pPr marL="3000375" indent="0" algn="ctr">
              <a:buNone/>
              <a:defRPr sz="1500"/>
            </a:lvl8pPr>
            <a:lvl9pPr marL="3429000" indent="0" algn="ctr">
              <a:buNone/>
              <a:defRPr sz="15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BEE80E5-3BA2-EE87-A23D-328D7ED024BF}"/>
              </a:ext>
            </a:extLst>
          </p:cNvPr>
          <p:cNvSpPr>
            <a:spLocks noGrp="1"/>
          </p:cNvSpPr>
          <p:nvPr>
            <p:ph type="dt" sz="half" idx="10"/>
          </p:nvPr>
        </p:nvSpPr>
        <p:spPr/>
        <p:txBody>
          <a:bodyPr/>
          <a:lstStyle/>
          <a:p>
            <a:fld id="{840B1558-70DB-4349-8128-44DBD811CD23}" type="datetimeFigureOut">
              <a:rPr lang="en-GB" smtClean="0"/>
              <a:t>28/11/2023</a:t>
            </a:fld>
            <a:endParaRPr lang="en-GB"/>
          </a:p>
        </p:txBody>
      </p:sp>
      <p:sp>
        <p:nvSpPr>
          <p:cNvPr id="5" name="Footer Placeholder 4">
            <a:extLst>
              <a:ext uri="{FF2B5EF4-FFF2-40B4-BE49-F238E27FC236}">
                <a16:creationId xmlns:a16="http://schemas.microsoft.com/office/drawing/2014/main" id="{F177313E-A176-68C9-6DC3-DC892B89E6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99DBD7-9728-AE96-D1B1-F212F44DF442}"/>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2165286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FA9E3-4D84-8E19-13B3-8F62428E546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4B86F6B-AB30-A357-287C-27453E18A4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6A7C22-0C21-5840-A3F1-0F8B8C55E753}"/>
              </a:ext>
            </a:extLst>
          </p:cNvPr>
          <p:cNvSpPr>
            <a:spLocks noGrp="1"/>
          </p:cNvSpPr>
          <p:nvPr>
            <p:ph type="dt" sz="half" idx="10"/>
          </p:nvPr>
        </p:nvSpPr>
        <p:spPr/>
        <p:txBody>
          <a:bodyPr/>
          <a:lstStyle/>
          <a:p>
            <a:fld id="{840B1558-70DB-4349-8128-44DBD811CD23}" type="datetimeFigureOut">
              <a:rPr lang="en-GB" smtClean="0"/>
              <a:t>28/11/2023</a:t>
            </a:fld>
            <a:endParaRPr lang="en-GB"/>
          </a:p>
        </p:txBody>
      </p:sp>
      <p:sp>
        <p:nvSpPr>
          <p:cNvPr id="5" name="Footer Placeholder 4">
            <a:extLst>
              <a:ext uri="{FF2B5EF4-FFF2-40B4-BE49-F238E27FC236}">
                <a16:creationId xmlns:a16="http://schemas.microsoft.com/office/drawing/2014/main" id="{59897DBC-8D3F-159E-DC74-752AFB8B12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68E6F0-199D-12FC-DA8C-22D6F810D83E}"/>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1097500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A3642-628B-6C05-142D-FBA826A3D599}"/>
              </a:ext>
            </a:extLst>
          </p:cNvPr>
          <p:cNvSpPr>
            <a:spLocks noGrp="1"/>
          </p:cNvSpPr>
          <p:nvPr>
            <p:ph type="title"/>
          </p:nvPr>
        </p:nvSpPr>
        <p:spPr>
          <a:xfrm>
            <a:off x="779859" y="1786123"/>
            <a:ext cx="9858375" cy="2980186"/>
          </a:xfrm>
        </p:spPr>
        <p:txBody>
          <a:bodyPr anchor="b"/>
          <a:lstStyle>
            <a:lvl1pPr>
              <a:defRPr sz="5625"/>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13BEA6A-F919-9244-D588-BA85ECE731F8}"/>
              </a:ext>
            </a:extLst>
          </p:cNvPr>
          <p:cNvSpPr>
            <a:spLocks noGrp="1"/>
          </p:cNvSpPr>
          <p:nvPr>
            <p:ph type="body" idx="1"/>
          </p:nvPr>
        </p:nvSpPr>
        <p:spPr>
          <a:xfrm>
            <a:off x="779859" y="4794503"/>
            <a:ext cx="9858375" cy="1567209"/>
          </a:xfrm>
        </p:spPr>
        <p:txBody>
          <a:bodyPr/>
          <a:lstStyle>
            <a:lvl1pPr marL="0" indent="0">
              <a:buNone/>
              <a:defRPr sz="2250">
                <a:solidFill>
                  <a:schemeClr val="tx1">
                    <a:tint val="75000"/>
                  </a:schemeClr>
                </a:solidFill>
              </a:defRPr>
            </a:lvl1pPr>
            <a:lvl2pPr marL="428625" indent="0">
              <a:buNone/>
              <a:defRPr sz="1875">
                <a:solidFill>
                  <a:schemeClr val="tx1">
                    <a:tint val="75000"/>
                  </a:schemeClr>
                </a:solidFill>
              </a:defRPr>
            </a:lvl2pPr>
            <a:lvl3pPr marL="857250" indent="0">
              <a:buNone/>
              <a:defRPr sz="1688">
                <a:solidFill>
                  <a:schemeClr val="tx1">
                    <a:tint val="75000"/>
                  </a:schemeClr>
                </a:solidFill>
              </a:defRPr>
            </a:lvl3pPr>
            <a:lvl4pPr marL="1285875" indent="0">
              <a:buNone/>
              <a:defRPr sz="1500">
                <a:solidFill>
                  <a:schemeClr val="tx1">
                    <a:tint val="75000"/>
                  </a:schemeClr>
                </a:solidFill>
              </a:defRPr>
            </a:lvl4pPr>
            <a:lvl5pPr marL="1714500" indent="0">
              <a:buNone/>
              <a:defRPr sz="1500">
                <a:solidFill>
                  <a:schemeClr val="tx1">
                    <a:tint val="75000"/>
                  </a:schemeClr>
                </a:solidFill>
              </a:defRPr>
            </a:lvl5pPr>
            <a:lvl6pPr marL="2143125" indent="0">
              <a:buNone/>
              <a:defRPr sz="1500">
                <a:solidFill>
                  <a:schemeClr val="tx1">
                    <a:tint val="75000"/>
                  </a:schemeClr>
                </a:solidFill>
              </a:defRPr>
            </a:lvl6pPr>
            <a:lvl7pPr marL="2571750" indent="0">
              <a:buNone/>
              <a:defRPr sz="1500">
                <a:solidFill>
                  <a:schemeClr val="tx1">
                    <a:tint val="75000"/>
                  </a:schemeClr>
                </a:solidFill>
              </a:defRPr>
            </a:lvl7pPr>
            <a:lvl8pPr marL="3000375" indent="0">
              <a:buNone/>
              <a:defRPr sz="1500">
                <a:solidFill>
                  <a:schemeClr val="tx1">
                    <a:tint val="75000"/>
                  </a:schemeClr>
                </a:solidFill>
              </a:defRPr>
            </a:lvl8pPr>
            <a:lvl9pPr marL="3429000" indent="0">
              <a:buNone/>
              <a:defRPr sz="15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70EB54-7E6D-1A31-3171-CC704B4B9092}"/>
              </a:ext>
            </a:extLst>
          </p:cNvPr>
          <p:cNvSpPr>
            <a:spLocks noGrp="1"/>
          </p:cNvSpPr>
          <p:nvPr>
            <p:ph type="dt" sz="half" idx="10"/>
          </p:nvPr>
        </p:nvSpPr>
        <p:spPr/>
        <p:txBody>
          <a:bodyPr/>
          <a:lstStyle/>
          <a:p>
            <a:fld id="{840B1558-70DB-4349-8128-44DBD811CD23}" type="datetimeFigureOut">
              <a:rPr lang="en-GB" smtClean="0"/>
              <a:t>28/11/2023</a:t>
            </a:fld>
            <a:endParaRPr lang="en-GB"/>
          </a:p>
        </p:txBody>
      </p:sp>
      <p:sp>
        <p:nvSpPr>
          <p:cNvPr id="5" name="Footer Placeholder 4">
            <a:extLst>
              <a:ext uri="{FF2B5EF4-FFF2-40B4-BE49-F238E27FC236}">
                <a16:creationId xmlns:a16="http://schemas.microsoft.com/office/drawing/2014/main" id="{E70B4134-82CD-9188-E1A1-991879CA80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2BA595-E6FD-FA38-81EC-49206BFD9CBF}"/>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2466190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86CD6-CE00-2859-E3F2-AECEC5D3FA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A1248C6-151E-F81D-F9B9-472B42868625}"/>
              </a:ext>
            </a:extLst>
          </p:cNvPr>
          <p:cNvSpPr>
            <a:spLocks noGrp="1"/>
          </p:cNvSpPr>
          <p:nvPr>
            <p:ph sz="half" idx="1"/>
          </p:nvPr>
        </p:nvSpPr>
        <p:spPr>
          <a:xfrm>
            <a:off x="785813" y="1907187"/>
            <a:ext cx="4857750" cy="45457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BC1F080-2AD1-F781-4186-1BC06C72C122}"/>
              </a:ext>
            </a:extLst>
          </p:cNvPr>
          <p:cNvSpPr>
            <a:spLocks noGrp="1"/>
          </p:cNvSpPr>
          <p:nvPr>
            <p:ph sz="half" idx="2"/>
          </p:nvPr>
        </p:nvSpPr>
        <p:spPr>
          <a:xfrm>
            <a:off x="5786438" y="1907187"/>
            <a:ext cx="4857750" cy="45457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0ACA06-0CE3-6F41-B63A-D892EA0FAD04}"/>
              </a:ext>
            </a:extLst>
          </p:cNvPr>
          <p:cNvSpPr>
            <a:spLocks noGrp="1"/>
          </p:cNvSpPr>
          <p:nvPr>
            <p:ph type="dt" sz="half" idx="10"/>
          </p:nvPr>
        </p:nvSpPr>
        <p:spPr/>
        <p:txBody>
          <a:bodyPr/>
          <a:lstStyle/>
          <a:p>
            <a:fld id="{840B1558-70DB-4349-8128-44DBD811CD23}" type="datetimeFigureOut">
              <a:rPr lang="en-GB" smtClean="0"/>
              <a:t>28/11/2023</a:t>
            </a:fld>
            <a:endParaRPr lang="en-GB"/>
          </a:p>
        </p:txBody>
      </p:sp>
      <p:sp>
        <p:nvSpPr>
          <p:cNvPr id="6" name="Footer Placeholder 5">
            <a:extLst>
              <a:ext uri="{FF2B5EF4-FFF2-40B4-BE49-F238E27FC236}">
                <a16:creationId xmlns:a16="http://schemas.microsoft.com/office/drawing/2014/main" id="{8E33A3EE-FB33-B5B5-24E1-B00C35582F9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FAC0DB6-500F-7908-5492-449762EAA0FD}"/>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240493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DE51B-B2D9-6035-33E8-DA9AFBF01E58}"/>
              </a:ext>
            </a:extLst>
          </p:cNvPr>
          <p:cNvSpPr>
            <a:spLocks noGrp="1"/>
          </p:cNvSpPr>
          <p:nvPr>
            <p:ph type="title"/>
          </p:nvPr>
        </p:nvSpPr>
        <p:spPr>
          <a:xfrm>
            <a:off x="787301" y="381438"/>
            <a:ext cx="9858375" cy="1384784"/>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DDFBB25-1B7F-B12B-9C9E-69C01E5247FB}"/>
              </a:ext>
            </a:extLst>
          </p:cNvPr>
          <p:cNvSpPr>
            <a:spLocks noGrp="1"/>
          </p:cNvSpPr>
          <p:nvPr>
            <p:ph type="body" idx="1"/>
          </p:nvPr>
        </p:nvSpPr>
        <p:spPr>
          <a:xfrm>
            <a:off x="787302" y="1756271"/>
            <a:ext cx="4835425" cy="860721"/>
          </a:xfrm>
        </p:spPr>
        <p:txBody>
          <a:bodyPr anchor="b"/>
          <a:lstStyle>
            <a:lvl1pPr marL="0" indent="0">
              <a:buNone/>
              <a:defRPr sz="2250" b="1"/>
            </a:lvl1pPr>
            <a:lvl2pPr marL="428625" indent="0">
              <a:buNone/>
              <a:defRPr sz="1875" b="1"/>
            </a:lvl2pPr>
            <a:lvl3pPr marL="857250" indent="0">
              <a:buNone/>
              <a:defRPr sz="1688" b="1"/>
            </a:lvl3pPr>
            <a:lvl4pPr marL="1285875" indent="0">
              <a:buNone/>
              <a:defRPr sz="1500" b="1"/>
            </a:lvl4pPr>
            <a:lvl5pPr marL="1714500" indent="0">
              <a:buNone/>
              <a:defRPr sz="1500" b="1"/>
            </a:lvl5pPr>
            <a:lvl6pPr marL="2143125" indent="0">
              <a:buNone/>
              <a:defRPr sz="1500" b="1"/>
            </a:lvl6pPr>
            <a:lvl7pPr marL="2571750" indent="0">
              <a:buNone/>
              <a:defRPr sz="1500" b="1"/>
            </a:lvl7pPr>
            <a:lvl8pPr marL="3000375" indent="0">
              <a:buNone/>
              <a:defRPr sz="1500" b="1"/>
            </a:lvl8pPr>
            <a:lvl9pPr marL="3429000" indent="0">
              <a:buNone/>
              <a:defRPr sz="1500" b="1"/>
            </a:lvl9pPr>
          </a:lstStyle>
          <a:p>
            <a:pPr lvl="0"/>
            <a:r>
              <a:rPr lang="en-US"/>
              <a:t>Click to edit Master text styles</a:t>
            </a:r>
          </a:p>
        </p:txBody>
      </p:sp>
      <p:sp>
        <p:nvSpPr>
          <p:cNvPr id="4" name="Content Placeholder 3">
            <a:extLst>
              <a:ext uri="{FF2B5EF4-FFF2-40B4-BE49-F238E27FC236}">
                <a16:creationId xmlns:a16="http://schemas.microsoft.com/office/drawing/2014/main" id="{8BF9DAF2-4DDF-91E4-F920-BA9130A407C0}"/>
              </a:ext>
            </a:extLst>
          </p:cNvPr>
          <p:cNvSpPr>
            <a:spLocks noGrp="1"/>
          </p:cNvSpPr>
          <p:nvPr>
            <p:ph sz="half" idx="2"/>
          </p:nvPr>
        </p:nvSpPr>
        <p:spPr>
          <a:xfrm>
            <a:off x="787302" y="2616992"/>
            <a:ext cx="4835425" cy="38492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01BC08C-1D25-8F97-B71C-6F09726408F9}"/>
              </a:ext>
            </a:extLst>
          </p:cNvPr>
          <p:cNvSpPr>
            <a:spLocks noGrp="1"/>
          </p:cNvSpPr>
          <p:nvPr>
            <p:ph type="body" sz="quarter" idx="3"/>
          </p:nvPr>
        </p:nvSpPr>
        <p:spPr>
          <a:xfrm>
            <a:off x="5786437" y="1756271"/>
            <a:ext cx="4859239" cy="860721"/>
          </a:xfrm>
        </p:spPr>
        <p:txBody>
          <a:bodyPr anchor="b"/>
          <a:lstStyle>
            <a:lvl1pPr marL="0" indent="0">
              <a:buNone/>
              <a:defRPr sz="2250" b="1"/>
            </a:lvl1pPr>
            <a:lvl2pPr marL="428625" indent="0">
              <a:buNone/>
              <a:defRPr sz="1875" b="1"/>
            </a:lvl2pPr>
            <a:lvl3pPr marL="857250" indent="0">
              <a:buNone/>
              <a:defRPr sz="1688" b="1"/>
            </a:lvl3pPr>
            <a:lvl4pPr marL="1285875" indent="0">
              <a:buNone/>
              <a:defRPr sz="1500" b="1"/>
            </a:lvl4pPr>
            <a:lvl5pPr marL="1714500" indent="0">
              <a:buNone/>
              <a:defRPr sz="1500" b="1"/>
            </a:lvl5pPr>
            <a:lvl6pPr marL="2143125" indent="0">
              <a:buNone/>
              <a:defRPr sz="1500" b="1"/>
            </a:lvl6pPr>
            <a:lvl7pPr marL="2571750" indent="0">
              <a:buNone/>
              <a:defRPr sz="1500" b="1"/>
            </a:lvl7pPr>
            <a:lvl8pPr marL="3000375" indent="0">
              <a:buNone/>
              <a:defRPr sz="1500" b="1"/>
            </a:lvl8pPr>
            <a:lvl9pPr marL="3429000" indent="0">
              <a:buNone/>
              <a:defRPr sz="15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CA513-9F39-64E8-2D90-2AF97BDE8940}"/>
              </a:ext>
            </a:extLst>
          </p:cNvPr>
          <p:cNvSpPr>
            <a:spLocks noGrp="1"/>
          </p:cNvSpPr>
          <p:nvPr>
            <p:ph sz="quarter" idx="4"/>
          </p:nvPr>
        </p:nvSpPr>
        <p:spPr>
          <a:xfrm>
            <a:off x="5786437" y="2616992"/>
            <a:ext cx="4859239" cy="38492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9CADF80-12FB-DEC5-BF8D-C53F735C3509}"/>
              </a:ext>
            </a:extLst>
          </p:cNvPr>
          <p:cNvSpPr>
            <a:spLocks noGrp="1"/>
          </p:cNvSpPr>
          <p:nvPr>
            <p:ph type="dt" sz="half" idx="10"/>
          </p:nvPr>
        </p:nvSpPr>
        <p:spPr/>
        <p:txBody>
          <a:bodyPr/>
          <a:lstStyle/>
          <a:p>
            <a:fld id="{840B1558-70DB-4349-8128-44DBD811CD23}" type="datetimeFigureOut">
              <a:rPr lang="en-GB" smtClean="0"/>
              <a:t>28/11/2023</a:t>
            </a:fld>
            <a:endParaRPr lang="en-GB"/>
          </a:p>
        </p:txBody>
      </p:sp>
      <p:sp>
        <p:nvSpPr>
          <p:cNvPr id="8" name="Footer Placeholder 7">
            <a:extLst>
              <a:ext uri="{FF2B5EF4-FFF2-40B4-BE49-F238E27FC236}">
                <a16:creationId xmlns:a16="http://schemas.microsoft.com/office/drawing/2014/main" id="{A0A2851A-5549-36D7-EB70-A1DFE0290E0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6C6CAB5-AC94-5FD3-622B-8DA936B8FC4C}"/>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185731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BA599-44CE-94AE-D0C3-A3E3A6BF675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8548022-E45C-593A-3053-BC251C05D321}"/>
              </a:ext>
            </a:extLst>
          </p:cNvPr>
          <p:cNvSpPr>
            <a:spLocks noGrp="1"/>
          </p:cNvSpPr>
          <p:nvPr>
            <p:ph type="dt" sz="half" idx="10"/>
          </p:nvPr>
        </p:nvSpPr>
        <p:spPr/>
        <p:txBody>
          <a:bodyPr/>
          <a:lstStyle/>
          <a:p>
            <a:fld id="{840B1558-70DB-4349-8128-44DBD811CD23}" type="datetimeFigureOut">
              <a:rPr lang="en-GB" smtClean="0"/>
              <a:t>28/11/2023</a:t>
            </a:fld>
            <a:endParaRPr lang="en-GB"/>
          </a:p>
        </p:txBody>
      </p:sp>
      <p:sp>
        <p:nvSpPr>
          <p:cNvPr id="4" name="Footer Placeholder 3">
            <a:extLst>
              <a:ext uri="{FF2B5EF4-FFF2-40B4-BE49-F238E27FC236}">
                <a16:creationId xmlns:a16="http://schemas.microsoft.com/office/drawing/2014/main" id="{B777D6BF-B454-CFAA-53C9-F0AEF7A31EE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3234E12-58F1-2222-19BA-72E9D91480E4}"/>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3389055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C35155-657E-4077-B7FA-DF549F86043F}"/>
              </a:ext>
            </a:extLst>
          </p:cNvPr>
          <p:cNvSpPr>
            <a:spLocks noGrp="1"/>
          </p:cNvSpPr>
          <p:nvPr>
            <p:ph type="dt" sz="half" idx="10"/>
          </p:nvPr>
        </p:nvSpPr>
        <p:spPr/>
        <p:txBody>
          <a:bodyPr/>
          <a:lstStyle/>
          <a:p>
            <a:fld id="{840B1558-70DB-4349-8128-44DBD811CD23}" type="datetimeFigureOut">
              <a:rPr lang="en-GB" smtClean="0"/>
              <a:t>28/11/2023</a:t>
            </a:fld>
            <a:endParaRPr lang="en-GB"/>
          </a:p>
        </p:txBody>
      </p:sp>
      <p:sp>
        <p:nvSpPr>
          <p:cNvPr id="3" name="Footer Placeholder 2">
            <a:extLst>
              <a:ext uri="{FF2B5EF4-FFF2-40B4-BE49-F238E27FC236}">
                <a16:creationId xmlns:a16="http://schemas.microsoft.com/office/drawing/2014/main" id="{52327037-AD9A-8F44-23BB-8574F97263D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908923A-C76A-8872-8441-ACC609135125}"/>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1734327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C2370-84B2-651E-0D82-C6CDADAB5659}"/>
              </a:ext>
            </a:extLst>
          </p:cNvPr>
          <p:cNvSpPr>
            <a:spLocks noGrp="1"/>
          </p:cNvSpPr>
          <p:nvPr>
            <p:ph type="title"/>
          </p:nvPr>
        </p:nvSpPr>
        <p:spPr>
          <a:xfrm>
            <a:off x="787302" y="477626"/>
            <a:ext cx="3686472" cy="1671691"/>
          </a:xfrm>
        </p:spPr>
        <p:txBody>
          <a:bodyPr anchor="b"/>
          <a:lstStyle>
            <a:lvl1pPr>
              <a:defRPr sz="30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FCFB32D-A6E2-9F05-F8A6-8CC03AA643F6}"/>
              </a:ext>
            </a:extLst>
          </p:cNvPr>
          <p:cNvSpPr>
            <a:spLocks noGrp="1"/>
          </p:cNvSpPr>
          <p:nvPr>
            <p:ph idx="1"/>
          </p:nvPr>
        </p:nvSpPr>
        <p:spPr>
          <a:xfrm>
            <a:off x="4859238" y="1031540"/>
            <a:ext cx="5786438" cy="5091359"/>
          </a:xfrm>
        </p:spPr>
        <p:txBody>
          <a:bodyPr/>
          <a:lstStyle>
            <a:lvl1pPr>
              <a:defRPr sz="3000"/>
            </a:lvl1pPr>
            <a:lvl2pPr>
              <a:defRPr sz="2625"/>
            </a:lvl2pPr>
            <a:lvl3pPr>
              <a:defRPr sz="2250"/>
            </a:lvl3pPr>
            <a:lvl4pPr>
              <a:defRPr sz="1875"/>
            </a:lvl4pPr>
            <a:lvl5pPr>
              <a:defRPr sz="1875"/>
            </a:lvl5pPr>
            <a:lvl6pPr>
              <a:defRPr sz="1875"/>
            </a:lvl6pPr>
            <a:lvl7pPr>
              <a:defRPr sz="1875"/>
            </a:lvl7pPr>
            <a:lvl8pPr>
              <a:defRPr sz="1875"/>
            </a:lvl8pPr>
            <a:lvl9pPr>
              <a:defRPr sz="18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2DAE433-FD98-7342-E446-5265FF40F48B}"/>
              </a:ext>
            </a:extLst>
          </p:cNvPr>
          <p:cNvSpPr>
            <a:spLocks noGrp="1"/>
          </p:cNvSpPr>
          <p:nvPr>
            <p:ph type="body" sz="half" idx="2"/>
          </p:nvPr>
        </p:nvSpPr>
        <p:spPr>
          <a:xfrm>
            <a:off x="787302" y="2149316"/>
            <a:ext cx="3686472" cy="3981875"/>
          </a:xfrm>
        </p:spPr>
        <p:txBody>
          <a:bodyPr/>
          <a:lstStyle>
            <a:lvl1pPr marL="0" indent="0">
              <a:buNone/>
              <a:defRPr sz="1500"/>
            </a:lvl1pPr>
            <a:lvl2pPr marL="428625" indent="0">
              <a:buNone/>
              <a:defRPr sz="1313"/>
            </a:lvl2pPr>
            <a:lvl3pPr marL="857250" indent="0">
              <a:buNone/>
              <a:defRPr sz="1125"/>
            </a:lvl3pPr>
            <a:lvl4pPr marL="1285875" indent="0">
              <a:buNone/>
              <a:defRPr sz="938"/>
            </a:lvl4pPr>
            <a:lvl5pPr marL="1714500" indent="0">
              <a:buNone/>
              <a:defRPr sz="938"/>
            </a:lvl5pPr>
            <a:lvl6pPr marL="2143125" indent="0">
              <a:buNone/>
              <a:defRPr sz="938"/>
            </a:lvl6pPr>
            <a:lvl7pPr marL="2571750" indent="0">
              <a:buNone/>
              <a:defRPr sz="938"/>
            </a:lvl7pPr>
            <a:lvl8pPr marL="3000375" indent="0">
              <a:buNone/>
              <a:defRPr sz="938"/>
            </a:lvl8pPr>
            <a:lvl9pPr marL="3429000" indent="0">
              <a:buNone/>
              <a:defRPr sz="938"/>
            </a:lvl9pPr>
          </a:lstStyle>
          <a:p>
            <a:pPr lvl="0"/>
            <a:r>
              <a:rPr lang="en-US"/>
              <a:t>Click to edit Master text styles</a:t>
            </a:r>
          </a:p>
        </p:txBody>
      </p:sp>
      <p:sp>
        <p:nvSpPr>
          <p:cNvPr id="5" name="Date Placeholder 4">
            <a:extLst>
              <a:ext uri="{FF2B5EF4-FFF2-40B4-BE49-F238E27FC236}">
                <a16:creationId xmlns:a16="http://schemas.microsoft.com/office/drawing/2014/main" id="{9E8C6F00-0D49-B316-000A-DB804495AA4F}"/>
              </a:ext>
            </a:extLst>
          </p:cNvPr>
          <p:cNvSpPr>
            <a:spLocks noGrp="1"/>
          </p:cNvSpPr>
          <p:nvPr>
            <p:ph type="dt" sz="half" idx="10"/>
          </p:nvPr>
        </p:nvSpPr>
        <p:spPr/>
        <p:txBody>
          <a:bodyPr/>
          <a:lstStyle/>
          <a:p>
            <a:fld id="{840B1558-70DB-4349-8128-44DBD811CD23}" type="datetimeFigureOut">
              <a:rPr lang="en-GB" smtClean="0"/>
              <a:t>28/11/2023</a:t>
            </a:fld>
            <a:endParaRPr lang="en-GB"/>
          </a:p>
        </p:txBody>
      </p:sp>
      <p:sp>
        <p:nvSpPr>
          <p:cNvPr id="6" name="Footer Placeholder 5">
            <a:extLst>
              <a:ext uri="{FF2B5EF4-FFF2-40B4-BE49-F238E27FC236}">
                <a16:creationId xmlns:a16="http://schemas.microsoft.com/office/drawing/2014/main" id="{FA8C5CF5-E506-A3C1-F562-0926F1CB26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5B14141-A818-04DD-7949-E6BD2AD54BC3}"/>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6392067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BA8B6BA-EB99-9BE4-5895-917B5137E4EF}"/>
              </a:ext>
            </a:extLst>
          </p:cNvPr>
          <p:cNvPicPr>
            <a:picLocks noChangeAspect="1"/>
          </p:cNvPicPr>
          <p:nvPr userDrawn="1"/>
        </p:nvPicPr>
        <p:blipFill>
          <a:blip r:embed="rId3"/>
          <a:srcRect/>
          <a:stretch/>
        </p:blipFill>
        <p:spPr>
          <a:xfrm>
            <a:off x="-123068" y="-82422"/>
            <a:ext cx="11676135" cy="7329227"/>
          </a:xfrm>
          <a:prstGeom prst="rect">
            <a:avLst/>
          </a:prstGeom>
        </p:spPr>
      </p:pic>
    </p:spTree>
    <p:extLst>
      <p:ext uri="{BB962C8B-B14F-4D97-AF65-F5344CB8AC3E}">
        <p14:creationId xmlns:p14="http://schemas.microsoft.com/office/powerpoint/2010/main" val="1969287364"/>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857236" rtl="0" eaLnBrk="1" latinLnBrk="0" hangingPunct="1">
        <a:lnSpc>
          <a:spcPct val="90000"/>
        </a:lnSpc>
        <a:spcBef>
          <a:spcPct val="0"/>
        </a:spcBef>
        <a:buNone/>
        <a:defRPr sz="4126" kern="1200">
          <a:solidFill>
            <a:schemeClr val="tx1"/>
          </a:solidFill>
          <a:latin typeface="+mj-lt"/>
          <a:ea typeface="+mj-ea"/>
          <a:cs typeface="+mj-cs"/>
        </a:defRPr>
      </a:lvl1pPr>
    </p:titleStyle>
    <p:bodyStyle>
      <a:lvl1pPr marL="214310" indent="-214310" algn="l" defTabSz="857236" rtl="0" eaLnBrk="1" latinLnBrk="0" hangingPunct="1">
        <a:lnSpc>
          <a:spcPct val="90000"/>
        </a:lnSpc>
        <a:spcBef>
          <a:spcPts val="939"/>
        </a:spcBef>
        <a:buFont typeface="Arial" panose="020B0604020202020204" pitchFamily="34" charset="0"/>
        <a:buChar char="•"/>
        <a:defRPr sz="2627" kern="1200">
          <a:solidFill>
            <a:schemeClr val="tx1"/>
          </a:solidFill>
          <a:latin typeface="+mn-lt"/>
          <a:ea typeface="+mn-ea"/>
          <a:cs typeface="+mn-cs"/>
        </a:defRPr>
      </a:lvl1pPr>
      <a:lvl2pPr marL="642926" indent="-214310" algn="l" defTabSz="857236" rtl="0" eaLnBrk="1" latinLnBrk="0" hangingPunct="1">
        <a:lnSpc>
          <a:spcPct val="90000"/>
        </a:lnSpc>
        <a:spcBef>
          <a:spcPts val="468"/>
        </a:spcBef>
        <a:buFont typeface="Arial" panose="020B0604020202020204" pitchFamily="34" charset="0"/>
        <a:buChar char="•"/>
        <a:defRPr sz="2251" kern="1200">
          <a:solidFill>
            <a:schemeClr val="tx1"/>
          </a:solidFill>
          <a:latin typeface="+mn-lt"/>
          <a:ea typeface="+mn-ea"/>
          <a:cs typeface="+mn-cs"/>
        </a:defRPr>
      </a:lvl2pPr>
      <a:lvl3pPr marL="1071546" indent="-214310" algn="l" defTabSz="857236" rtl="0" eaLnBrk="1" latinLnBrk="0" hangingPunct="1">
        <a:lnSpc>
          <a:spcPct val="90000"/>
        </a:lnSpc>
        <a:spcBef>
          <a:spcPts val="468"/>
        </a:spcBef>
        <a:buFont typeface="Arial" panose="020B0604020202020204" pitchFamily="34" charset="0"/>
        <a:buChar char="•"/>
        <a:defRPr sz="1875" kern="1200">
          <a:solidFill>
            <a:schemeClr val="tx1"/>
          </a:solidFill>
          <a:latin typeface="+mn-lt"/>
          <a:ea typeface="+mn-ea"/>
          <a:cs typeface="+mn-cs"/>
        </a:defRPr>
      </a:lvl3pPr>
      <a:lvl4pPr marL="1500162" indent="-214310" algn="l" defTabSz="857236" rtl="0" eaLnBrk="1" latinLnBrk="0" hangingPunct="1">
        <a:lnSpc>
          <a:spcPct val="90000"/>
        </a:lnSpc>
        <a:spcBef>
          <a:spcPts val="468"/>
        </a:spcBef>
        <a:buFont typeface="Arial" panose="020B0604020202020204" pitchFamily="34" charset="0"/>
        <a:buChar char="•"/>
        <a:defRPr sz="1687" kern="1200">
          <a:solidFill>
            <a:schemeClr val="tx1"/>
          </a:solidFill>
          <a:latin typeface="+mn-lt"/>
          <a:ea typeface="+mn-ea"/>
          <a:cs typeface="+mn-cs"/>
        </a:defRPr>
      </a:lvl4pPr>
      <a:lvl5pPr marL="1928779" indent="-214310" algn="l" defTabSz="857236" rtl="0" eaLnBrk="1" latinLnBrk="0" hangingPunct="1">
        <a:lnSpc>
          <a:spcPct val="90000"/>
        </a:lnSpc>
        <a:spcBef>
          <a:spcPts val="468"/>
        </a:spcBef>
        <a:buFont typeface="Arial" panose="020B0604020202020204" pitchFamily="34" charset="0"/>
        <a:buChar char="•"/>
        <a:defRPr sz="1687" kern="1200">
          <a:solidFill>
            <a:schemeClr val="tx1"/>
          </a:solidFill>
          <a:latin typeface="+mn-lt"/>
          <a:ea typeface="+mn-ea"/>
          <a:cs typeface="+mn-cs"/>
        </a:defRPr>
      </a:lvl5pPr>
      <a:lvl6pPr marL="2357399" indent="-214310" algn="l" defTabSz="857236" rtl="0" eaLnBrk="1" latinLnBrk="0" hangingPunct="1">
        <a:lnSpc>
          <a:spcPct val="90000"/>
        </a:lnSpc>
        <a:spcBef>
          <a:spcPts val="468"/>
        </a:spcBef>
        <a:buFont typeface="Arial" panose="020B0604020202020204" pitchFamily="34" charset="0"/>
        <a:buChar char="•"/>
        <a:defRPr sz="1687" kern="1200">
          <a:solidFill>
            <a:schemeClr val="tx1"/>
          </a:solidFill>
          <a:latin typeface="+mn-lt"/>
          <a:ea typeface="+mn-ea"/>
          <a:cs typeface="+mn-cs"/>
        </a:defRPr>
      </a:lvl6pPr>
      <a:lvl7pPr marL="2786015" indent="-214310" algn="l" defTabSz="857236" rtl="0" eaLnBrk="1" latinLnBrk="0" hangingPunct="1">
        <a:lnSpc>
          <a:spcPct val="90000"/>
        </a:lnSpc>
        <a:spcBef>
          <a:spcPts val="468"/>
        </a:spcBef>
        <a:buFont typeface="Arial" panose="020B0604020202020204" pitchFamily="34" charset="0"/>
        <a:buChar char="•"/>
        <a:defRPr sz="1687" kern="1200">
          <a:solidFill>
            <a:schemeClr val="tx1"/>
          </a:solidFill>
          <a:latin typeface="+mn-lt"/>
          <a:ea typeface="+mn-ea"/>
          <a:cs typeface="+mn-cs"/>
        </a:defRPr>
      </a:lvl7pPr>
      <a:lvl8pPr marL="3214635" indent="-214310" algn="l" defTabSz="857236" rtl="0" eaLnBrk="1" latinLnBrk="0" hangingPunct="1">
        <a:lnSpc>
          <a:spcPct val="90000"/>
        </a:lnSpc>
        <a:spcBef>
          <a:spcPts val="468"/>
        </a:spcBef>
        <a:buFont typeface="Arial" panose="020B0604020202020204" pitchFamily="34" charset="0"/>
        <a:buChar char="•"/>
        <a:defRPr sz="1687" kern="1200">
          <a:solidFill>
            <a:schemeClr val="tx1"/>
          </a:solidFill>
          <a:latin typeface="+mn-lt"/>
          <a:ea typeface="+mn-ea"/>
          <a:cs typeface="+mn-cs"/>
        </a:defRPr>
      </a:lvl8pPr>
      <a:lvl9pPr marL="3643251" indent="-214310" algn="l" defTabSz="857236" rtl="0" eaLnBrk="1" latinLnBrk="0" hangingPunct="1">
        <a:lnSpc>
          <a:spcPct val="90000"/>
        </a:lnSpc>
        <a:spcBef>
          <a:spcPts val="468"/>
        </a:spcBef>
        <a:buFont typeface="Arial" panose="020B0604020202020204" pitchFamily="34" charset="0"/>
        <a:buChar char="•"/>
        <a:defRPr sz="1687" kern="1200">
          <a:solidFill>
            <a:schemeClr val="tx1"/>
          </a:solidFill>
          <a:latin typeface="+mn-lt"/>
          <a:ea typeface="+mn-ea"/>
          <a:cs typeface="+mn-cs"/>
        </a:defRPr>
      </a:lvl9pPr>
    </p:bodyStyle>
    <p:otherStyle>
      <a:defPPr>
        <a:defRPr lang="en-US"/>
      </a:defPPr>
      <a:lvl1pPr marL="0" algn="l" defTabSz="857236" rtl="0" eaLnBrk="1" latinLnBrk="0" hangingPunct="1">
        <a:defRPr sz="1687" kern="1200">
          <a:solidFill>
            <a:schemeClr val="tx1"/>
          </a:solidFill>
          <a:latin typeface="+mn-lt"/>
          <a:ea typeface="+mn-ea"/>
          <a:cs typeface="+mn-cs"/>
        </a:defRPr>
      </a:lvl1pPr>
      <a:lvl2pPr marL="428616" algn="l" defTabSz="857236" rtl="0" eaLnBrk="1" latinLnBrk="0" hangingPunct="1">
        <a:defRPr sz="1687" kern="1200">
          <a:solidFill>
            <a:schemeClr val="tx1"/>
          </a:solidFill>
          <a:latin typeface="+mn-lt"/>
          <a:ea typeface="+mn-ea"/>
          <a:cs typeface="+mn-cs"/>
        </a:defRPr>
      </a:lvl2pPr>
      <a:lvl3pPr marL="857236" algn="l" defTabSz="857236" rtl="0" eaLnBrk="1" latinLnBrk="0" hangingPunct="1">
        <a:defRPr sz="1687" kern="1200">
          <a:solidFill>
            <a:schemeClr val="tx1"/>
          </a:solidFill>
          <a:latin typeface="+mn-lt"/>
          <a:ea typeface="+mn-ea"/>
          <a:cs typeface="+mn-cs"/>
        </a:defRPr>
      </a:lvl3pPr>
      <a:lvl4pPr marL="1285852" algn="l" defTabSz="857236" rtl="0" eaLnBrk="1" latinLnBrk="0" hangingPunct="1">
        <a:defRPr sz="1687" kern="1200">
          <a:solidFill>
            <a:schemeClr val="tx1"/>
          </a:solidFill>
          <a:latin typeface="+mn-lt"/>
          <a:ea typeface="+mn-ea"/>
          <a:cs typeface="+mn-cs"/>
        </a:defRPr>
      </a:lvl4pPr>
      <a:lvl5pPr marL="1714473" algn="l" defTabSz="857236" rtl="0" eaLnBrk="1" latinLnBrk="0" hangingPunct="1">
        <a:defRPr sz="1687" kern="1200">
          <a:solidFill>
            <a:schemeClr val="tx1"/>
          </a:solidFill>
          <a:latin typeface="+mn-lt"/>
          <a:ea typeface="+mn-ea"/>
          <a:cs typeface="+mn-cs"/>
        </a:defRPr>
      </a:lvl5pPr>
      <a:lvl6pPr marL="2143089" algn="l" defTabSz="857236" rtl="0" eaLnBrk="1" latinLnBrk="0" hangingPunct="1">
        <a:defRPr sz="1687" kern="1200">
          <a:solidFill>
            <a:schemeClr val="tx1"/>
          </a:solidFill>
          <a:latin typeface="+mn-lt"/>
          <a:ea typeface="+mn-ea"/>
          <a:cs typeface="+mn-cs"/>
        </a:defRPr>
      </a:lvl6pPr>
      <a:lvl7pPr marL="2571705" algn="l" defTabSz="857236" rtl="0" eaLnBrk="1" latinLnBrk="0" hangingPunct="1">
        <a:defRPr sz="1687" kern="1200">
          <a:solidFill>
            <a:schemeClr val="tx1"/>
          </a:solidFill>
          <a:latin typeface="+mn-lt"/>
          <a:ea typeface="+mn-ea"/>
          <a:cs typeface="+mn-cs"/>
        </a:defRPr>
      </a:lvl7pPr>
      <a:lvl8pPr marL="3000325" algn="l" defTabSz="857236" rtl="0" eaLnBrk="1" latinLnBrk="0" hangingPunct="1">
        <a:defRPr sz="1687" kern="1200">
          <a:solidFill>
            <a:schemeClr val="tx1"/>
          </a:solidFill>
          <a:latin typeface="+mn-lt"/>
          <a:ea typeface="+mn-ea"/>
          <a:cs typeface="+mn-cs"/>
        </a:defRPr>
      </a:lvl8pPr>
      <a:lvl9pPr marL="3428941" algn="l" defTabSz="857236" rtl="0" eaLnBrk="1" latinLnBrk="0" hangingPunct="1">
        <a:defRPr sz="168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376DB2-2AD3-BAFE-4253-E87D1EBAC7D5}"/>
              </a:ext>
            </a:extLst>
          </p:cNvPr>
          <p:cNvSpPr>
            <a:spLocks noGrp="1"/>
          </p:cNvSpPr>
          <p:nvPr>
            <p:ph type="title"/>
          </p:nvPr>
        </p:nvSpPr>
        <p:spPr>
          <a:xfrm>
            <a:off x="785813" y="381438"/>
            <a:ext cx="9858375" cy="1384784"/>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2BFBC58-80C4-223A-1D04-0B72591069FF}"/>
              </a:ext>
            </a:extLst>
          </p:cNvPr>
          <p:cNvSpPr>
            <a:spLocks noGrp="1"/>
          </p:cNvSpPr>
          <p:nvPr>
            <p:ph type="body" idx="1"/>
          </p:nvPr>
        </p:nvSpPr>
        <p:spPr>
          <a:xfrm>
            <a:off x="785813" y="1907187"/>
            <a:ext cx="9858375" cy="45457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C6C97A-1BC9-CD2C-2C0C-F320FE4E42D8}"/>
              </a:ext>
            </a:extLst>
          </p:cNvPr>
          <p:cNvSpPr>
            <a:spLocks noGrp="1"/>
          </p:cNvSpPr>
          <p:nvPr>
            <p:ph type="dt" sz="half" idx="2"/>
          </p:nvPr>
        </p:nvSpPr>
        <p:spPr>
          <a:xfrm>
            <a:off x="785813" y="6640327"/>
            <a:ext cx="2571750" cy="381437"/>
          </a:xfrm>
          <a:prstGeom prst="rect">
            <a:avLst/>
          </a:prstGeom>
        </p:spPr>
        <p:txBody>
          <a:bodyPr vert="horz" lIns="91440" tIns="45720" rIns="91440" bIns="45720" rtlCol="0" anchor="ctr"/>
          <a:lstStyle>
            <a:lvl1pPr algn="l">
              <a:defRPr sz="1125">
                <a:solidFill>
                  <a:schemeClr val="tx1">
                    <a:tint val="75000"/>
                  </a:schemeClr>
                </a:solidFill>
              </a:defRPr>
            </a:lvl1pPr>
          </a:lstStyle>
          <a:p>
            <a:fld id="{A72FC3E3-CC54-48C0-BB88-00FD1D4E56B7}" type="datetimeFigureOut">
              <a:rPr lang="en-GB" smtClean="0"/>
              <a:t>28/11/2023</a:t>
            </a:fld>
            <a:endParaRPr lang="en-GB"/>
          </a:p>
        </p:txBody>
      </p:sp>
      <p:sp>
        <p:nvSpPr>
          <p:cNvPr id="5" name="Footer Placeholder 4">
            <a:extLst>
              <a:ext uri="{FF2B5EF4-FFF2-40B4-BE49-F238E27FC236}">
                <a16:creationId xmlns:a16="http://schemas.microsoft.com/office/drawing/2014/main" id="{54495405-B137-3A37-7BF3-DE0432EC2D6D}"/>
              </a:ext>
            </a:extLst>
          </p:cNvPr>
          <p:cNvSpPr>
            <a:spLocks noGrp="1"/>
          </p:cNvSpPr>
          <p:nvPr>
            <p:ph type="ftr" sz="quarter" idx="3"/>
          </p:nvPr>
        </p:nvSpPr>
        <p:spPr>
          <a:xfrm>
            <a:off x="3786188" y="6640327"/>
            <a:ext cx="3857625" cy="381437"/>
          </a:xfrm>
          <a:prstGeom prst="rect">
            <a:avLst/>
          </a:prstGeom>
        </p:spPr>
        <p:txBody>
          <a:bodyPr vert="horz" lIns="91440" tIns="45720" rIns="91440" bIns="45720" rtlCol="0" anchor="ctr"/>
          <a:lstStyle>
            <a:lvl1pPr algn="ctr">
              <a:defRPr sz="1125">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DDCCC90-14C9-FF22-1416-B698C0F1CF98}"/>
              </a:ext>
            </a:extLst>
          </p:cNvPr>
          <p:cNvSpPr>
            <a:spLocks noGrp="1"/>
          </p:cNvSpPr>
          <p:nvPr>
            <p:ph type="sldNum" sz="quarter" idx="4"/>
          </p:nvPr>
        </p:nvSpPr>
        <p:spPr>
          <a:xfrm>
            <a:off x="8072438" y="6640327"/>
            <a:ext cx="2571750" cy="381437"/>
          </a:xfrm>
          <a:prstGeom prst="rect">
            <a:avLst/>
          </a:prstGeom>
        </p:spPr>
        <p:txBody>
          <a:bodyPr vert="horz" lIns="91440" tIns="45720" rIns="91440" bIns="45720" rtlCol="0" anchor="ctr"/>
          <a:lstStyle>
            <a:lvl1pPr algn="r">
              <a:defRPr sz="1125">
                <a:solidFill>
                  <a:schemeClr val="tx1">
                    <a:tint val="75000"/>
                  </a:schemeClr>
                </a:solidFill>
              </a:defRPr>
            </a:lvl1pPr>
          </a:lstStyle>
          <a:p>
            <a:fld id="{F21BFFF4-0031-4F34-80EE-8655BD12BA9C}" type="slidenum">
              <a:rPr lang="en-GB" smtClean="0"/>
              <a:t>‹#›</a:t>
            </a:fld>
            <a:endParaRPr lang="en-GB"/>
          </a:p>
        </p:txBody>
      </p:sp>
      <p:pic>
        <p:nvPicPr>
          <p:cNvPr id="7" name="Picture 6">
            <a:extLst>
              <a:ext uri="{FF2B5EF4-FFF2-40B4-BE49-F238E27FC236}">
                <a16:creationId xmlns:a16="http://schemas.microsoft.com/office/drawing/2014/main" id="{E048EA0A-FDBF-E5AD-7946-C8FA3825A968}"/>
              </a:ext>
            </a:extLst>
          </p:cNvPr>
          <p:cNvPicPr>
            <a:picLocks noChangeAspect="1"/>
          </p:cNvPicPr>
          <p:nvPr userDrawn="1"/>
        </p:nvPicPr>
        <p:blipFill>
          <a:blip r:embed="rId14"/>
          <a:srcRect/>
          <a:stretch/>
        </p:blipFill>
        <p:spPr>
          <a:xfrm>
            <a:off x="-123068" y="-82422"/>
            <a:ext cx="11676135" cy="7329227"/>
          </a:xfrm>
          <a:prstGeom prst="rect">
            <a:avLst/>
          </a:prstGeom>
        </p:spPr>
      </p:pic>
    </p:spTree>
    <p:extLst>
      <p:ext uri="{BB962C8B-B14F-4D97-AF65-F5344CB8AC3E}">
        <p14:creationId xmlns:p14="http://schemas.microsoft.com/office/powerpoint/2010/main" val="1705148361"/>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Lst>
  <p:txStyles>
    <p:titleStyle>
      <a:lvl1pPr algn="l" defTabSz="857250" rtl="0" eaLnBrk="1" latinLnBrk="0" hangingPunct="1">
        <a:lnSpc>
          <a:spcPct val="90000"/>
        </a:lnSpc>
        <a:spcBef>
          <a:spcPct val="0"/>
        </a:spcBef>
        <a:buNone/>
        <a:defRPr sz="4125" kern="1200">
          <a:solidFill>
            <a:schemeClr val="tx1"/>
          </a:solidFill>
          <a:latin typeface="+mj-lt"/>
          <a:ea typeface="+mj-ea"/>
          <a:cs typeface="+mj-cs"/>
        </a:defRPr>
      </a:lvl1pPr>
    </p:titleStyle>
    <p:bodyStyle>
      <a:lvl1pPr marL="214313" indent="-214313" algn="l" defTabSz="857250" rtl="0" eaLnBrk="1" latinLnBrk="0" hangingPunct="1">
        <a:lnSpc>
          <a:spcPct val="90000"/>
        </a:lnSpc>
        <a:spcBef>
          <a:spcPts val="938"/>
        </a:spcBef>
        <a:buFont typeface="Arial" panose="020B0604020202020204" pitchFamily="34" charset="0"/>
        <a:buChar char="•"/>
        <a:defRPr sz="2625" kern="1200">
          <a:solidFill>
            <a:schemeClr val="tx1"/>
          </a:solidFill>
          <a:latin typeface="+mn-lt"/>
          <a:ea typeface="+mn-ea"/>
          <a:cs typeface="+mn-cs"/>
        </a:defRPr>
      </a:lvl1pPr>
      <a:lvl2pPr marL="642938" indent="-214313" algn="l" defTabSz="857250" rtl="0" eaLnBrk="1" latinLnBrk="0" hangingPunct="1">
        <a:lnSpc>
          <a:spcPct val="90000"/>
        </a:lnSpc>
        <a:spcBef>
          <a:spcPts val="469"/>
        </a:spcBef>
        <a:buFont typeface="Arial" panose="020B0604020202020204" pitchFamily="34" charset="0"/>
        <a:buChar char="•"/>
        <a:defRPr sz="2250" kern="1200">
          <a:solidFill>
            <a:schemeClr val="tx1"/>
          </a:solidFill>
          <a:latin typeface="+mn-lt"/>
          <a:ea typeface="+mn-ea"/>
          <a:cs typeface="+mn-cs"/>
        </a:defRPr>
      </a:lvl2pPr>
      <a:lvl3pPr marL="1071563" indent="-214313" algn="l" defTabSz="857250" rtl="0" eaLnBrk="1" latinLnBrk="0" hangingPunct="1">
        <a:lnSpc>
          <a:spcPct val="90000"/>
        </a:lnSpc>
        <a:spcBef>
          <a:spcPts val="469"/>
        </a:spcBef>
        <a:buFont typeface="Arial" panose="020B0604020202020204" pitchFamily="34" charset="0"/>
        <a:buChar char="•"/>
        <a:defRPr sz="1875" kern="1200">
          <a:solidFill>
            <a:schemeClr val="tx1"/>
          </a:solidFill>
          <a:latin typeface="+mn-lt"/>
          <a:ea typeface="+mn-ea"/>
          <a:cs typeface="+mn-cs"/>
        </a:defRPr>
      </a:lvl3pPr>
      <a:lvl4pPr marL="1500188"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4pPr>
      <a:lvl5pPr marL="1928813"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5pPr>
      <a:lvl6pPr marL="2357438"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6pPr>
      <a:lvl7pPr marL="2786063"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7pPr>
      <a:lvl8pPr marL="3214688"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8pPr>
      <a:lvl9pPr marL="3643313"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9pPr>
    </p:bodyStyle>
    <p:otherStyle>
      <a:defPPr>
        <a:defRPr lang="en-US"/>
      </a:defPPr>
      <a:lvl1pPr marL="0" algn="l" defTabSz="857250" rtl="0" eaLnBrk="1" latinLnBrk="0" hangingPunct="1">
        <a:defRPr sz="1688" kern="1200">
          <a:solidFill>
            <a:schemeClr val="tx1"/>
          </a:solidFill>
          <a:latin typeface="+mn-lt"/>
          <a:ea typeface="+mn-ea"/>
          <a:cs typeface="+mn-cs"/>
        </a:defRPr>
      </a:lvl1pPr>
      <a:lvl2pPr marL="428625" algn="l" defTabSz="857250" rtl="0" eaLnBrk="1" latinLnBrk="0" hangingPunct="1">
        <a:defRPr sz="1688" kern="1200">
          <a:solidFill>
            <a:schemeClr val="tx1"/>
          </a:solidFill>
          <a:latin typeface="+mn-lt"/>
          <a:ea typeface="+mn-ea"/>
          <a:cs typeface="+mn-cs"/>
        </a:defRPr>
      </a:lvl2pPr>
      <a:lvl3pPr marL="857250" algn="l" defTabSz="857250" rtl="0" eaLnBrk="1" latinLnBrk="0" hangingPunct="1">
        <a:defRPr sz="1688" kern="1200">
          <a:solidFill>
            <a:schemeClr val="tx1"/>
          </a:solidFill>
          <a:latin typeface="+mn-lt"/>
          <a:ea typeface="+mn-ea"/>
          <a:cs typeface="+mn-cs"/>
        </a:defRPr>
      </a:lvl3pPr>
      <a:lvl4pPr marL="1285875" algn="l" defTabSz="857250" rtl="0" eaLnBrk="1" latinLnBrk="0" hangingPunct="1">
        <a:defRPr sz="1688" kern="1200">
          <a:solidFill>
            <a:schemeClr val="tx1"/>
          </a:solidFill>
          <a:latin typeface="+mn-lt"/>
          <a:ea typeface="+mn-ea"/>
          <a:cs typeface="+mn-cs"/>
        </a:defRPr>
      </a:lvl4pPr>
      <a:lvl5pPr marL="1714500" algn="l" defTabSz="857250" rtl="0" eaLnBrk="1" latinLnBrk="0" hangingPunct="1">
        <a:defRPr sz="1688" kern="1200">
          <a:solidFill>
            <a:schemeClr val="tx1"/>
          </a:solidFill>
          <a:latin typeface="+mn-lt"/>
          <a:ea typeface="+mn-ea"/>
          <a:cs typeface="+mn-cs"/>
        </a:defRPr>
      </a:lvl5pPr>
      <a:lvl6pPr marL="2143125" algn="l" defTabSz="857250" rtl="0" eaLnBrk="1" latinLnBrk="0" hangingPunct="1">
        <a:defRPr sz="1688" kern="1200">
          <a:solidFill>
            <a:schemeClr val="tx1"/>
          </a:solidFill>
          <a:latin typeface="+mn-lt"/>
          <a:ea typeface="+mn-ea"/>
          <a:cs typeface="+mn-cs"/>
        </a:defRPr>
      </a:lvl6pPr>
      <a:lvl7pPr marL="2571750" algn="l" defTabSz="857250" rtl="0" eaLnBrk="1" latinLnBrk="0" hangingPunct="1">
        <a:defRPr sz="1688" kern="1200">
          <a:solidFill>
            <a:schemeClr val="tx1"/>
          </a:solidFill>
          <a:latin typeface="+mn-lt"/>
          <a:ea typeface="+mn-ea"/>
          <a:cs typeface="+mn-cs"/>
        </a:defRPr>
      </a:lvl7pPr>
      <a:lvl8pPr marL="3000375" algn="l" defTabSz="857250" rtl="0" eaLnBrk="1" latinLnBrk="0" hangingPunct="1">
        <a:defRPr sz="1688" kern="1200">
          <a:solidFill>
            <a:schemeClr val="tx1"/>
          </a:solidFill>
          <a:latin typeface="+mn-lt"/>
          <a:ea typeface="+mn-ea"/>
          <a:cs typeface="+mn-cs"/>
        </a:defRPr>
      </a:lvl8pPr>
      <a:lvl9pPr marL="3429000" algn="l" defTabSz="857250" rtl="0" eaLnBrk="1" latinLnBrk="0" hangingPunct="1">
        <a:defRPr sz="16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A346C4C-C0BC-D942-3E00-CCE93897B57D}"/>
              </a:ext>
            </a:extLst>
          </p:cNvPr>
          <p:cNvSpPr txBox="1">
            <a:spLocks/>
          </p:cNvSpPr>
          <p:nvPr/>
        </p:nvSpPr>
        <p:spPr>
          <a:xfrm>
            <a:off x="796925" y="473725"/>
            <a:ext cx="9836150" cy="6037244"/>
          </a:xfrm>
          <a:prstGeom prst="rect">
            <a:avLst/>
          </a:prstGeom>
        </p:spPr>
        <p:txBody>
          <a:bodyPr vert="horz" lIns="91440" tIns="45720" rIns="91440" bIns="45720" rtlCol="0" anchor="ctr">
            <a:noAutofit/>
          </a:bodyPr>
          <a:lstStyle>
            <a:lvl1pPr algn="l" defTabSz="857250" rtl="0" eaLnBrk="1" latinLnBrk="0" hangingPunct="1">
              <a:lnSpc>
                <a:spcPct val="90000"/>
              </a:lnSpc>
              <a:spcBef>
                <a:spcPct val="0"/>
              </a:spcBef>
              <a:buNone/>
              <a:defRPr sz="4125" kern="1200">
                <a:solidFill>
                  <a:schemeClr val="tx1"/>
                </a:solidFill>
                <a:latin typeface="+mj-lt"/>
                <a:ea typeface="+mj-ea"/>
                <a:cs typeface="+mj-cs"/>
              </a:defRPr>
            </a:lvl1pPr>
          </a:lstStyle>
          <a:p>
            <a:pPr algn="ctr">
              <a:lnSpc>
                <a:spcPct val="115000"/>
              </a:lnSpc>
            </a:pPr>
            <a:r>
              <a:rPr lang="en-GB" sz="4000" kern="100" dirty="0">
                <a:solidFill>
                  <a:schemeClr val="bg1"/>
                </a:solidFill>
                <a:effectLst/>
                <a:ea typeface="Calibri" panose="020F0502020204030204" pitchFamily="34" charset="0"/>
              </a:rPr>
              <a:t>WHEN IS A CHANGE OF C</a:t>
            </a:r>
            <a:r>
              <a:rPr lang="en-GB" sz="4000" kern="100" dirty="0">
                <a:solidFill>
                  <a:schemeClr val="bg1"/>
                </a:solidFill>
                <a:ea typeface="Calibri" panose="020F0502020204030204" pitchFamily="34" charset="0"/>
              </a:rPr>
              <a:t>IRCUMSTANCES SUFFICIENT?</a:t>
            </a:r>
            <a:endParaRPr lang="en-GB" sz="4000" kern="100" dirty="0">
              <a:solidFill>
                <a:schemeClr val="bg1"/>
              </a:solidFill>
              <a:effectLst/>
              <a:ea typeface="Calibri" panose="020F0502020204030204" pitchFamily="34" charset="0"/>
            </a:endParaRPr>
          </a:p>
          <a:p>
            <a:pPr algn="ctr"/>
            <a:endParaRPr lang="en-US" sz="4000" dirty="0">
              <a:solidFill>
                <a:schemeClr val="bg1"/>
              </a:solidFill>
            </a:endParaRPr>
          </a:p>
          <a:p>
            <a:pPr algn="ctr"/>
            <a:r>
              <a:rPr lang="en-US" sz="4000" dirty="0">
                <a:solidFill>
                  <a:schemeClr val="bg1"/>
                </a:solidFill>
              </a:rPr>
              <a:t>Maria Hancock &amp; Christopher Stringer discuss: Revocation of Placement Orders/Discharge of Care Orders/Opposing Adoption</a:t>
            </a:r>
          </a:p>
        </p:txBody>
      </p:sp>
      <p:pic>
        <p:nvPicPr>
          <p:cNvPr id="4" name="Picture 3" descr="A black background with red and grey letters&#10;&#10;Description automatically generated">
            <a:extLst>
              <a:ext uri="{FF2B5EF4-FFF2-40B4-BE49-F238E27FC236}">
                <a16:creationId xmlns:a16="http://schemas.microsoft.com/office/drawing/2014/main" id="{33D025DD-DFAA-7DF0-B6E0-DB9FBCCDFC8A}"/>
              </a:ext>
            </a:extLst>
          </p:cNvPr>
          <p:cNvPicPr>
            <a:picLocks noChangeAspect="1"/>
          </p:cNvPicPr>
          <p:nvPr/>
        </p:nvPicPr>
        <p:blipFill>
          <a:blip r:embed="rId2"/>
          <a:stretch>
            <a:fillRect/>
          </a:stretch>
        </p:blipFill>
        <p:spPr>
          <a:xfrm>
            <a:off x="9161105" y="6667500"/>
            <a:ext cx="2268895" cy="496888"/>
          </a:xfrm>
          <a:prstGeom prst="rect">
            <a:avLst/>
          </a:prstGeom>
        </p:spPr>
      </p:pic>
    </p:spTree>
    <p:extLst>
      <p:ext uri="{BB962C8B-B14F-4D97-AF65-F5344CB8AC3E}">
        <p14:creationId xmlns:p14="http://schemas.microsoft.com/office/powerpoint/2010/main" val="3950923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background with red and grey letters&#10;&#10;Description automatically generated">
            <a:extLst>
              <a:ext uri="{FF2B5EF4-FFF2-40B4-BE49-F238E27FC236}">
                <a16:creationId xmlns:a16="http://schemas.microsoft.com/office/drawing/2014/main" id="{6181FEA2-5FBC-54B7-6B5A-27CEFB73C0C4}"/>
              </a:ext>
            </a:extLst>
          </p:cNvPr>
          <p:cNvPicPr>
            <a:picLocks noChangeAspect="1"/>
          </p:cNvPicPr>
          <p:nvPr/>
        </p:nvPicPr>
        <p:blipFill>
          <a:blip r:embed="rId2"/>
          <a:stretch>
            <a:fillRect/>
          </a:stretch>
        </p:blipFill>
        <p:spPr>
          <a:xfrm>
            <a:off x="9149512" y="6664960"/>
            <a:ext cx="2280488" cy="499427"/>
          </a:xfrm>
          <a:prstGeom prst="rect">
            <a:avLst/>
          </a:prstGeom>
        </p:spPr>
      </p:pic>
      <p:sp>
        <p:nvSpPr>
          <p:cNvPr id="3" name="Title 1">
            <a:extLst>
              <a:ext uri="{FF2B5EF4-FFF2-40B4-BE49-F238E27FC236}">
                <a16:creationId xmlns:a16="http://schemas.microsoft.com/office/drawing/2014/main" id="{2457A3B1-6510-3788-3D7F-E5CF51F6DC4A}"/>
              </a:ext>
            </a:extLst>
          </p:cNvPr>
          <p:cNvSpPr txBox="1">
            <a:spLocks/>
          </p:cNvSpPr>
          <p:nvPr/>
        </p:nvSpPr>
        <p:spPr>
          <a:xfrm>
            <a:off x="796925" y="718115"/>
            <a:ext cx="9836150" cy="6037244"/>
          </a:xfrm>
          <a:prstGeom prst="rect">
            <a:avLst/>
          </a:prstGeom>
        </p:spPr>
        <p:txBody>
          <a:bodyPr vert="horz" lIns="91440" tIns="45720" rIns="91440" bIns="45720" rtlCol="0" anchor="t">
            <a:noAutofit/>
          </a:bodyPr>
          <a:lstStyle>
            <a:lvl1pPr algn="l" defTabSz="857250" rtl="0" eaLnBrk="1" latinLnBrk="0" hangingPunct="1">
              <a:lnSpc>
                <a:spcPct val="90000"/>
              </a:lnSpc>
              <a:spcBef>
                <a:spcPct val="0"/>
              </a:spcBef>
              <a:buNone/>
              <a:defRPr sz="4125" kern="1200">
                <a:solidFill>
                  <a:schemeClr val="tx1"/>
                </a:solidFill>
                <a:latin typeface="+mj-lt"/>
                <a:ea typeface="+mj-ea"/>
                <a:cs typeface="+mj-cs"/>
              </a:defRPr>
            </a:lvl1pPr>
          </a:lstStyle>
          <a:p>
            <a:pPr algn="just">
              <a:lnSpc>
                <a:spcPct val="115000"/>
              </a:lnSpc>
            </a:pPr>
            <a:r>
              <a:rPr lang="en-GB" sz="2400" kern="100" dirty="0">
                <a:solidFill>
                  <a:schemeClr val="bg1"/>
                </a:solidFill>
                <a:effectLst/>
                <a:ea typeface="Calibri" panose="020F0502020204030204" pitchFamily="34" charset="0"/>
              </a:rPr>
              <a:t>Timing of discharge applications </a:t>
            </a:r>
          </a:p>
          <a:p>
            <a:pPr algn="just">
              <a:lnSpc>
                <a:spcPct val="115000"/>
              </a:lnSpc>
            </a:pPr>
            <a:r>
              <a:rPr lang="en-GB" sz="2400" kern="100" dirty="0">
                <a:solidFill>
                  <a:schemeClr val="bg1"/>
                </a:solidFill>
                <a:effectLst/>
                <a:ea typeface="Calibri" panose="020F0502020204030204" pitchFamily="34" charset="0"/>
              </a:rPr>
              <a:t> </a:t>
            </a:r>
          </a:p>
          <a:p>
            <a:pPr marL="457200" indent="-457200" algn="just">
              <a:lnSpc>
                <a:spcPct val="115000"/>
              </a:lnSpc>
              <a:buFont typeface="Arial" panose="020B0604020202020204" pitchFamily="34" charset="0"/>
              <a:buChar char="•"/>
            </a:pPr>
            <a:r>
              <a:rPr lang="en-GB" sz="2400" kern="100" dirty="0">
                <a:solidFill>
                  <a:schemeClr val="bg1"/>
                </a:solidFill>
                <a:effectLst/>
                <a:ea typeface="Calibri" panose="020F0502020204030204" pitchFamily="34" charset="0"/>
              </a:rPr>
              <a:t>On average, discharge applications were made at least two years after the initial care order. However, the range of care order length was large –discharge applications were made between 2-147 months from the initial care order.</a:t>
            </a:r>
          </a:p>
          <a:p>
            <a:pPr algn="just">
              <a:lnSpc>
                <a:spcPct val="115000"/>
              </a:lnSpc>
            </a:pPr>
            <a:r>
              <a:rPr lang="en-GB" sz="2400" kern="100" dirty="0">
                <a:solidFill>
                  <a:schemeClr val="bg1"/>
                </a:solidFill>
                <a:effectLst/>
                <a:ea typeface="Calibri" panose="020F0502020204030204" pitchFamily="34" charset="0"/>
              </a:rPr>
              <a:t> </a:t>
            </a:r>
          </a:p>
          <a:p>
            <a:pPr algn="just">
              <a:lnSpc>
                <a:spcPct val="115000"/>
              </a:lnSpc>
            </a:pPr>
            <a:r>
              <a:rPr lang="en-GB" sz="2400" kern="100" dirty="0">
                <a:solidFill>
                  <a:schemeClr val="bg1"/>
                </a:solidFill>
                <a:effectLst/>
                <a:ea typeface="Calibri" panose="020F0502020204030204" pitchFamily="34" charset="0"/>
              </a:rPr>
              <a:t>Why the range?</a:t>
            </a:r>
          </a:p>
          <a:p>
            <a:pPr algn="just">
              <a:lnSpc>
                <a:spcPct val="115000"/>
              </a:lnSpc>
            </a:pPr>
            <a:endParaRPr lang="en-GB" sz="2600" kern="100" dirty="0">
              <a:solidFill>
                <a:schemeClr val="bg1"/>
              </a:solidFill>
              <a:effectLst/>
              <a:ea typeface="Calibri" panose="020F0502020204030204" pitchFamily="34" charset="0"/>
            </a:endParaRPr>
          </a:p>
          <a:p>
            <a:pPr algn="just">
              <a:lnSpc>
                <a:spcPct val="115000"/>
              </a:lnSpc>
            </a:pPr>
            <a:endParaRPr lang="en-GB" sz="2600" kern="100" dirty="0">
              <a:solidFill>
                <a:schemeClr val="bg1"/>
              </a:solidFill>
              <a:effectLst/>
              <a:ea typeface="Calibri" panose="020F0502020204030204" pitchFamily="34" charset="0"/>
            </a:endParaRPr>
          </a:p>
        </p:txBody>
      </p:sp>
    </p:spTree>
    <p:extLst>
      <p:ext uri="{BB962C8B-B14F-4D97-AF65-F5344CB8AC3E}">
        <p14:creationId xmlns:p14="http://schemas.microsoft.com/office/powerpoint/2010/main" val="2050585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background with red and grey letters&#10;&#10;Description automatically generated">
            <a:extLst>
              <a:ext uri="{FF2B5EF4-FFF2-40B4-BE49-F238E27FC236}">
                <a16:creationId xmlns:a16="http://schemas.microsoft.com/office/drawing/2014/main" id="{6181FEA2-5FBC-54B7-6B5A-27CEFB73C0C4}"/>
              </a:ext>
            </a:extLst>
          </p:cNvPr>
          <p:cNvPicPr>
            <a:picLocks noChangeAspect="1"/>
          </p:cNvPicPr>
          <p:nvPr/>
        </p:nvPicPr>
        <p:blipFill>
          <a:blip r:embed="rId2"/>
          <a:stretch>
            <a:fillRect/>
          </a:stretch>
        </p:blipFill>
        <p:spPr>
          <a:xfrm>
            <a:off x="9149512" y="6664960"/>
            <a:ext cx="2280488" cy="499427"/>
          </a:xfrm>
          <a:prstGeom prst="rect">
            <a:avLst/>
          </a:prstGeom>
        </p:spPr>
      </p:pic>
      <p:sp>
        <p:nvSpPr>
          <p:cNvPr id="3" name="Title 1">
            <a:extLst>
              <a:ext uri="{FF2B5EF4-FFF2-40B4-BE49-F238E27FC236}">
                <a16:creationId xmlns:a16="http://schemas.microsoft.com/office/drawing/2014/main" id="{2457A3B1-6510-3788-3D7F-E5CF51F6DC4A}"/>
              </a:ext>
            </a:extLst>
          </p:cNvPr>
          <p:cNvSpPr txBox="1">
            <a:spLocks/>
          </p:cNvSpPr>
          <p:nvPr/>
        </p:nvSpPr>
        <p:spPr>
          <a:xfrm>
            <a:off x="796925" y="718115"/>
            <a:ext cx="9836150" cy="6037244"/>
          </a:xfrm>
          <a:prstGeom prst="rect">
            <a:avLst/>
          </a:prstGeom>
        </p:spPr>
        <p:txBody>
          <a:bodyPr vert="horz" lIns="91440" tIns="45720" rIns="91440" bIns="45720" rtlCol="0" anchor="t">
            <a:noAutofit/>
          </a:bodyPr>
          <a:lstStyle>
            <a:lvl1pPr algn="l" defTabSz="857250" rtl="0" eaLnBrk="1" latinLnBrk="0" hangingPunct="1">
              <a:lnSpc>
                <a:spcPct val="90000"/>
              </a:lnSpc>
              <a:spcBef>
                <a:spcPct val="0"/>
              </a:spcBef>
              <a:buNone/>
              <a:defRPr sz="4125" kern="1200">
                <a:solidFill>
                  <a:schemeClr val="tx1"/>
                </a:solidFill>
                <a:latin typeface="+mj-lt"/>
                <a:ea typeface="+mj-ea"/>
                <a:cs typeface="+mj-cs"/>
              </a:defRPr>
            </a:lvl1pPr>
          </a:lstStyle>
          <a:p>
            <a:pPr algn="just">
              <a:lnSpc>
                <a:spcPct val="115000"/>
              </a:lnSpc>
            </a:pPr>
            <a:r>
              <a:rPr lang="en-GB" sz="2000" kern="100" dirty="0">
                <a:solidFill>
                  <a:schemeClr val="bg1"/>
                </a:solidFill>
                <a:ea typeface="Calibri" panose="020F0502020204030204" pitchFamily="34" charset="0"/>
              </a:rPr>
              <a:t>Application success rate:</a:t>
            </a:r>
          </a:p>
          <a:p>
            <a:pPr marL="342900" indent="-342900" algn="just">
              <a:lnSpc>
                <a:spcPct val="115000"/>
              </a:lnSpc>
              <a:buFont typeface="Arial" panose="020B0604020202020204" pitchFamily="34" charset="0"/>
              <a:buChar char="•"/>
            </a:pPr>
            <a:r>
              <a:rPr lang="en-GB" sz="2000" kern="100" dirty="0">
                <a:solidFill>
                  <a:schemeClr val="bg1"/>
                </a:solidFill>
                <a:ea typeface="Calibri" panose="020F0502020204030204" pitchFamily="34" charset="0"/>
              </a:rPr>
              <a:t>25% of parent applications were successful compared with 95% of LA applications. </a:t>
            </a:r>
          </a:p>
          <a:p>
            <a:pPr algn="just">
              <a:lnSpc>
                <a:spcPct val="115000"/>
              </a:lnSpc>
            </a:pPr>
            <a:endParaRPr lang="en-GB" sz="2000" kern="100" dirty="0">
              <a:solidFill>
                <a:schemeClr val="bg1"/>
              </a:solidFill>
              <a:ea typeface="Calibri" panose="020F0502020204030204" pitchFamily="34" charset="0"/>
            </a:endParaRPr>
          </a:p>
          <a:p>
            <a:pPr algn="just">
              <a:lnSpc>
                <a:spcPct val="115000"/>
              </a:lnSpc>
            </a:pPr>
            <a:r>
              <a:rPr lang="en-GB" sz="2000" kern="100" dirty="0">
                <a:solidFill>
                  <a:schemeClr val="bg1"/>
                </a:solidFill>
                <a:ea typeface="Calibri" panose="020F0502020204030204" pitchFamily="34" charset="0"/>
              </a:rPr>
              <a:t>What factors impact likely application success?</a:t>
            </a:r>
          </a:p>
          <a:p>
            <a:pPr algn="just">
              <a:lnSpc>
                <a:spcPct val="115000"/>
              </a:lnSpc>
            </a:pPr>
            <a:endParaRPr lang="en-GB" sz="2000" kern="100" dirty="0">
              <a:solidFill>
                <a:schemeClr val="bg1"/>
              </a:solidFill>
              <a:ea typeface="Calibri" panose="020F0502020204030204" pitchFamily="34" charset="0"/>
            </a:endParaRPr>
          </a:p>
          <a:p>
            <a:pPr marL="342900" indent="-342900" algn="just">
              <a:lnSpc>
                <a:spcPct val="115000"/>
              </a:lnSpc>
              <a:buFont typeface="Arial" panose="020B0604020202020204" pitchFamily="34" charset="0"/>
              <a:buChar char="•"/>
            </a:pPr>
            <a:r>
              <a:rPr lang="en-GB" sz="2000" kern="100" dirty="0">
                <a:solidFill>
                  <a:schemeClr val="bg1"/>
                </a:solidFill>
                <a:ea typeface="Calibri" panose="020F0502020204030204" pitchFamily="34" charset="0"/>
              </a:rPr>
              <a:t>The recommendation made by the guardian was the most influential factor in predicting the discharge outcome. Of the 203 e-casefile cases where the guardian’s recommendation was known, the outcome was congruent with that recommendation in 201 cases. </a:t>
            </a:r>
          </a:p>
          <a:p>
            <a:pPr algn="just">
              <a:lnSpc>
                <a:spcPct val="115000"/>
              </a:lnSpc>
            </a:pPr>
            <a:endParaRPr lang="en-GB" sz="2000" kern="100" dirty="0">
              <a:solidFill>
                <a:schemeClr val="bg1"/>
              </a:solidFill>
              <a:ea typeface="Calibri" panose="020F0502020204030204" pitchFamily="34" charset="0"/>
            </a:endParaRPr>
          </a:p>
          <a:p>
            <a:pPr marL="342900" indent="-342900" algn="just">
              <a:lnSpc>
                <a:spcPct val="115000"/>
              </a:lnSpc>
              <a:buFont typeface="Arial" panose="020B0604020202020204" pitchFamily="34" charset="0"/>
              <a:buChar char="•"/>
            </a:pPr>
            <a:r>
              <a:rPr lang="en-GB" sz="2000" kern="100" dirty="0">
                <a:solidFill>
                  <a:schemeClr val="bg1"/>
                </a:solidFill>
                <a:ea typeface="Calibri" panose="020F0502020204030204" pitchFamily="34" charset="0"/>
              </a:rPr>
              <a:t>The child’s preference about where to live was positively associated with the discharge outcome.</a:t>
            </a:r>
          </a:p>
          <a:p>
            <a:pPr algn="just">
              <a:lnSpc>
                <a:spcPct val="115000"/>
              </a:lnSpc>
            </a:pPr>
            <a:endParaRPr lang="en-GB" sz="2000" kern="100" dirty="0">
              <a:solidFill>
                <a:schemeClr val="bg1"/>
              </a:solidFill>
              <a:ea typeface="Calibri" panose="020F0502020204030204" pitchFamily="34" charset="0"/>
            </a:endParaRPr>
          </a:p>
          <a:p>
            <a:pPr marL="342900" indent="-342900" algn="just">
              <a:lnSpc>
                <a:spcPct val="115000"/>
              </a:lnSpc>
              <a:buFont typeface="Arial" panose="020B0604020202020204" pitchFamily="34" charset="0"/>
              <a:buChar char="•"/>
            </a:pPr>
            <a:r>
              <a:rPr lang="en-GB" sz="2000" kern="100" dirty="0">
                <a:solidFill>
                  <a:schemeClr val="bg1"/>
                </a:solidFill>
                <a:ea typeface="Calibri" panose="020F0502020204030204" pitchFamily="34" charset="0"/>
              </a:rPr>
              <a:t>A higher number of concerns about parenting capacity and lifestyle at discharge was associated with the application being refused. </a:t>
            </a:r>
          </a:p>
          <a:p>
            <a:pPr algn="just">
              <a:lnSpc>
                <a:spcPct val="115000"/>
              </a:lnSpc>
            </a:pPr>
            <a:endParaRPr lang="en-GB" sz="2000" kern="100" dirty="0">
              <a:solidFill>
                <a:schemeClr val="bg1"/>
              </a:solidFill>
              <a:ea typeface="Calibri" panose="020F0502020204030204" pitchFamily="34" charset="0"/>
            </a:endParaRPr>
          </a:p>
          <a:p>
            <a:pPr marL="342900" indent="-342900" algn="just">
              <a:lnSpc>
                <a:spcPct val="115000"/>
              </a:lnSpc>
              <a:buFont typeface="Arial" panose="020B0604020202020204" pitchFamily="34" charset="0"/>
              <a:buChar char="•"/>
            </a:pPr>
            <a:r>
              <a:rPr lang="en-GB" sz="2000" kern="100" dirty="0">
                <a:solidFill>
                  <a:schemeClr val="bg1"/>
                </a:solidFill>
                <a:ea typeface="Calibri" panose="020F0502020204030204" pitchFamily="34" charset="0"/>
              </a:rPr>
              <a:t>Parent applications were less likely to be discharged if there had been multiple forms of abuse at the time of the care order.</a:t>
            </a:r>
          </a:p>
          <a:p>
            <a:pPr algn="just">
              <a:lnSpc>
                <a:spcPct val="115000"/>
              </a:lnSpc>
            </a:pPr>
            <a:endParaRPr lang="en-GB" sz="2000" kern="100" dirty="0">
              <a:solidFill>
                <a:schemeClr val="bg1"/>
              </a:solidFill>
              <a:ea typeface="Calibri" panose="020F0502020204030204" pitchFamily="34" charset="0"/>
            </a:endParaRPr>
          </a:p>
          <a:p>
            <a:pPr algn="just">
              <a:lnSpc>
                <a:spcPct val="115000"/>
              </a:lnSpc>
            </a:pPr>
            <a:endParaRPr lang="en-GB" sz="2000" kern="100" dirty="0">
              <a:solidFill>
                <a:schemeClr val="bg1"/>
              </a:solidFill>
              <a:ea typeface="Calibri" panose="020F0502020204030204" pitchFamily="34" charset="0"/>
            </a:endParaRPr>
          </a:p>
          <a:p>
            <a:pPr algn="just">
              <a:lnSpc>
                <a:spcPct val="115000"/>
              </a:lnSpc>
            </a:pPr>
            <a:endParaRPr lang="en-GB" sz="2000" kern="100" dirty="0">
              <a:solidFill>
                <a:schemeClr val="bg1"/>
              </a:solidFill>
              <a:effectLst/>
              <a:ea typeface="Calibri" panose="020F0502020204030204" pitchFamily="34" charset="0"/>
            </a:endParaRPr>
          </a:p>
          <a:p>
            <a:pPr algn="just">
              <a:lnSpc>
                <a:spcPct val="115000"/>
              </a:lnSpc>
            </a:pPr>
            <a:endParaRPr lang="en-GB" sz="2800" kern="100" dirty="0">
              <a:solidFill>
                <a:schemeClr val="bg1"/>
              </a:solidFill>
              <a:effectLst/>
              <a:ea typeface="Calibri" panose="020F0502020204030204" pitchFamily="34" charset="0"/>
            </a:endParaRPr>
          </a:p>
        </p:txBody>
      </p:sp>
    </p:spTree>
    <p:extLst>
      <p:ext uri="{BB962C8B-B14F-4D97-AF65-F5344CB8AC3E}">
        <p14:creationId xmlns:p14="http://schemas.microsoft.com/office/powerpoint/2010/main" val="4208053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background with red and grey letters&#10;&#10;Description automatically generated">
            <a:extLst>
              <a:ext uri="{FF2B5EF4-FFF2-40B4-BE49-F238E27FC236}">
                <a16:creationId xmlns:a16="http://schemas.microsoft.com/office/drawing/2014/main" id="{6181FEA2-5FBC-54B7-6B5A-27CEFB73C0C4}"/>
              </a:ext>
            </a:extLst>
          </p:cNvPr>
          <p:cNvPicPr>
            <a:picLocks noChangeAspect="1"/>
          </p:cNvPicPr>
          <p:nvPr/>
        </p:nvPicPr>
        <p:blipFill>
          <a:blip r:embed="rId2"/>
          <a:stretch>
            <a:fillRect/>
          </a:stretch>
        </p:blipFill>
        <p:spPr>
          <a:xfrm>
            <a:off x="9149512" y="6664960"/>
            <a:ext cx="2280488" cy="499427"/>
          </a:xfrm>
          <a:prstGeom prst="rect">
            <a:avLst/>
          </a:prstGeom>
        </p:spPr>
      </p:pic>
      <p:sp>
        <p:nvSpPr>
          <p:cNvPr id="3" name="Title 1">
            <a:extLst>
              <a:ext uri="{FF2B5EF4-FFF2-40B4-BE49-F238E27FC236}">
                <a16:creationId xmlns:a16="http://schemas.microsoft.com/office/drawing/2014/main" id="{2457A3B1-6510-3788-3D7F-E5CF51F6DC4A}"/>
              </a:ext>
            </a:extLst>
          </p:cNvPr>
          <p:cNvSpPr txBox="1">
            <a:spLocks/>
          </p:cNvSpPr>
          <p:nvPr/>
        </p:nvSpPr>
        <p:spPr>
          <a:xfrm>
            <a:off x="796925" y="718115"/>
            <a:ext cx="9836150" cy="6037244"/>
          </a:xfrm>
          <a:prstGeom prst="rect">
            <a:avLst/>
          </a:prstGeom>
        </p:spPr>
        <p:txBody>
          <a:bodyPr vert="horz" lIns="91440" tIns="45720" rIns="91440" bIns="45720" rtlCol="0" anchor="ctr">
            <a:noAutofit/>
          </a:bodyPr>
          <a:lstStyle>
            <a:lvl1pPr algn="l" defTabSz="857250" rtl="0" eaLnBrk="1" latinLnBrk="0" hangingPunct="1">
              <a:lnSpc>
                <a:spcPct val="90000"/>
              </a:lnSpc>
              <a:spcBef>
                <a:spcPct val="0"/>
              </a:spcBef>
              <a:buNone/>
              <a:defRPr sz="4125" kern="1200">
                <a:solidFill>
                  <a:schemeClr val="tx1"/>
                </a:solidFill>
                <a:latin typeface="+mj-lt"/>
                <a:ea typeface="+mj-ea"/>
                <a:cs typeface="+mj-cs"/>
              </a:defRPr>
            </a:lvl1pPr>
          </a:lstStyle>
          <a:p>
            <a:pPr marL="571500" indent="-571500" algn="just">
              <a:lnSpc>
                <a:spcPct val="115000"/>
              </a:lnSpc>
              <a:buFont typeface="Arial" panose="020B0604020202020204" pitchFamily="34" charset="0"/>
              <a:buChar char="•"/>
            </a:pPr>
            <a:r>
              <a:rPr lang="en-GB" sz="2800" kern="100" dirty="0">
                <a:solidFill>
                  <a:schemeClr val="bg1"/>
                </a:solidFill>
                <a:ea typeface="Calibri" panose="020F0502020204030204" pitchFamily="34" charset="0"/>
              </a:rPr>
              <a:t>Inconsistencies in approach. </a:t>
            </a:r>
          </a:p>
          <a:p>
            <a:pPr algn="just">
              <a:lnSpc>
                <a:spcPct val="115000"/>
              </a:lnSpc>
            </a:pPr>
            <a:endParaRPr lang="en-GB" sz="2800" kern="100" dirty="0">
              <a:solidFill>
                <a:schemeClr val="bg1"/>
              </a:solidFill>
              <a:ea typeface="Calibri" panose="020F0502020204030204" pitchFamily="34" charset="0"/>
            </a:endParaRPr>
          </a:p>
          <a:p>
            <a:pPr marL="571500" indent="-571500" algn="just">
              <a:lnSpc>
                <a:spcPct val="115000"/>
              </a:lnSpc>
              <a:buFont typeface="Arial" panose="020B0604020202020204" pitchFamily="34" charset="0"/>
              <a:buChar char="•"/>
            </a:pPr>
            <a:r>
              <a:rPr lang="en-GB" sz="2800" kern="100" dirty="0">
                <a:solidFill>
                  <a:schemeClr val="bg1"/>
                </a:solidFill>
                <a:ea typeface="Calibri" panose="020F0502020204030204" pitchFamily="34" charset="0"/>
              </a:rPr>
              <a:t>Legal representation. </a:t>
            </a:r>
          </a:p>
          <a:p>
            <a:pPr algn="just">
              <a:lnSpc>
                <a:spcPct val="115000"/>
              </a:lnSpc>
            </a:pPr>
            <a:endParaRPr lang="en-GB" sz="2800" kern="100" dirty="0">
              <a:solidFill>
                <a:schemeClr val="bg1"/>
              </a:solidFill>
              <a:ea typeface="Calibri" panose="020F0502020204030204" pitchFamily="34" charset="0"/>
            </a:endParaRPr>
          </a:p>
          <a:p>
            <a:pPr marL="571500" indent="-571500" algn="just">
              <a:lnSpc>
                <a:spcPct val="115000"/>
              </a:lnSpc>
              <a:buFont typeface="Arial" panose="020B0604020202020204" pitchFamily="34" charset="0"/>
              <a:buChar char="•"/>
            </a:pPr>
            <a:r>
              <a:rPr lang="en-GB" sz="2800" kern="100" dirty="0">
                <a:solidFill>
                  <a:schemeClr val="bg1"/>
                </a:solidFill>
                <a:ea typeface="Calibri" panose="020F0502020204030204" pitchFamily="34" charset="0"/>
              </a:rPr>
              <a:t>Interviewees felt that the discharge process could be re-traumatising for the families and children involved. </a:t>
            </a:r>
          </a:p>
          <a:p>
            <a:pPr algn="just">
              <a:lnSpc>
                <a:spcPct val="115000"/>
              </a:lnSpc>
            </a:pPr>
            <a:endParaRPr lang="en-GB" sz="2800" kern="100" dirty="0">
              <a:solidFill>
                <a:schemeClr val="bg1"/>
              </a:solidFill>
              <a:ea typeface="Calibri" panose="020F0502020204030204" pitchFamily="34" charset="0"/>
            </a:endParaRPr>
          </a:p>
          <a:p>
            <a:pPr marL="571500" indent="-571500" algn="just">
              <a:lnSpc>
                <a:spcPct val="115000"/>
              </a:lnSpc>
              <a:buFont typeface="Arial" panose="020B0604020202020204" pitchFamily="34" charset="0"/>
              <a:buChar char="•"/>
            </a:pPr>
            <a:r>
              <a:rPr lang="en-GB" sz="2800" kern="100" dirty="0">
                <a:solidFill>
                  <a:schemeClr val="bg1"/>
                </a:solidFill>
                <a:ea typeface="Calibri" panose="020F0502020204030204" pitchFamily="34" charset="0"/>
              </a:rPr>
              <a:t>Ulterior motives to achieve different ends. </a:t>
            </a:r>
          </a:p>
          <a:p>
            <a:pPr algn="just">
              <a:lnSpc>
                <a:spcPct val="115000"/>
              </a:lnSpc>
            </a:pPr>
            <a:endParaRPr lang="en-GB" sz="2800" kern="100" dirty="0">
              <a:solidFill>
                <a:schemeClr val="bg1"/>
              </a:solidFill>
              <a:effectLst/>
              <a:ea typeface="Calibri" panose="020F0502020204030204" pitchFamily="34" charset="0"/>
            </a:endParaRPr>
          </a:p>
        </p:txBody>
      </p:sp>
    </p:spTree>
    <p:extLst>
      <p:ext uri="{BB962C8B-B14F-4D97-AF65-F5344CB8AC3E}">
        <p14:creationId xmlns:p14="http://schemas.microsoft.com/office/powerpoint/2010/main" val="1451683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background with red and grey letters&#10;&#10;Description automatically generated">
            <a:extLst>
              <a:ext uri="{FF2B5EF4-FFF2-40B4-BE49-F238E27FC236}">
                <a16:creationId xmlns:a16="http://schemas.microsoft.com/office/drawing/2014/main" id="{6181FEA2-5FBC-54B7-6B5A-27CEFB73C0C4}"/>
              </a:ext>
            </a:extLst>
          </p:cNvPr>
          <p:cNvPicPr>
            <a:picLocks noChangeAspect="1"/>
          </p:cNvPicPr>
          <p:nvPr/>
        </p:nvPicPr>
        <p:blipFill>
          <a:blip r:embed="rId2"/>
          <a:stretch>
            <a:fillRect/>
          </a:stretch>
        </p:blipFill>
        <p:spPr>
          <a:xfrm>
            <a:off x="9149512" y="6664960"/>
            <a:ext cx="2280488" cy="499427"/>
          </a:xfrm>
          <a:prstGeom prst="rect">
            <a:avLst/>
          </a:prstGeom>
        </p:spPr>
      </p:pic>
      <p:sp>
        <p:nvSpPr>
          <p:cNvPr id="3" name="Title 1">
            <a:extLst>
              <a:ext uri="{FF2B5EF4-FFF2-40B4-BE49-F238E27FC236}">
                <a16:creationId xmlns:a16="http://schemas.microsoft.com/office/drawing/2014/main" id="{2457A3B1-6510-3788-3D7F-E5CF51F6DC4A}"/>
              </a:ext>
            </a:extLst>
          </p:cNvPr>
          <p:cNvSpPr txBox="1">
            <a:spLocks/>
          </p:cNvSpPr>
          <p:nvPr/>
        </p:nvSpPr>
        <p:spPr>
          <a:xfrm>
            <a:off x="796925" y="718115"/>
            <a:ext cx="9836150" cy="6037244"/>
          </a:xfrm>
          <a:prstGeom prst="rect">
            <a:avLst/>
          </a:prstGeom>
        </p:spPr>
        <p:txBody>
          <a:bodyPr vert="horz" lIns="91440" tIns="45720" rIns="91440" bIns="45720" rtlCol="0" anchor="t">
            <a:noAutofit/>
          </a:bodyPr>
          <a:lstStyle>
            <a:lvl1pPr algn="l" defTabSz="857250" rtl="0" eaLnBrk="1" latinLnBrk="0" hangingPunct="1">
              <a:lnSpc>
                <a:spcPct val="90000"/>
              </a:lnSpc>
              <a:spcBef>
                <a:spcPct val="0"/>
              </a:spcBef>
              <a:buNone/>
              <a:defRPr sz="4125" kern="1200">
                <a:solidFill>
                  <a:schemeClr val="tx1"/>
                </a:solidFill>
                <a:latin typeface="+mj-lt"/>
                <a:ea typeface="+mj-ea"/>
                <a:cs typeface="+mj-cs"/>
              </a:defRPr>
            </a:lvl1pPr>
          </a:lstStyle>
          <a:p>
            <a:pPr algn="just">
              <a:lnSpc>
                <a:spcPct val="115000"/>
              </a:lnSpc>
            </a:pPr>
            <a:r>
              <a:rPr lang="en-GB" sz="2400" kern="100" dirty="0">
                <a:solidFill>
                  <a:schemeClr val="bg1"/>
                </a:solidFill>
                <a:ea typeface="Calibri" panose="020F0502020204030204" pitchFamily="34" charset="0"/>
              </a:rPr>
              <a:t>Recommendations. </a:t>
            </a:r>
          </a:p>
          <a:p>
            <a:pPr algn="just">
              <a:lnSpc>
                <a:spcPct val="115000"/>
              </a:lnSpc>
            </a:pPr>
            <a:r>
              <a:rPr lang="en-GB" sz="2400" kern="100" dirty="0">
                <a:solidFill>
                  <a:schemeClr val="bg1"/>
                </a:solidFill>
                <a:ea typeface="Calibri" panose="020F0502020204030204" pitchFamily="34" charset="0"/>
              </a:rPr>
              <a:t> </a:t>
            </a:r>
          </a:p>
          <a:p>
            <a:pPr marL="342900" indent="-342900" algn="just">
              <a:lnSpc>
                <a:spcPct val="115000"/>
              </a:lnSpc>
              <a:buFont typeface="Arial" panose="020B0604020202020204" pitchFamily="34" charset="0"/>
              <a:buChar char="•"/>
            </a:pPr>
            <a:r>
              <a:rPr lang="en-GB" sz="2400" kern="100" dirty="0">
                <a:solidFill>
                  <a:schemeClr val="bg1"/>
                </a:solidFill>
                <a:ea typeface="Calibri" panose="020F0502020204030204" pitchFamily="34" charset="0"/>
              </a:rPr>
              <a:t>Development of national guidance on thresholds to reduce inconsistency.</a:t>
            </a:r>
            <a:br>
              <a:rPr lang="en-GB" sz="2400" kern="100" dirty="0">
                <a:solidFill>
                  <a:schemeClr val="bg1"/>
                </a:solidFill>
                <a:ea typeface="Calibri" panose="020F0502020204030204" pitchFamily="34" charset="0"/>
              </a:rPr>
            </a:br>
            <a:endParaRPr lang="en-GB" sz="2400" kern="100" dirty="0">
              <a:solidFill>
                <a:schemeClr val="bg1"/>
              </a:solidFill>
              <a:ea typeface="Calibri" panose="020F0502020204030204" pitchFamily="34" charset="0"/>
            </a:endParaRPr>
          </a:p>
          <a:p>
            <a:pPr marL="342900" indent="-342900" algn="just">
              <a:lnSpc>
                <a:spcPct val="115000"/>
              </a:lnSpc>
              <a:buFont typeface="Arial" panose="020B0604020202020204" pitchFamily="34" charset="0"/>
              <a:buChar char="•"/>
            </a:pPr>
            <a:r>
              <a:rPr lang="en-GB" sz="2400" kern="100" dirty="0">
                <a:solidFill>
                  <a:schemeClr val="bg1"/>
                </a:solidFill>
                <a:ea typeface="Calibri" panose="020F0502020204030204" pitchFamily="34" charset="0"/>
              </a:rPr>
              <a:t>Local authorities to promote active case management.</a:t>
            </a:r>
          </a:p>
          <a:p>
            <a:pPr marL="342900" indent="-342900" algn="just">
              <a:lnSpc>
                <a:spcPct val="115000"/>
              </a:lnSpc>
              <a:buFont typeface="Arial" panose="020B0604020202020204" pitchFamily="34" charset="0"/>
              <a:buChar char="•"/>
            </a:pPr>
            <a:endParaRPr lang="en-GB" sz="2400" kern="100" dirty="0">
              <a:solidFill>
                <a:schemeClr val="bg1"/>
              </a:solidFill>
              <a:ea typeface="Calibri" panose="020F0502020204030204" pitchFamily="34" charset="0"/>
            </a:endParaRPr>
          </a:p>
          <a:p>
            <a:pPr marL="342900" indent="-342900" algn="just">
              <a:lnSpc>
                <a:spcPct val="115000"/>
              </a:lnSpc>
              <a:buFont typeface="Arial" panose="020B0604020202020204" pitchFamily="34" charset="0"/>
              <a:buChar char="•"/>
            </a:pPr>
            <a:r>
              <a:rPr lang="en-GB" sz="2400" kern="100" dirty="0">
                <a:solidFill>
                  <a:schemeClr val="bg1"/>
                </a:solidFill>
                <a:ea typeface="Calibri" panose="020F0502020204030204" pitchFamily="34" charset="0"/>
              </a:rPr>
              <a:t>Guardians to engage children. Children have the right to be involved in matters affecting them (UNCRC 1989). </a:t>
            </a:r>
          </a:p>
          <a:p>
            <a:pPr marL="342900" indent="-342900" algn="just">
              <a:lnSpc>
                <a:spcPct val="115000"/>
              </a:lnSpc>
              <a:buFont typeface="Arial" panose="020B0604020202020204" pitchFamily="34" charset="0"/>
              <a:buChar char="•"/>
            </a:pPr>
            <a:endParaRPr lang="en-GB" sz="2400" kern="100" dirty="0">
              <a:solidFill>
                <a:schemeClr val="bg1"/>
              </a:solidFill>
              <a:ea typeface="Calibri" panose="020F0502020204030204" pitchFamily="34" charset="0"/>
            </a:endParaRPr>
          </a:p>
          <a:p>
            <a:pPr marL="342900" indent="-342900" algn="just">
              <a:lnSpc>
                <a:spcPct val="115000"/>
              </a:lnSpc>
              <a:buFont typeface="Arial" panose="020B0604020202020204" pitchFamily="34" charset="0"/>
              <a:buChar char="•"/>
            </a:pPr>
            <a:r>
              <a:rPr lang="en-GB" sz="2400" kern="100" dirty="0">
                <a:solidFill>
                  <a:schemeClr val="bg1"/>
                </a:solidFill>
                <a:ea typeface="Calibri" panose="020F0502020204030204" pitchFamily="34" charset="0"/>
              </a:rPr>
              <a:t>Advice about discharge to be made available for parents, carers and children.</a:t>
            </a:r>
          </a:p>
          <a:p>
            <a:pPr marL="342900" indent="-342900" algn="just">
              <a:lnSpc>
                <a:spcPct val="115000"/>
              </a:lnSpc>
              <a:buFont typeface="Arial" panose="020B0604020202020204" pitchFamily="34" charset="0"/>
              <a:buChar char="•"/>
            </a:pPr>
            <a:endParaRPr lang="en-GB" sz="2400" kern="100" dirty="0">
              <a:solidFill>
                <a:schemeClr val="bg1"/>
              </a:solidFill>
              <a:ea typeface="Calibri" panose="020F0502020204030204" pitchFamily="34" charset="0"/>
            </a:endParaRPr>
          </a:p>
          <a:p>
            <a:pPr marL="342900" indent="-342900" algn="just">
              <a:lnSpc>
                <a:spcPct val="115000"/>
              </a:lnSpc>
              <a:buFont typeface="Arial" panose="020B0604020202020204" pitchFamily="34" charset="0"/>
              <a:buChar char="•"/>
            </a:pPr>
            <a:r>
              <a:rPr lang="en-GB" sz="2400" kern="100" dirty="0">
                <a:solidFill>
                  <a:schemeClr val="bg1"/>
                </a:solidFill>
                <a:ea typeface="Calibri" panose="020F0502020204030204" pitchFamily="34" charset="0"/>
              </a:rPr>
              <a:t>Financial and practical support to be provided to SGO carers.</a:t>
            </a:r>
          </a:p>
          <a:p>
            <a:pPr algn="just">
              <a:lnSpc>
                <a:spcPct val="115000"/>
              </a:lnSpc>
            </a:pPr>
            <a:endParaRPr lang="en-GB" sz="2400" kern="100" dirty="0">
              <a:solidFill>
                <a:schemeClr val="bg1"/>
              </a:solidFill>
              <a:ea typeface="Calibri" panose="020F0502020204030204" pitchFamily="34" charset="0"/>
            </a:endParaRPr>
          </a:p>
          <a:p>
            <a:pPr algn="just">
              <a:lnSpc>
                <a:spcPct val="115000"/>
              </a:lnSpc>
            </a:pPr>
            <a:endParaRPr lang="en-GB" sz="2400" kern="100" dirty="0">
              <a:solidFill>
                <a:schemeClr val="bg1"/>
              </a:solidFill>
              <a:effectLst/>
              <a:ea typeface="Calibri" panose="020F0502020204030204" pitchFamily="34" charset="0"/>
            </a:endParaRPr>
          </a:p>
          <a:p>
            <a:pPr algn="just">
              <a:lnSpc>
                <a:spcPct val="115000"/>
              </a:lnSpc>
            </a:pPr>
            <a:endParaRPr lang="en-GB" sz="2400" kern="100" dirty="0">
              <a:solidFill>
                <a:schemeClr val="bg1"/>
              </a:solidFill>
              <a:effectLst/>
              <a:ea typeface="Calibri" panose="020F0502020204030204" pitchFamily="34" charset="0"/>
            </a:endParaRPr>
          </a:p>
        </p:txBody>
      </p:sp>
    </p:spTree>
    <p:extLst>
      <p:ext uri="{BB962C8B-B14F-4D97-AF65-F5344CB8AC3E}">
        <p14:creationId xmlns:p14="http://schemas.microsoft.com/office/powerpoint/2010/main" val="97860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background with red and grey letters&#10;&#10;Description automatically generated">
            <a:extLst>
              <a:ext uri="{FF2B5EF4-FFF2-40B4-BE49-F238E27FC236}">
                <a16:creationId xmlns:a16="http://schemas.microsoft.com/office/drawing/2014/main" id="{6181FEA2-5FBC-54B7-6B5A-27CEFB73C0C4}"/>
              </a:ext>
            </a:extLst>
          </p:cNvPr>
          <p:cNvPicPr>
            <a:picLocks noChangeAspect="1"/>
          </p:cNvPicPr>
          <p:nvPr/>
        </p:nvPicPr>
        <p:blipFill>
          <a:blip r:embed="rId2"/>
          <a:stretch>
            <a:fillRect/>
          </a:stretch>
        </p:blipFill>
        <p:spPr>
          <a:xfrm>
            <a:off x="9149512" y="6664960"/>
            <a:ext cx="2280488" cy="499427"/>
          </a:xfrm>
          <a:prstGeom prst="rect">
            <a:avLst/>
          </a:prstGeom>
        </p:spPr>
      </p:pic>
      <p:sp>
        <p:nvSpPr>
          <p:cNvPr id="3" name="Title 1">
            <a:extLst>
              <a:ext uri="{FF2B5EF4-FFF2-40B4-BE49-F238E27FC236}">
                <a16:creationId xmlns:a16="http://schemas.microsoft.com/office/drawing/2014/main" id="{2457A3B1-6510-3788-3D7F-E5CF51F6DC4A}"/>
              </a:ext>
            </a:extLst>
          </p:cNvPr>
          <p:cNvSpPr txBox="1">
            <a:spLocks/>
          </p:cNvSpPr>
          <p:nvPr/>
        </p:nvSpPr>
        <p:spPr>
          <a:xfrm>
            <a:off x="796925" y="718115"/>
            <a:ext cx="9836150" cy="6037244"/>
          </a:xfrm>
          <a:prstGeom prst="rect">
            <a:avLst/>
          </a:prstGeom>
        </p:spPr>
        <p:txBody>
          <a:bodyPr vert="horz" lIns="91440" tIns="45720" rIns="91440" bIns="45720" rtlCol="0" anchor="t">
            <a:noAutofit/>
          </a:bodyPr>
          <a:lstStyle>
            <a:lvl1pPr algn="l" defTabSz="857250" rtl="0" eaLnBrk="1" latinLnBrk="0" hangingPunct="1">
              <a:lnSpc>
                <a:spcPct val="90000"/>
              </a:lnSpc>
              <a:spcBef>
                <a:spcPct val="0"/>
              </a:spcBef>
              <a:buNone/>
              <a:defRPr sz="4125" kern="1200">
                <a:solidFill>
                  <a:schemeClr val="tx1"/>
                </a:solidFill>
                <a:latin typeface="+mj-lt"/>
                <a:ea typeface="+mj-ea"/>
                <a:cs typeface="+mj-cs"/>
              </a:defRPr>
            </a:lvl1pPr>
          </a:lstStyle>
          <a:p>
            <a:pPr algn="just">
              <a:lnSpc>
                <a:spcPct val="115000"/>
              </a:lnSpc>
            </a:pPr>
            <a:r>
              <a:rPr lang="en-GB" sz="2000" kern="100" dirty="0">
                <a:solidFill>
                  <a:schemeClr val="bg1"/>
                </a:solidFill>
                <a:ea typeface="Calibri" panose="020F0502020204030204" pitchFamily="34" charset="0"/>
              </a:rPr>
              <a:t>Children Act provision for Discharge of Care Orders</a:t>
            </a:r>
          </a:p>
          <a:p>
            <a:pPr algn="just">
              <a:lnSpc>
                <a:spcPct val="115000"/>
              </a:lnSpc>
            </a:pPr>
            <a:r>
              <a:rPr lang="en-GB" sz="2000" kern="100" dirty="0">
                <a:solidFill>
                  <a:schemeClr val="bg1"/>
                </a:solidFill>
                <a:ea typeface="Calibri" panose="020F0502020204030204" pitchFamily="34" charset="0"/>
              </a:rPr>
              <a:t> </a:t>
            </a:r>
          </a:p>
          <a:p>
            <a:pPr algn="just">
              <a:lnSpc>
                <a:spcPct val="115000"/>
              </a:lnSpc>
            </a:pPr>
            <a:r>
              <a:rPr lang="en-GB" sz="2000" kern="100" dirty="0">
                <a:solidFill>
                  <a:schemeClr val="bg1"/>
                </a:solidFill>
                <a:ea typeface="Calibri" panose="020F0502020204030204" pitchFamily="34" charset="0"/>
              </a:rPr>
              <a:t>Section 39 Discharge and variation etc. of care orders and supervision orders.</a:t>
            </a:r>
          </a:p>
          <a:p>
            <a:pPr algn="just">
              <a:lnSpc>
                <a:spcPct val="115000"/>
              </a:lnSpc>
            </a:pPr>
            <a:r>
              <a:rPr lang="en-GB" sz="2000" kern="100" dirty="0">
                <a:solidFill>
                  <a:schemeClr val="bg1"/>
                </a:solidFill>
                <a:ea typeface="Calibri" panose="020F0502020204030204" pitchFamily="34" charset="0"/>
              </a:rPr>
              <a:t> </a:t>
            </a:r>
          </a:p>
          <a:p>
            <a:pPr algn="just">
              <a:lnSpc>
                <a:spcPct val="115000"/>
              </a:lnSpc>
            </a:pPr>
            <a:r>
              <a:rPr lang="en-GB" sz="2000" kern="100" dirty="0">
                <a:solidFill>
                  <a:schemeClr val="bg1"/>
                </a:solidFill>
                <a:ea typeface="Calibri" panose="020F0502020204030204" pitchFamily="34" charset="0"/>
              </a:rPr>
              <a:t>(1) A care order may be discharged by the court on the application of—</a:t>
            </a:r>
          </a:p>
          <a:p>
            <a:pPr algn="just">
              <a:lnSpc>
                <a:spcPct val="115000"/>
              </a:lnSpc>
            </a:pPr>
            <a:r>
              <a:rPr lang="en-GB" sz="2000" kern="100" dirty="0">
                <a:solidFill>
                  <a:schemeClr val="bg1"/>
                </a:solidFill>
                <a:ea typeface="Calibri" panose="020F0502020204030204" pitchFamily="34" charset="0"/>
              </a:rPr>
              <a:t>	(a) any person who has parental responsibility for the child;</a:t>
            </a:r>
          </a:p>
          <a:p>
            <a:pPr algn="just">
              <a:lnSpc>
                <a:spcPct val="115000"/>
              </a:lnSpc>
            </a:pPr>
            <a:r>
              <a:rPr lang="en-GB" sz="2000" kern="100" dirty="0">
                <a:solidFill>
                  <a:schemeClr val="bg1"/>
                </a:solidFill>
                <a:ea typeface="Calibri" panose="020F0502020204030204" pitchFamily="34" charset="0"/>
              </a:rPr>
              <a:t>	(b) the child himself; or</a:t>
            </a:r>
          </a:p>
          <a:p>
            <a:pPr algn="just">
              <a:lnSpc>
                <a:spcPct val="115000"/>
              </a:lnSpc>
            </a:pPr>
            <a:r>
              <a:rPr lang="en-GB" sz="2000" kern="100" dirty="0">
                <a:solidFill>
                  <a:schemeClr val="bg1"/>
                </a:solidFill>
                <a:ea typeface="Calibri" panose="020F0502020204030204" pitchFamily="34" charset="0"/>
              </a:rPr>
              <a:t>	(c) the local authority designated by the order.</a:t>
            </a:r>
          </a:p>
          <a:p>
            <a:pPr algn="just">
              <a:lnSpc>
                <a:spcPct val="115000"/>
              </a:lnSpc>
            </a:pPr>
            <a:r>
              <a:rPr lang="en-GB" sz="2000" kern="100" dirty="0">
                <a:solidFill>
                  <a:schemeClr val="bg1"/>
                </a:solidFill>
                <a:ea typeface="Calibri" panose="020F0502020204030204" pitchFamily="34" charset="0"/>
              </a:rPr>
              <a:t>(2) –(3B) …</a:t>
            </a:r>
          </a:p>
          <a:p>
            <a:pPr algn="just">
              <a:lnSpc>
                <a:spcPct val="115000"/>
              </a:lnSpc>
            </a:pPr>
            <a:r>
              <a:rPr lang="en-GB" sz="2000" kern="100" dirty="0">
                <a:solidFill>
                  <a:schemeClr val="bg1"/>
                </a:solidFill>
                <a:ea typeface="Calibri" panose="020F0502020204030204" pitchFamily="34" charset="0"/>
              </a:rPr>
              <a:t>(4) Where a care order is in force with respect to a child the court may, on the application of any person entitled to apply for the order to be discharged, substitute a supervision order for the care order.</a:t>
            </a:r>
          </a:p>
          <a:p>
            <a:pPr algn="just">
              <a:lnSpc>
                <a:spcPct val="115000"/>
              </a:lnSpc>
            </a:pPr>
            <a:r>
              <a:rPr lang="en-GB" sz="2000" kern="100" dirty="0">
                <a:solidFill>
                  <a:schemeClr val="bg1"/>
                </a:solidFill>
                <a:ea typeface="Calibri" panose="020F0502020204030204" pitchFamily="34" charset="0"/>
              </a:rPr>
              <a:t>(5) When a court is considering whether to substitute one order for another under subsection (4) any provision of this Act which would otherwise require section 31(2) to be satisfied at the time when the proposed order is substituted or made shall be disregarded."</a:t>
            </a:r>
          </a:p>
          <a:p>
            <a:pPr algn="just">
              <a:lnSpc>
                <a:spcPct val="115000"/>
              </a:lnSpc>
            </a:pPr>
            <a:endParaRPr lang="en-GB" sz="2000" kern="100" dirty="0">
              <a:solidFill>
                <a:schemeClr val="bg1"/>
              </a:solidFill>
              <a:ea typeface="Calibri" panose="020F0502020204030204" pitchFamily="34" charset="0"/>
            </a:endParaRPr>
          </a:p>
          <a:p>
            <a:pPr algn="just">
              <a:lnSpc>
                <a:spcPct val="115000"/>
              </a:lnSpc>
            </a:pPr>
            <a:endParaRPr lang="en-GB" sz="2000" kern="100" dirty="0">
              <a:solidFill>
                <a:schemeClr val="bg1"/>
              </a:solidFill>
              <a:ea typeface="Calibri" panose="020F0502020204030204" pitchFamily="34" charset="0"/>
            </a:endParaRPr>
          </a:p>
          <a:p>
            <a:pPr algn="just">
              <a:lnSpc>
                <a:spcPct val="115000"/>
              </a:lnSpc>
            </a:pPr>
            <a:endParaRPr lang="en-GB" sz="2000" kern="100" dirty="0">
              <a:solidFill>
                <a:schemeClr val="bg1"/>
              </a:solidFill>
              <a:effectLst/>
              <a:ea typeface="Calibri" panose="020F0502020204030204" pitchFamily="34" charset="0"/>
            </a:endParaRPr>
          </a:p>
          <a:p>
            <a:pPr algn="just">
              <a:lnSpc>
                <a:spcPct val="115000"/>
              </a:lnSpc>
            </a:pPr>
            <a:endParaRPr lang="en-GB" sz="2000" kern="100" dirty="0">
              <a:solidFill>
                <a:schemeClr val="bg1"/>
              </a:solidFill>
              <a:ea typeface="Calibri" panose="020F0502020204030204" pitchFamily="34" charset="0"/>
            </a:endParaRPr>
          </a:p>
          <a:p>
            <a:pPr algn="just">
              <a:lnSpc>
                <a:spcPct val="115000"/>
              </a:lnSpc>
            </a:pPr>
            <a:endParaRPr lang="en-GB" sz="2000" kern="100" dirty="0">
              <a:solidFill>
                <a:schemeClr val="bg1"/>
              </a:solidFill>
              <a:effectLst/>
              <a:ea typeface="Calibri" panose="020F0502020204030204" pitchFamily="34" charset="0"/>
            </a:endParaRPr>
          </a:p>
        </p:txBody>
      </p:sp>
    </p:spTree>
    <p:extLst>
      <p:ext uri="{BB962C8B-B14F-4D97-AF65-F5344CB8AC3E}">
        <p14:creationId xmlns:p14="http://schemas.microsoft.com/office/powerpoint/2010/main" val="10586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background with red and grey letters&#10;&#10;Description automatically generated">
            <a:extLst>
              <a:ext uri="{FF2B5EF4-FFF2-40B4-BE49-F238E27FC236}">
                <a16:creationId xmlns:a16="http://schemas.microsoft.com/office/drawing/2014/main" id="{6181FEA2-5FBC-54B7-6B5A-27CEFB73C0C4}"/>
              </a:ext>
            </a:extLst>
          </p:cNvPr>
          <p:cNvPicPr>
            <a:picLocks noChangeAspect="1"/>
          </p:cNvPicPr>
          <p:nvPr/>
        </p:nvPicPr>
        <p:blipFill>
          <a:blip r:embed="rId2"/>
          <a:stretch>
            <a:fillRect/>
          </a:stretch>
        </p:blipFill>
        <p:spPr>
          <a:xfrm>
            <a:off x="9149512" y="6664960"/>
            <a:ext cx="2280488" cy="499427"/>
          </a:xfrm>
          <a:prstGeom prst="rect">
            <a:avLst/>
          </a:prstGeom>
        </p:spPr>
      </p:pic>
      <p:sp>
        <p:nvSpPr>
          <p:cNvPr id="3" name="Title 1">
            <a:extLst>
              <a:ext uri="{FF2B5EF4-FFF2-40B4-BE49-F238E27FC236}">
                <a16:creationId xmlns:a16="http://schemas.microsoft.com/office/drawing/2014/main" id="{2457A3B1-6510-3788-3D7F-E5CF51F6DC4A}"/>
              </a:ext>
            </a:extLst>
          </p:cNvPr>
          <p:cNvSpPr txBox="1">
            <a:spLocks/>
          </p:cNvSpPr>
          <p:nvPr/>
        </p:nvSpPr>
        <p:spPr>
          <a:xfrm>
            <a:off x="796925" y="718115"/>
            <a:ext cx="9836150" cy="6037244"/>
          </a:xfrm>
          <a:prstGeom prst="rect">
            <a:avLst/>
          </a:prstGeom>
        </p:spPr>
        <p:txBody>
          <a:bodyPr vert="horz" lIns="91440" tIns="45720" rIns="91440" bIns="45720" rtlCol="0" anchor="t">
            <a:noAutofit/>
          </a:bodyPr>
          <a:lstStyle>
            <a:lvl1pPr algn="l" defTabSz="857250" rtl="0" eaLnBrk="1" latinLnBrk="0" hangingPunct="1">
              <a:lnSpc>
                <a:spcPct val="90000"/>
              </a:lnSpc>
              <a:spcBef>
                <a:spcPct val="0"/>
              </a:spcBef>
              <a:buNone/>
              <a:defRPr sz="4125" kern="1200">
                <a:solidFill>
                  <a:schemeClr val="tx1"/>
                </a:solidFill>
                <a:latin typeface="+mj-lt"/>
                <a:ea typeface="+mj-ea"/>
                <a:cs typeface="+mj-cs"/>
              </a:defRPr>
            </a:lvl1pPr>
          </a:lstStyle>
          <a:p>
            <a:pPr algn="just">
              <a:lnSpc>
                <a:spcPct val="115000"/>
              </a:lnSpc>
            </a:pPr>
            <a:r>
              <a:rPr lang="en-GB" sz="2600" kern="100" dirty="0">
                <a:solidFill>
                  <a:schemeClr val="bg1"/>
                </a:solidFill>
                <a:effectLst/>
                <a:ea typeface="Calibri" panose="020F0502020204030204" pitchFamily="34" charset="0"/>
              </a:rPr>
              <a:t>Welfare Checklist </a:t>
            </a:r>
          </a:p>
          <a:p>
            <a:pPr algn="just">
              <a:lnSpc>
                <a:spcPct val="115000"/>
              </a:lnSpc>
            </a:pPr>
            <a:r>
              <a:rPr lang="en-GB" sz="2600" kern="100" dirty="0">
                <a:solidFill>
                  <a:schemeClr val="bg1"/>
                </a:solidFill>
                <a:effectLst/>
                <a:ea typeface="Calibri" panose="020F0502020204030204" pitchFamily="34" charset="0"/>
              </a:rPr>
              <a:t> </a:t>
            </a:r>
          </a:p>
          <a:p>
            <a:pPr algn="just">
              <a:lnSpc>
                <a:spcPct val="115000"/>
              </a:lnSpc>
            </a:pPr>
            <a:r>
              <a:rPr lang="en-GB" sz="2600" kern="100" dirty="0">
                <a:solidFill>
                  <a:schemeClr val="bg1"/>
                </a:solidFill>
                <a:effectLst/>
                <a:ea typeface="Calibri" panose="020F0502020204030204" pitchFamily="34" charset="0"/>
              </a:rPr>
              <a:t>Section 1 (3) Children Act </a:t>
            </a:r>
          </a:p>
          <a:p>
            <a:pPr algn="just">
              <a:lnSpc>
                <a:spcPct val="115000"/>
              </a:lnSpc>
            </a:pPr>
            <a:r>
              <a:rPr lang="en-GB" sz="2600" kern="100" dirty="0">
                <a:solidFill>
                  <a:schemeClr val="bg1"/>
                </a:solidFill>
                <a:effectLst/>
                <a:ea typeface="Calibri" panose="020F0502020204030204" pitchFamily="34" charset="0"/>
              </a:rPr>
              <a:t>In the circumstances mentioned in subsection (4), a court shall have regard in particular to — [Welfare Checklist] </a:t>
            </a:r>
          </a:p>
          <a:p>
            <a:pPr algn="just">
              <a:lnSpc>
                <a:spcPct val="115000"/>
              </a:lnSpc>
            </a:pPr>
            <a:r>
              <a:rPr lang="en-GB" sz="2600" kern="100" dirty="0">
                <a:solidFill>
                  <a:schemeClr val="bg1"/>
                </a:solidFill>
                <a:effectLst/>
                <a:ea typeface="Calibri" panose="020F0502020204030204" pitchFamily="34" charset="0"/>
              </a:rPr>
              <a:t> </a:t>
            </a:r>
          </a:p>
          <a:p>
            <a:pPr algn="just">
              <a:lnSpc>
                <a:spcPct val="115000"/>
              </a:lnSpc>
            </a:pPr>
            <a:r>
              <a:rPr lang="en-GB" sz="2600" kern="100" dirty="0">
                <a:solidFill>
                  <a:schemeClr val="bg1"/>
                </a:solidFill>
                <a:effectLst/>
                <a:ea typeface="Calibri" panose="020F0502020204030204" pitchFamily="34" charset="0"/>
              </a:rPr>
              <a:t>Section 1(4) Children Act</a:t>
            </a:r>
          </a:p>
          <a:p>
            <a:pPr algn="just">
              <a:lnSpc>
                <a:spcPct val="115000"/>
              </a:lnSpc>
            </a:pPr>
            <a:r>
              <a:rPr lang="en-GB" sz="2600" kern="100" dirty="0">
                <a:solidFill>
                  <a:schemeClr val="bg1"/>
                </a:solidFill>
                <a:effectLst/>
                <a:ea typeface="Calibri" panose="020F0502020204030204" pitchFamily="34" charset="0"/>
              </a:rPr>
              <a:t>The circumstances are that—</a:t>
            </a:r>
          </a:p>
          <a:p>
            <a:pPr algn="just">
              <a:lnSpc>
                <a:spcPct val="115000"/>
              </a:lnSpc>
            </a:pPr>
            <a:r>
              <a:rPr lang="en-GB" sz="2600" kern="100" dirty="0">
                <a:solidFill>
                  <a:schemeClr val="bg1"/>
                </a:solidFill>
                <a:effectLst/>
                <a:ea typeface="Calibri" panose="020F0502020204030204" pitchFamily="34" charset="0"/>
              </a:rPr>
              <a:t>[…] </a:t>
            </a:r>
          </a:p>
          <a:p>
            <a:pPr algn="just">
              <a:lnSpc>
                <a:spcPct val="115000"/>
              </a:lnSpc>
            </a:pPr>
            <a:r>
              <a:rPr lang="en-GB" sz="2600" kern="100" dirty="0">
                <a:solidFill>
                  <a:schemeClr val="bg1"/>
                </a:solidFill>
                <a:effectLst/>
                <a:ea typeface="Calibri" panose="020F0502020204030204" pitchFamily="34" charset="0"/>
              </a:rPr>
              <a:t>(b) the court is considering whether to make, vary or discharge a special guardianship order or an order under Part IV.</a:t>
            </a:r>
          </a:p>
          <a:p>
            <a:pPr algn="just">
              <a:lnSpc>
                <a:spcPct val="115000"/>
              </a:lnSpc>
            </a:pPr>
            <a:endParaRPr lang="en-GB" sz="2600" kern="100" dirty="0">
              <a:solidFill>
                <a:schemeClr val="bg1"/>
              </a:solidFill>
              <a:effectLst/>
              <a:ea typeface="Calibri" panose="020F0502020204030204" pitchFamily="34" charset="0"/>
            </a:endParaRPr>
          </a:p>
          <a:p>
            <a:pPr algn="just">
              <a:lnSpc>
                <a:spcPct val="115000"/>
              </a:lnSpc>
            </a:pPr>
            <a:endParaRPr lang="en-GB" sz="2600" kern="100" dirty="0">
              <a:solidFill>
                <a:schemeClr val="bg1"/>
              </a:solidFill>
              <a:ea typeface="Calibri" panose="020F0502020204030204" pitchFamily="34" charset="0"/>
            </a:endParaRPr>
          </a:p>
          <a:p>
            <a:pPr algn="just">
              <a:lnSpc>
                <a:spcPct val="115000"/>
              </a:lnSpc>
            </a:pPr>
            <a:endParaRPr lang="en-GB" sz="2600" kern="100" dirty="0">
              <a:solidFill>
                <a:schemeClr val="bg1"/>
              </a:solidFill>
              <a:effectLst/>
              <a:ea typeface="Calibri" panose="020F0502020204030204" pitchFamily="34" charset="0"/>
            </a:endParaRPr>
          </a:p>
        </p:txBody>
      </p:sp>
    </p:spTree>
    <p:extLst>
      <p:ext uri="{BB962C8B-B14F-4D97-AF65-F5344CB8AC3E}">
        <p14:creationId xmlns:p14="http://schemas.microsoft.com/office/powerpoint/2010/main" val="3601996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background with red and grey letters&#10;&#10;Description automatically generated">
            <a:extLst>
              <a:ext uri="{FF2B5EF4-FFF2-40B4-BE49-F238E27FC236}">
                <a16:creationId xmlns:a16="http://schemas.microsoft.com/office/drawing/2014/main" id="{6181FEA2-5FBC-54B7-6B5A-27CEFB73C0C4}"/>
              </a:ext>
            </a:extLst>
          </p:cNvPr>
          <p:cNvPicPr>
            <a:picLocks noChangeAspect="1"/>
          </p:cNvPicPr>
          <p:nvPr/>
        </p:nvPicPr>
        <p:blipFill>
          <a:blip r:embed="rId2"/>
          <a:stretch>
            <a:fillRect/>
          </a:stretch>
        </p:blipFill>
        <p:spPr>
          <a:xfrm>
            <a:off x="9149512" y="6664960"/>
            <a:ext cx="2280488" cy="499427"/>
          </a:xfrm>
          <a:prstGeom prst="rect">
            <a:avLst/>
          </a:prstGeom>
        </p:spPr>
      </p:pic>
      <p:sp>
        <p:nvSpPr>
          <p:cNvPr id="3" name="Title 1">
            <a:extLst>
              <a:ext uri="{FF2B5EF4-FFF2-40B4-BE49-F238E27FC236}">
                <a16:creationId xmlns:a16="http://schemas.microsoft.com/office/drawing/2014/main" id="{1B9196BB-C94A-6E57-9AF7-BDEF618C53F2}"/>
              </a:ext>
            </a:extLst>
          </p:cNvPr>
          <p:cNvSpPr txBox="1">
            <a:spLocks/>
          </p:cNvSpPr>
          <p:nvPr/>
        </p:nvSpPr>
        <p:spPr>
          <a:xfrm>
            <a:off x="796925" y="718115"/>
            <a:ext cx="9836150" cy="6037244"/>
          </a:xfrm>
          <a:prstGeom prst="rect">
            <a:avLst/>
          </a:prstGeom>
        </p:spPr>
        <p:txBody>
          <a:bodyPr vert="horz" lIns="91440" tIns="45720" rIns="91440" bIns="45720" rtlCol="0" anchor="t">
            <a:noAutofit/>
          </a:bodyPr>
          <a:lstStyle>
            <a:lvl1pPr algn="l" defTabSz="857250" rtl="0" eaLnBrk="1" latinLnBrk="0" hangingPunct="1">
              <a:lnSpc>
                <a:spcPct val="90000"/>
              </a:lnSpc>
              <a:spcBef>
                <a:spcPct val="0"/>
              </a:spcBef>
              <a:buNone/>
              <a:defRPr sz="4125" kern="1200">
                <a:solidFill>
                  <a:schemeClr val="tx1"/>
                </a:solidFill>
                <a:latin typeface="+mj-lt"/>
                <a:ea typeface="+mj-ea"/>
                <a:cs typeface="+mj-cs"/>
              </a:defRPr>
            </a:lvl1pPr>
          </a:lstStyle>
          <a:p>
            <a:pPr algn="just">
              <a:lnSpc>
                <a:spcPct val="115000"/>
              </a:lnSpc>
            </a:pPr>
            <a:r>
              <a:rPr lang="en-GB" sz="2000" kern="100" dirty="0">
                <a:solidFill>
                  <a:schemeClr val="bg1"/>
                </a:solidFill>
                <a:effectLst/>
                <a:ea typeface="Calibri" panose="020F0502020204030204" pitchFamily="34" charset="0"/>
              </a:rPr>
              <a:t>Convention Rights and the Human Rights Act 1998 </a:t>
            </a:r>
          </a:p>
          <a:p>
            <a:pPr algn="just">
              <a:lnSpc>
                <a:spcPct val="115000"/>
              </a:lnSpc>
            </a:pPr>
            <a:r>
              <a:rPr lang="en-GB" sz="2000" kern="100" dirty="0">
                <a:solidFill>
                  <a:schemeClr val="bg1"/>
                </a:solidFill>
                <a:effectLst/>
                <a:ea typeface="Calibri" panose="020F0502020204030204" pitchFamily="34" charset="0"/>
              </a:rPr>
              <a:t> </a:t>
            </a:r>
          </a:p>
          <a:p>
            <a:pPr algn="just">
              <a:lnSpc>
                <a:spcPct val="115000"/>
              </a:lnSpc>
            </a:pPr>
            <a:r>
              <a:rPr lang="en-GB" sz="2000" kern="100" dirty="0">
                <a:solidFill>
                  <a:schemeClr val="bg1"/>
                </a:solidFill>
                <a:effectLst/>
                <a:ea typeface="Calibri" panose="020F0502020204030204" pitchFamily="34" charset="0"/>
              </a:rPr>
              <a:t>In </a:t>
            </a:r>
            <a:r>
              <a:rPr lang="en-GB" sz="2000" i="1" kern="100" dirty="0">
                <a:solidFill>
                  <a:schemeClr val="bg1"/>
                </a:solidFill>
                <a:effectLst/>
                <a:ea typeface="Calibri" panose="020F0502020204030204" pitchFamily="34" charset="0"/>
              </a:rPr>
              <a:t>re B (A Child) (Care Proceedings: Threshold Criteria) [2013] 1 WLR 1911 </a:t>
            </a:r>
            <a:r>
              <a:rPr lang="en-GB" sz="2000" kern="100" dirty="0">
                <a:solidFill>
                  <a:schemeClr val="bg1"/>
                </a:solidFill>
                <a:effectLst/>
                <a:ea typeface="Calibri" panose="020F0502020204030204" pitchFamily="34" charset="0"/>
              </a:rPr>
              <a:t>at paragraphs 62, 73 and 194. A proper application of the welfare test will normally produce an outcome that is compatible with Convention rights, by having particular regard to the child's background (checklist factor d), his emotional needs (factor b) and any risk of harm (factor e). And, of course, consideration of the position of the child's parents is mandatory (factor f). But on top of this, once the welfare evaluation has been carried out, the court will cross-check the outcome to satisfy itself that it is exercising its powers in such a way that any resulting interference with Convention rights is necessary and proportionate. This cross-check does not alter the fact that the decision turns on welfare and not on rights or presumptions: see </a:t>
            </a:r>
            <a:r>
              <a:rPr lang="en-GB" sz="2000" i="1" kern="100" dirty="0">
                <a:solidFill>
                  <a:schemeClr val="bg1"/>
                </a:solidFill>
                <a:effectLst/>
                <a:ea typeface="Calibri" panose="020F0502020204030204" pitchFamily="34" charset="0"/>
              </a:rPr>
              <a:t>Re W (A Child) [2016] EWCA </a:t>
            </a:r>
            <a:r>
              <a:rPr lang="en-GB" sz="2000" i="1" kern="100" dirty="0" err="1">
                <a:solidFill>
                  <a:schemeClr val="bg1"/>
                </a:solidFill>
                <a:effectLst/>
                <a:ea typeface="Calibri" panose="020F0502020204030204" pitchFamily="34" charset="0"/>
              </a:rPr>
              <a:t>Civ</a:t>
            </a:r>
            <a:r>
              <a:rPr lang="en-GB" sz="2000" i="1" kern="100" dirty="0">
                <a:solidFill>
                  <a:schemeClr val="bg1"/>
                </a:solidFill>
                <a:effectLst/>
                <a:ea typeface="Calibri" panose="020F0502020204030204" pitchFamily="34" charset="0"/>
              </a:rPr>
              <a:t> 793</a:t>
            </a:r>
            <a:r>
              <a:rPr lang="en-GB" sz="2000" kern="100" dirty="0">
                <a:solidFill>
                  <a:schemeClr val="bg1"/>
                </a:solidFill>
                <a:effectLst/>
                <a:ea typeface="Calibri" panose="020F0502020204030204" pitchFamily="34" charset="0"/>
              </a:rPr>
              <a:t>; per McFarlane LJ at 70-71. In judicial decisions where the Article 8 rights of parents and those of a child are at stake, the child's rights must be the paramount consideration; if any balancing of interests is necessary, the interests of the child must prevail: </a:t>
            </a:r>
            <a:r>
              <a:rPr lang="en-GB" sz="2000" i="1" kern="100" dirty="0">
                <a:solidFill>
                  <a:schemeClr val="bg1"/>
                </a:solidFill>
                <a:effectLst/>
                <a:ea typeface="Calibri" panose="020F0502020204030204" pitchFamily="34" charset="0"/>
              </a:rPr>
              <a:t>Yousef v The Netherlands (2003) 36 EHRR 20.</a:t>
            </a:r>
          </a:p>
        </p:txBody>
      </p:sp>
    </p:spTree>
    <p:extLst>
      <p:ext uri="{BB962C8B-B14F-4D97-AF65-F5344CB8AC3E}">
        <p14:creationId xmlns:p14="http://schemas.microsoft.com/office/powerpoint/2010/main" val="38940928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background with red and grey letters&#10;&#10;Description automatically generated">
            <a:extLst>
              <a:ext uri="{FF2B5EF4-FFF2-40B4-BE49-F238E27FC236}">
                <a16:creationId xmlns:a16="http://schemas.microsoft.com/office/drawing/2014/main" id="{6181FEA2-5FBC-54B7-6B5A-27CEFB73C0C4}"/>
              </a:ext>
            </a:extLst>
          </p:cNvPr>
          <p:cNvPicPr>
            <a:picLocks noChangeAspect="1"/>
          </p:cNvPicPr>
          <p:nvPr/>
        </p:nvPicPr>
        <p:blipFill>
          <a:blip r:embed="rId2"/>
          <a:stretch>
            <a:fillRect/>
          </a:stretch>
        </p:blipFill>
        <p:spPr>
          <a:xfrm>
            <a:off x="9149512" y="6664960"/>
            <a:ext cx="2280488" cy="499427"/>
          </a:xfrm>
          <a:prstGeom prst="rect">
            <a:avLst/>
          </a:prstGeom>
        </p:spPr>
      </p:pic>
      <p:sp>
        <p:nvSpPr>
          <p:cNvPr id="3" name="Title 1">
            <a:extLst>
              <a:ext uri="{FF2B5EF4-FFF2-40B4-BE49-F238E27FC236}">
                <a16:creationId xmlns:a16="http://schemas.microsoft.com/office/drawing/2014/main" id="{1B9196BB-C94A-6E57-9AF7-BDEF618C53F2}"/>
              </a:ext>
            </a:extLst>
          </p:cNvPr>
          <p:cNvSpPr txBox="1">
            <a:spLocks/>
          </p:cNvSpPr>
          <p:nvPr/>
        </p:nvSpPr>
        <p:spPr>
          <a:xfrm>
            <a:off x="796925" y="718115"/>
            <a:ext cx="9836150" cy="6037244"/>
          </a:xfrm>
          <a:prstGeom prst="rect">
            <a:avLst/>
          </a:prstGeom>
        </p:spPr>
        <p:txBody>
          <a:bodyPr vert="horz" lIns="91440" tIns="45720" rIns="91440" bIns="45720" rtlCol="0" anchor="t">
            <a:noAutofit/>
          </a:bodyPr>
          <a:lstStyle>
            <a:lvl1pPr algn="l" defTabSz="857250" rtl="0" eaLnBrk="1" latinLnBrk="0" hangingPunct="1">
              <a:lnSpc>
                <a:spcPct val="90000"/>
              </a:lnSpc>
              <a:spcBef>
                <a:spcPct val="0"/>
              </a:spcBef>
              <a:buNone/>
              <a:defRPr sz="4125" kern="1200">
                <a:solidFill>
                  <a:schemeClr val="tx1"/>
                </a:solidFill>
                <a:latin typeface="+mj-lt"/>
                <a:ea typeface="+mj-ea"/>
                <a:cs typeface="+mj-cs"/>
              </a:defRPr>
            </a:lvl1pPr>
          </a:lstStyle>
          <a:p>
            <a:pPr algn="just">
              <a:lnSpc>
                <a:spcPct val="115000"/>
              </a:lnSpc>
            </a:pPr>
            <a:r>
              <a:rPr lang="en-GB" sz="2000" kern="100" dirty="0">
                <a:solidFill>
                  <a:schemeClr val="bg1"/>
                </a:solidFill>
                <a:effectLst/>
                <a:ea typeface="Calibri" panose="020F0502020204030204" pitchFamily="34" charset="0"/>
              </a:rPr>
              <a:t>In </a:t>
            </a:r>
            <a:r>
              <a:rPr lang="en-GB" sz="2000" i="1" kern="100" dirty="0">
                <a:solidFill>
                  <a:schemeClr val="bg1"/>
                </a:solidFill>
                <a:effectLst/>
                <a:ea typeface="Calibri" panose="020F0502020204030204" pitchFamily="34" charset="0"/>
              </a:rPr>
              <a:t>Re S (Discharge of Care Order) [1995] 2 FLR 639</a:t>
            </a:r>
            <a:r>
              <a:rPr lang="en-GB" sz="2000" kern="100" dirty="0">
                <a:solidFill>
                  <a:schemeClr val="bg1"/>
                </a:solidFill>
                <a:effectLst/>
                <a:ea typeface="Calibri" panose="020F0502020204030204" pitchFamily="34" charset="0"/>
              </a:rPr>
              <a:t>, Waite LJ said this at 643:</a:t>
            </a:r>
          </a:p>
          <a:p>
            <a:pPr algn="just">
              <a:lnSpc>
                <a:spcPct val="115000"/>
              </a:lnSpc>
            </a:pPr>
            <a:r>
              <a:rPr lang="en-GB" sz="2000" kern="100" dirty="0">
                <a:solidFill>
                  <a:schemeClr val="bg1"/>
                </a:solidFill>
                <a:effectLst/>
                <a:ea typeface="Calibri" panose="020F0502020204030204" pitchFamily="34" charset="0"/>
              </a:rPr>
              <a:t> </a:t>
            </a:r>
          </a:p>
          <a:p>
            <a:pPr algn="just">
              <a:lnSpc>
                <a:spcPct val="115000"/>
              </a:lnSpc>
            </a:pPr>
            <a:r>
              <a:rPr lang="en-GB" sz="2000" kern="100" dirty="0">
                <a:solidFill>
                  <a:schemeClr val="bg1"/>
                </a:solidFill>
                <a:effectLst/>
                <a:ea typeface="Calibri" panose="020F0502020204030204" pitchFamily="34" charset="0"/>
              </a:rPr>
              <a:t>"Section 39 of the Act allows the court to discharge a care order on the application of (inter alios) a parent. Here the jurisdiction is discretionary from the outset (there being no obligation on the parent to satisfy the court that the threshold requirements no longer apply). The issue has to be determined by the court in accordance with s 1 of the Act, which (by s 1(1)) makes the child's welfare the court's paramount consideration, and (by s 1(3) and (4)) makes it mandatory for the court to have particular regard to the child's wishes and needs, the likely effect on him of any change of circumstances, the capability of his parents to meet his needs, the range of powers available to the court and, specifically:</a:t>
            </a:r>
          </a:p>
          <a:p>
            <a:pPr algn="just">
              <a:lnSpc>
                <a:spcPct val="115000"/>
              </a:lnSpc>
            </a:pPr>
            <a:r>
              <a:rPr lang="en-GB" sz="2000" kern="100" dirty="0">
                <a:solidFill>
                  <a:schemeClr val="bg1"/>
                </a:solidFill>
                <a:effectLst/>
                <a:ea typeface="Calibri" panose="020F0502020204030204" pitchFamily="34" charset="0"/>
              </a:rPr>
              <a:t>'(3) . . .</a:t>
            </a:r>
          </a:p>
          <a:p>
            <a:pPr algn="just">
              <a:lnSpc>
                <a:spcPct val="115000"/>
              </a:lnSpc>
            </a:pPr>
            <a:r>
              <a:rPr lang="en-GB" sz="2000" kern="100" dirty="0">
                <a:solidFill>
                  <a:schemeClr val="bg1"/>
                </a:solidFill>
                <a:effectLst/>
                <a:ea typeface="Calibri" panose="020F0502020204030204" pitchFamily="34" charset="0"/>
              </a:rPr>
              <a:t>(e) any harm which he has suffered or is at risk of suffering; ...'"</a:t>
            </a:r>
          </a:p>
          <a:p>
            <a:pPr algn="just">
              <a:lnSpc>
                <a:spcPct val="115000"/>
              </a:lnSpc>
            </a:pPr>
            <a:endParaRPr lang="en-GB" sz="2000" kern="100" dirty="0">
              <a:solidFill>
                <a:schemeClr val="bg1"/>
              </a:solidFill>
              <a:effectLst/>
              <a:ea typeface="Calibri" panose="020F0502020204030204" pitchFamily="34" charset="0"/>
            </a:endParaRPr>
          </a:p>
          <a:p>
            <a:pPr algn="just">
              <a:lnSpc>
                <a:spcPct val="115000"/>
              </a:lnSpc>
            </a:pPr>
            <a:endParaRPr lang="en-GB" sz="2000" kern="100" dirty="0">
              <a:solidFill>
                <a:schemeClr val="bg1"/>
              </a:solidFill>
              <a:ea typeface="Calibri" panose="020F0502020204030204" pitchFamily="34" charset="0"/>
            </a:endParaRPr>
          </a:p>
          <a:p>
            <a:pPr algn="just">
              <a:lnSpc>
                <a:spcPct val="115000"/>
              </a:lnSpc>
            </a:pPr>
            <a:endParaRPr lang="en-GB" sz="2000" kern="100" dirty="0">
              <a:solidFill>
                <a:schemeClr val="bg1"/>
              </a:solidFill>
              <a:effectLst/>
              <a:ea typeface="Calibri" panose="020F0502020204030204" pitchFamily="34" charset="0"/>
            </a:endParaRPr>
          </a:p>
        </p:txBody>
      </p:sp>
    </p:spTree>
    <p:extLst>
      <p:ext uri="{BB962C8B-B14F-4D97-AF65-F5344CB8AC3E}">
        <p14:creationId xmlns:p14="http://schemas.microsoft.com/office/powerpoint/2010/main" val="19866198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background with red and grey letters&#10;&#10;Description automatically generated">
            <a:extLst>
              <a:ext uri="{FF2B5EF4-FFF2-40B4-BE49-F238E27FC236}">
                <a16:creationId xmlns:a16="http://schemas.microsoft.com/office/drawing/2014/main" id="{6181FEA2-5FBC-54B7-6B5A-27CEFB73C0C4}"/>
              </a:ext>
            </a:extLst>
          </p:cNvPr>
          <p:cNvPicPr>
            <a:picLocks noChangeAspect="1"/>
          </p:cNvPicPr>
          <p:nvPr/>
        </p:nvPicPr>
        <p:blipFill>
          <a:blip r:embed="rId2"/>
          <a:stretch>
            <a:fillRect/>
          </a:stretch>
        </p:blipFill>
        <p:spPr>
          <a:xfrm>
            <a:off x="9149512" y="6664960"/>
            <a:ext cx="2280488" cy="499427"/>
          </a:xfrm>
          <a:prstGeom prst="rect">
            <a:avLst/>
          </a:prstGeom>
        </p:spPr>
      </p:pic>
      <p:sp>
        <p:nvSpPr>
          <p:cNvPr id="3" name="Title 1">
            <a:extLst>
              <a:ext uri="{FF2B5EF4-FFF2-40B4-BE49-F238E27FC236}">
                <a16:creationId xmlns:a16="http://schemas.microsoft.com/office/drawing/2014/main" id="{1B9196BB-C94A-6E57-9AF7-BDEF618C53F2}"/>
              </a:ext>
            </a:extLst>
          </p:cNvPr>
          <p:cNvSpPr txBox="1">
            <a:spLocks/>
          </p:cNvSpPr>
          <p:nvPr/>
        </p:nvSpPr>
        <p:spPr>
          <a:xfrm>
            <a:off x="796925" y="718115"/>
            <a:ext cx="9836150" cy="6037244"/>
          </a:xfrm>
          <a:prstGeom prst="rect">
            <a:avLst/>
          </a:prstGeom>
        </p:spPr>
        <p:txBody>
          <a:bodyPr vert="horz" lIns="91440" tIns="45720" rIns="91440" bIns="45720" rtlCol="0" anchor="t">
            <a:noAutofit/>
          </a:bodyPr>
          <a:lstStyle>
            <a:lvl1pPr algn="l" defTabSz="857250" rtl="0" eaLnBrk="1" latinLnBrk="0" hangingPunct="1">
              <a:lnSpc>
                <a:spcPct val="90000"/>
              </a:lnSpc>
              <a:spcBef>
                <a:spcPct val="0"/>
              </a:spcBef>
              <a:buNone/>
              <a:defRPr sz="4125" kern="1200">
                <a:solidFill>
                  <a:schemeClr val="tx1"/>
                </a:solidFill>
                <a:latin typeface="+mj-lt"/>
                <a:ea typeface="+mj-ea"/>
                <a:cs typeface="+mj-cs"/>
              </a:defRPr>
            </a:lvl1pPr>
          </a:lstStyle>
          <a:p>
            <a:pPr algn="just">
              <a:lnSpc>
                <a:spcPct val="115000"/>
              </a:lnSpc>
            </a:pPr>
            <a:r>
              <a:rPr lang="en-GB" sz="1800" i="1" kern="100" dirty="0">
                <a:solidFill>
                  <a:schemeClr val="bg1"/>
                </a:solidFill>
                <a:effectLst/>
                <a:ea typeface="Calibri" panose="020F0502020204030204" pitchFamily="34" charset="0"/>
              </a:rPr>
              <a:t>Re C (Care: Discharge of Care Order) [2009] EWCA </a:t>
            </a:r>
            <a:r>
              <a:rPr lang="en-GB" sz="1800" i="1" kern="100" dirty="0" err="1">
                <a:solidFill>
                  <a:schemeClr val="bg1"/>
                </a:solidFill>
                <a:effectLst/>
                <a:ea typeface="Calibri" panose="020F0502020204030204" pitchFamily="34" charset="0"/>
              </a:rPr>
              <a:t>Civ</a:t>
            </a:r>
            <a:r>
              <a:rPr lang="en-GB" sz="1800" i="1" kern="100" dirty="0">
                <a:solidFill>
                  <a:schemeClr val="bg1"/>
                </a:solidFill>
                <a:effectLst/>
                <a:ea typeface="Calibri" panose="020F0502020204030204" pitchFamily="34" charset="0"/>
              </a:rPr>
              <a:t> 955, </a:t>
            </a:r>
            <a:r>
              <a:rPr lang="en-GB" sz="1800" kern="100" dirty="0">
                <a:solidFill>
                  <a:schemeClr val="bg1"/>
                </a:solidFill>
                <a:effectLst/>
                <a:ea typeface="Calibri" panose="020F0502020204030204" pitchFamily="34" charset="0"/>
              </a:rPr>
              <a:t>was an unusual case in which a local authority had successfully applied for the discharge of a care order and a parent appealed on the basis that the care order should have continued so as to give the child the benefit of the 'leaving care' provisions. The judgment of Hughes LJ included this passage:</a:t>
            </a:r>
          </a:p>
          <a:p>
            <a:pPr algn="just">
              <a:lnSpc>
                <a:spcPct val="115000"/>
              </a:lnSpc>
            </a:pPr>
            <a:r>
              <a:rPr lang="en-GB" sz="1800" kern="100" dirty="0">
                <a:solidFill>
                  <a:schemeClr val="bg1"/>
                </a:solidFill>
                <a:effectLst/>
                <a:ea typeface="Calibri" panose="020F0502020204030204" pitchFamily="34" charset="0"/>
              </a:rPr>
              <a:t> </a:t>
            </a:r>
          </a:p>
          <a:p>
            <a:pPr algn="just">
              <a:lnSpc>
                <a:spcPct val="115000"/>
              </a:lnSpc>
            </a:pPr>
            <a:r>
              <a:rPr lang="en-GB" sz="1800" kern="100" dirty="0">
                <a:solidFill>
                  <a:schemeClr val="bg1"/>
                </a:solidFill>
                <a:effectLst/>
                <a:ea typeface="Calibri" panose="020F0502020204030204" pitchFamily="34" charset="0"/>
              </a:rPr>
              <a:t>"[17] The test upon an application for discharge is clearly set out by this court as long ago as 1995 in </a:t>
            </a:r>
            <a:r>
              <a:rPr lang="en-GB" sz="1800" i="1" kern="100" dirty="0">
                <a:solidFill>
                  <a:schemeClr val="bg1"/>
                </a:solidFill>
                <a:effectLst/>
                <a:ea typeface="Calibri" panose="020F0502020204030204" pitchFamily="34" charset="0"/>
              </a:rPr>
              <a:t>Re S (Discharge of Care Order) [1995] 2 FLR 639 </a:t>
            </a:r>
            <a:r>
              <a:rPr lang="en-GB" sz="1800" kern="100" dirty="0">
                <a:solidFill>
                  <a:schemeClr val="bg1"/>
                </a:solidFill>
                <a:effectLst/>
                <a:ea typeface="Calibri" panose="020F0502020204030204" pitchFamily="34" charset="0"/>
              </a:rPr>
              <a:t>at 643. As Waite LJ put it:</a:t>
            </a:r>
          </a:p>
          <a:p>
            <a:pPr algn="just">
              <a:lnSpc>
                <a:spcPct val="115000"/>
              </a:lnSpc>
            </a:pPr>
            <a:r>
              <a:rPr lang="en-GB" sz="1800" kern="100" dirty="0">
                <a:solidFill>
                  <a:schemeClr val="bg1"/>
                </a:solidFill>
                <a:effectLst/>
                <a:ea typeface="Calibri" panose="020F0502020204030204" pitchFamily="34" charset="0"/>
              </a:rPr>
              <a:t> </a:t>
            </a:r>
          </a:p>
          <a:p>
            <a:pPr algn="just">
              <a:lnSpc>
                <a:spcPct val="115000"/>
              </a:lnSpc>
            </a:pPr>
            <a:r>
              <a:rPr lang="en-GB" sz="1800" kern="100" dirty="0">
                <a:solidFill>
                  <a:schemeClr val="bg1"/>
                </a:solidFill>
                <a:effectLst/>
                <a:ea typeface="Calibri" panose="020F0502020204030204" pitchFamily="34" charset="0"/>
              </a:rPr>
              <a:t>'Section 39 of the Act allows the court to discharge a care order on the application of (inter alios) a parent. Here the jurisdiction is discretionary from the outset (there being no obligation on the parent to satisfy the court that the threshold requirements no longer apply). The issue has to be determined by the court in accordance with s 1 of the Act, which (by s 1(1)) makes the child's welfare the court's paramount consideration …'</a:t>
            </a:r>
          </a:p>
          <a:p>
            <a:pPr algn="just">
              <a:lnSpc>
                <a:spcPct val="115000"/>
              </a:lnSpc>
            </a:pPr>
            <a:r>
              <a:rPr lang="en-GB" sz="1800" kern="100" dirty="0">
                <a:solidFill>
                  <a:schemeClr val="bg1"/>
                </a:solidFill>
                <a:effectLst/>
                <a:ea typeface="Calibri" panose="020F0502020204030204" pitchFamily="34" charset="0"/>
              </a:rPr>
              <a:t> </a:t>
            </a:r>
          </a:p>
          <a:p>
            <a:pPr algn="just">
              <a:lnSpc>
                <a:spcPct val="115000"/>
              </a:lnSpc>
            </a:pPr>
            <a:r>
              <a:rPr lang="en-GB" sz="1800" kern="100" dirty="0">
                <a:solidFill>
                  <a:schemeClr val="bg1"/>
                </a:solidFill>
                <a:effectLst/>
                <a:ea typeface="Calibri" panose="020F0502020204030204" pitchFamily="34" charset="0"/>
              </a:rPr>
              <a:t>[18] I entirely agree that the applicant for such an order must make out his case. It does not follow from that that the test is simply a matter of listing potential benefits. Welfare is a more complicated and rounded consideration than that. I am quite satisfied that the judge is entitled to take into account the continuing effect, or in this case lack of effect, of the care order."</a:t>
            </a:r>
          </a:p>
          <a:p>
            <a:pPr algn="just">
              <a:lnSpc>
                <a:spcPct val="115000"/>
              </a:lnSpc>
            </a:pPr>
            <a:endParaRPr lang="en-GB" sz="1800" kern="100" dirty="0">
              <a:solidFill>
                <a:schemeClr val="bg1"/>
              </a:solidFill>
              <a:effectLst/>
              <a:ea typeface="Calibri" panose="020F0502020204030204" pitchFamily="34" charset="0"/>
            </a:endParaRPr>
          </a:p>
          <a:p>
            <a:pPr algn="just">
              <a:lnSpc>
                <a:spcPct val="115000"/>
              </a:lnSpc>
            </a:pPr>
            <a:endParaRPr lang="en-GB" sz="1800" kern="100" dirty="0">
              <a:solidFill>
                <a:schemeClr val="bg1"/>
              </a:solidFill>
              <a:ea typeface="Calibri" panose="020F0502020204030204" pitchFamily="34" charset="0"/>
            </a:endParaRPr>
          </a:p>
          <a:p>
            <a:pPr algn="just">
              <a:lnSpc>
                <a:spcPct val="115000"/>
              </a:lnSpc>
            </a:pPr>
            <a:endParaRPr lang="en-GB" sz="1800" kern="100" dirty="0">
              <a:solidFill>
                <a:schemeClr val="bg1"/>
              </a:solidFill>
              <a:effectLst/>
              <a:ea typeface="Calibri" panose="020F0502020204030204" pitchFamily="34" charset="0"/>
            </a:endParaRPr>
          </a:p>
        </p:txBody>
      </p:sp>
    </p:spTree>
    <p:extLst>
      <p:ext uri="{BB962C8B-B14F-4D97-AF65-F5344CB8AC3E}">
        <p14:creationId xmlns:p14="http://schemas.microsoft.com/office/powerpoint/2010/main" val="122075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background with red and grey letters&#10;&#10;Description automatically generated">
            <a:extLst>
              <a:ext uri="{FF2B5EF4-FFF2-40B4-BE49-F238E27FC236}">
                <a16:creationId xmlns:a16="http://schemas.microsoft.com/office/drawing/2014/main" id="{6181FEA2-5FBC-54B7-6B5A-27CEFB73C0C4}"/>
              </a:ext>
            </a:extLst>
          </p:cNvPr>
          <p:cNvPicPr>
            <a:picLocks noChangeAspect="1"/>
          </p:cNvPicPr>
          <p:nvPr/>
        </p:nvPicPr>
        <p:blipFill>
          <a:blip r:embed="rId2"/>
          <a:stretch>
            <a:fillRect/>
          </a:stretch>
        </p:blipFill>
        <p:spPr>
          <a:xfrm>
            <a:off x="9149512" y="6664960"/>
            <a:ext cx="2280488" cy="499427"/>
          </a:xfrm>
          <a:prstGeom prst="rect">
            <a:avLst/>
          </a:prstGeom>
        </p:spPr>
      </p:pic>
      <p:sp>
        <p:nvSpPr>
          <p:cNvPr id="3" name="Title 1">
            <a:extLst>
              <a:ext uri="{FF2B5EF4-FFF2-40B4-BE49-F238E27FC236}">
                <a16:creationId xmlns:a16="http://schemas.microsoft.com/office/drawing/2014/main" id="{1B9196BB-C94A-6E57-9AF7-BDEF618C53F2}"/>
              </a:ext>
            </a:extLst>
          </p:cNvPr>
          <p:cNvSpPr txBox="1">
            <a:spLocks/>
          </p:cNvSpPr>
          <p:nvPr/>
        </p:nvSpPr>
        <p:spPr>
          <a:xfrm>
            <a:off x="796925" y="718115"/>
            <a:ext cx="9836150" cy="6037244"/>
          </a:xfrm>
          <a:prstGeom prst="rect">
            <a:avLst/>
          </a:prstGeom>
        </p:spPr>
        <p:txBody>
          <a:bodyPr vert="horz" lIns="91440" tIns="45720" rIns="91440" bIns="45720" rtlCol="0" anchor="t">
            <a:noAutofit/>
          </a:bodyPr>
          <a:lstStyle>
            <a:lvl1pPr algn="l" defTabSz="857250" rtl="0" eaLnBrk="1" latinLnBrk="0" hangingPunct="1">
              <a:lnSpc>
                <a:spcPct val="90000"/>
              </a:lnSpc>
              <a:spcBef>
                <a:spcPct val="0"/>
              </a:spcBef>
              <a:buNone/>
              <a:defRPr sz="4125" kern="1200">
                <a:solidFill>
                  <a:schemeClr val="tx1"/>
                </a:solidFill>
                <a:latin typeface="+mj-lt"/>
                <a:ea typeface="+mj-ea"/>
                <a:cs typeface="+mj-cs"/>
              </a:defRPr>
            </a:lvl1pPr>
          </a:lstStyle>
          <a:p>
            <a:pPr algn="just">
              <a:lnSpc>
                <a:spcPct val="115000"/>
              </a:lnSpc>
            </a:pPr>
            <a:r>
              <a:rPr lang="en-GB" sz="1800" b="1" i="1" kern="100" dirty="0">
                <a:solidFill>
                  <a:schemeClr val="bg1"/>
                </a:solidFill>
                <a:ea typeface="Calibri" panose="020F0502020204030204" pitchFamily="34" charset="0"/>
              </a:rPr>
              <a:t>TT (Children: Discharge of Care Order) [2021] EWCA </a:t>
            </a:r>
            <a:r>
              <a:rPr lang="en-GB" sz="1800" b="1" i="1" kern="100" dirty="0" err="1">
                <a:solidFill>
                  <a:schemeClr val="bg1"/>
                </a:solidFill>
                <a:ea typeface="Calibri" panose="020F0502020204030204" pitchFamily="34" charset="0"/>
              </a:rPr>
              <a:t>Civ</a:t>
            </a:r>
            <a:r>
              <a:rPr lang="en-GB" sz="1800" b="1" i="1" kern="100" dirty="0">
                <a:solidFill>
                  <a:schemeClr val="bg1"/>
                </a:solidFill>
                <a:ea typeface="Calibri" panose="020F0502020204030204" pitchFamily="34" charset="0"/>
              </a:rPr>
              <a:t> 742</a:t>
            </a:r>
          </a:p>
          <a:p>
            <a:pPr algn="just">
              <a:lnSpc>
                <a:spcPct val="115000"/>
              </a:lnSpc>
            </a:pPr>
            <a:r>
              <a:rPr lang="en-GB" sz="1800" kern="100" dirty="0">
                <a:solidFill>
                  <a:schemeClr val="bg1"/>
                </a:solidFill>
                <a:ea typeface="Calibri" panose="020F0502020204030204" pitchFamily="34" charset="0"/>
              </a:rPr>
              <a:t> </a:t>
            </a:r>
          </a:p>
          <a:p>
            <a:pPr algn="just">
              <a:lnSpc>
                <a:spcPct val="115000"/>
              </a:lnSpc>
            </a:pPr>
            <a:r>
              <a:rPr lang="en-GB" sz="1800" kern="100" dirty="0">
                <a:solidFill>
                  <a:schemeClr val="bg1"/>
                </a:solidFill>
                <a:ea typeface="Calibri" panose="020F0502020204030204" pitchFamily="34" charset="0"/>
              </a:rPr>
              <a:t>In summary, when a court is considering an application to discharge a care order the legal principles are clear:</a:t>
            </a:r>
          </a:p>
          <a:p>
            <a:pPr algn="just">
              <a:lnSpc>
                <a:spcPct val="115000"/>
              </a:lnSpc>
            </a:pPr>
            <a:r>
              <a:rPr lang="en-GB" sz="1800" kern="100" dirty="0">
                <a:solidFill>
                  <a:schemeClr val="bg1"/>
                </a:solidFill>
                <a:ea typeface="Calibri" panose="020F0502020204030204" pitchFamily="34" charset="0"/>
              </a:rPr>
              <a:t> </a:t>
            </a:r>
          </a:p>
          <a:p>
            <a:pPr marL="342900" indent="-342900" algn="just">
              <a:lnSpc>
                <a:spcPct val="115000"/>
              </a:lnSpc>
              <a:buAutoNum type="arabicParenBoth"/>
            </a:pPr>
            <a:r>
              <a:rPr lang="en-GB" sz="1800" kern="100" dirty="0">
                <a:solidFill>
                  <a:schemeClr val="bg1"/>
                </a:solidFill>
                <a:ea typeface="Calibri" panose="020F0502020204030204" pitchFamily="34" charset="0"/>
              </a:rPr>
              <a:t>The decision must be made in accordance with s. 1 of the Act, by which the child's welfare is the court's paramount consideration…</a:t>
            </a:r>
          </a:p>
          <a:p>
            <a:pPr marL="342900" indent="-342900" algn="just">
              <a:lnSpc>
                <a:spcPct val="115000"/>
              </a:lnSpc>
              <a:buAutoNum type="arabicParenBoth"/>
            </a:pPr>
            <a:r>
              <a:rPr lang="en-GB" sz="1800" kern="100" dirty="0">
                <a:solidFill>
                  <a:schemeClr val="bg1"/>
                </a:solidFill>
                <a:ea typeface="Calibri" panose="020F0502020204030204" pitchFamily="34" charset="0"/>
              </a:rPr>
              <a:t>Once the welfare evaluation has been carried out, the court will cross-check the outcome to ensure that it will be exercising its powers in such a way that any interference with Convention rights is necessary and proportionate.</a:t>
            </a:r>
          </a:p>
          <a:p>
            <a:pPr marL="342900" indent="-342900" algn="just">
              <a:lnSpc>
                <a:spcPct val="115000"/>
              </a:lnSpc>
              <a:buAutoNum type="arabicParenBoth"/>
            </a:pPr>
            <a:r>
              <a:rPr lang="en-GB" sz="1800" kern="100" dirty="0">
                <a:solidFill>
                  <a:schemeClr val="bg1"/>
                </a:solidFill>
                <a:ea typeface="Calibri" panose="020F0502020204030204" pitchFamily="34" charset="0"/>
              </a:rPr>
              <a:t>The applicant must make out a case for the discharge of the care order by bringing forward evidence to show that this would be in the interests of the child. The findings of fact that underpinned the making of the care order will be relevant to the court's assessment but the weight to be given to them will vary from case to case.</a:t>
            </a:r>
          </a:p>
          <a:p>
            <a:pPr marL="342900" indent="-342900" algn="just">
              <a:lnSpc>
                <a:spcPct val="115000"/>
              </a:lnSpc>
              <a:buAutoNum type="arabicParenBoth"/>
            </a:pPr>
            <a:r>
              <a:rPr lang="en-GB" sz="1800" kern="100" dirty="0">
                <a:solidFill>
                  <a:schemeClr val="bg1"/>
                </a:solidFill>
                <a:ea typeface="Calibri" panose="020F0502020204030204" pitchFamily="34" charset="0"/>
              </a:rPr>
              <a:t>The welfare evaluation is made at the time of the decision. The s. 31(2) threshold, applicable to the making of a care order, is of no relevance to an application for its discharge. The local authority does not have to re-prove the threshold and the applicant does not have to prove that it no longer applies. Any questions of harm and risk of harm form part of the overall welfare evaluation.</a:t>
            </a:r>
          </a:p>
          <a:p>
            <a:pPr algn="just">
              <a:lnSpc>
                <a:spcPct val="115000"/>
              </a:lnSpc>
            </a:pPr>
            <a:r>
              <a:rPr lang="en-GB" sz="1800" kern="100" dirty="0">
                <a:solidFill>
                  <a:schemeClr val="bg1"/>
                </a:solidFill>
                <a:ea typeface="Calibri" panose="020F0502020204030204" pitchFamily="34" charset="0"/>
              </a:rPr>
              <a:t> </a:t>
            </a:r>
          </a:p>
          <a:p>
            <a:pPr algn="just">
              <a:lnSpc>
                <a:spcPct val="115000"/>
              </a:lnSpc>
            </a:pPr>
            <a:r>
              <a:rPr lang="en-GB" sz="1800" kern="100" dirty="0">
                <a:solidFill>
                  <a:schemeClr val="bg1"/>
                </a:solidFill>
                <a:ea typeface="Calibri" panose="020F0502020204030204" pitchFamily="34" charset="0"/>
              </a:rPr>
              <a:t> </a:t>
            </a:r>
          </a:p>
          <a:p>
            <a:pPr algn="just">
              <a:lnSpc>
                <a:spcPct val="115000"/>
              </a:lnSpc>
            </a:pPr>
            <a:endParaRPr lang="en-GB" sz="1800" kern="100" dirty="0">
              <a:solidFill>
                <a:schemeClr val="bg1"/>
              </a:solidFill>
              <a:effectLst/>
              <a:ea typeface="Calibri" panose="020F0502020204030204" pitchFamily="34" charset="0"/>
            </a:endParaRPr>
          </a:p>
          <a:p>
            <a:pPr algn="just">
              <a:lnSpc>
                <a:spcPct val="115000"/>
              </a:lnSpc>
            </a:pPr>
            <a:endParaRPr lang="en-GB" sz="1800" kern="100" dirty="0">
              <a:solidFill>
                <a:schemeClr val="bg1"/>
              </a:solidFill>
              <a:effectLst/>
              <a:ea typeface="Calibri" panose="020F0502020204030204" pitchFamily="34" charset="0"/>
            </a:endParaRPr>
          </a:p>
          <a:p>
            <a:pPr algn="just">
              <a:lnSpc>
                <a:spcPct val="115000"/>
              </a:lnSpc>
            </a:pPr>
            <a:endParaRPr lang="en-GB" sz="1800" kern="100" dirty="0">
              <a:solidFill>
                <a:schemeClr val="bg1"/>
              </a:solidFill>
              <a:ea typeface="Calibri" panose="020F0502020204030204" pitchFamily="34" charset="0"/>
            </a:endParaRPr>
          </a:p>
          <a:p>
            <a:pPr algn="just">
              <a:lnSpc>
                <a:spcPct val="115000"/>
              </a:lnSpc>
            </a:pPr>
            <a:endParaRPr lang="en-GB" sz="1800" kern="100" dirty="0">
              <a:solidFill>
                <a:schemeClr val="bg1"/>
              </a:solidFill>
              <a:effectLst/>
              <a:ea typeface="Calibri" panose="020F0502020204030204" pitchFamily="34" charset="0"/>
            </a:endParaRPr>
          </a:p>
        </p:txBody>
      </p:sp>
    </p:spTree>
    <p:extLst>
      <p:ext uri="{BB962C8B-B14F-4D97-AF65-F5344CB8AC3E}">
        <p14:creationId xmlns:p14="http://schemas.microsoft.com/office/powerpoint/2010/main" val="3950636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ack background with red and grey letters&#10;&#10;Description automatically generated">
            <a:extLst>
              <a:ext uri="{FF2B5EF4-FFF2-40B4-BE49-F238E27FC236}">
                <a16:creationId xmlns:a16="http://schemas.microsoft.com/office/drawing/2014/main" id="{AFE36BB7-5AED-D760-334B-29FBCF58CB18}"/>
              </a:ext>
            </a:extLst>
          </p:cNvPr>
          <p:cNvPicPr>
            <a:picLocks noChangeAspect="1"/>
          </p:cNvPicPr>
          <p:nvPr/>
        </p:nvPicPr>
        <p:blipFill>
          <a:blip r:embed="rId2"/>
          <a:stretch>
            <a:fillRect/>
          </a:stretch>
        </p:blipFill>
        <p:spPr>
          <a:xfrm>
            <a:off x="9211850" y="6678613"/>
            <a:ext cx="2218150" cy="485775"/>
          </a:xfrm>
          <a:prstGeom prst="rect">
            <a:avLst/>
          </a:prstGeom>
        </p:spPr>
      </p:pic>
      <p:sp>
        <p:nvSpPr>
          <p:cNvPr id="4" name="Title 1">
            <a:extLst>
              <a:ext uri="{FF2B5EF4-FFF2-40B4-BE49-F238E27FC236}">
                <a16:creationId xmlns:a16="http://schemas.microsoft.com/office/drawing/2014/main" id="{B5A633F4-56BD-B080-F12C-5D4C868B5D2F}"/>
              </a:ext>
            </a:extLst>
          </p:cNvPr>
          <p:cNvSpPr txBox="1">
            <a:spLocks/>
          </p:cNvSpPr>
          <p:nvPr/>
        </p:nvSpPr>
        <p:spPr>
          <a:xfrm>
            <a:off x="796925" y="473725"/>
            <a:ext cx="9836150" cy="6037244"/>
          </a:xfrm>
          <a:prstGeom prst="rect">
            <a:avLst/>
          </a:prstGeom>
        </p:spPr>
        <p:txBody>
          <a:bodyPr vert="horz" lIns="91440" tIns="45720" rIns="91440" bIns="45720" rtlCol="0" anchor="ctr">
            <a:noAutofit/>
          </a:bodyPr>
          <a:lstStyle>
            <a:lvl1pPr algn="l" defTabSz="857250" rtl="0" eaLnBrk="1" latinLnBrk="0" hangingPunct="1">
              <a:lnSpc>
                <a:spcPct val="90000"/>
              </a:lnSpc>
              <a:spcBef>
                <a:spcPct val="0"/>
              </a:spcBef>
              <a:buNone/>
              <a:defRPr sz="4125" kern="1200">
                <a:solidFill>
                  <a:schemeClr val="tx1"/>
                </a:solidFill>
                <a:latin typeface="+mj-lt"/>
                <a:ea typeface="+mj-ea"/>
                <a:cs typeface="+mj-cs"/>
              </a:defRPr>
            </a:lvl1pPr>
          </a:lstStyle>
          <a:p>
            <a:pPr algn="ctr">
              <a:lnSpc>
                <a:spcPct val="115000"/>
              </a:lnSpc>
            </a:pPr>
            <a:endParaRPr lang="en-US" sz="4000" dirty="0">
              <a:solidFill>
                <a:schemeClr val="bg1"/>
              </a:solidFill>
            </a:endParaRPr>
          </a:p>
        </p:txBody>
      </p:sp>
      <p:sp>
        <p:nvSpPr>
          <p:cNvPr id="9" name="Title 1">
            <a:extLst>
              <a:ext uri="{FF2B5EF4-FFF2-40B4-BE49-F238E27FC236}">
                <a16:creationId xmlns:a16="http://schemas.microsoft.com/office/drawing/2014/main" id="{F7B7D830-60E4-0557-F43C-FA6A8EE6DECF}"/>
              </a:ext>
            </a:extLst>
          </p:cNvPr>
          <p:cNvSpPr txBox="1">
            <a:spLocks/>
          </p:cNvSpPr>
          <p:nvPr/>
        </p:nvSpPr>
        <p:spPr>
          <a:xfrm>
            <a:off x="796925" y="718115"/>
            <a:ext cx="9836150" cy="6037244"/>
          </a:xfrm>
          <a:prstGeom prst="rect">
            <a:avLst/>
          </a:prstGeom>
        </p:spPr>
        <p:txBody>
          <a:bodyPr vert="horz" lIns="91440" tIns="45720" rIns="91440" bIns="45720" rtlCol="0" anchor="t">
            <a:noAutofit/>
          </a:bodyPr>
          <a:lstStyle>
            <a:lvl1pPr algn="l" defTabSz="857250" rtl="0" eaLnBrk="1" latinLnBrk="0" hangingPunct="1">
              <a:lnSpc>
                <a:spcPct val="90000"/>
              </a:lnSpc>
              <a:spcBef>
                <a:spcPct val="0"/>
              </a:spcBef>
              <a:buNone/>
              <a:defRPr sz="4125" kern="1200">
                <a:solidFill>
                  <a:schemeClr val="tx1"/>
                </a:solidFill>
                <a:latin typeface="+mj-lt"/>
                <a:ea typeface="+mj-ea"/>
                <a:cs typeface="+mj-cs"/>
              </a:defRPr>
            </a:lvl1pPr>
          </a:lstStyle>
          <a:p>
            <a:pPr algn="just">
              <a:lnSpc>
                <a:spcPct val="115000"/>
              </a:lnSpc>
            </a:pPr>
            <a:r>
              <a:rPr lang="en-GB" sz="3200" kern="100" dirty="0">
                <a:solidFill>
                  <a:schemeClr val="bg1"/>
                </a:solidFill>
                <a:effectLst/>
                <a:ea typeface="Calibri" panose="020F0502020204030204" pitchFamily="34" charset="0"/>
              </a:rPr>
              <a:t>WHEN IS A CHANGE OF CIRCUMSTANCES SUFFICIENT TO:</a:t>
            </a:r>
          </a:p>
          <a:p>
            <a:pPr algn="just">
              <a:lnSpc>
                <a:spcPct val="115000"/>
              </a:lnSpc>
            </a:pPr>
            <a:r>
              <a:rPr lang="en-GB" sz="3200" kern="100" dirty="0">
                <a:solidFill>
                  <a:schemeClr val="bg1"/>
                </a:solidFill>
                <a:effectLst/>
                <a:ea typeface="Calibri" panose="020F0502020204030204" pitchFamily="34" charset="0"/>
              </a:rPr>
              <a:t> </a:t>
            </a:r>
          </a:p>
          <a:p>
            <a:pPr algn="just">
              <a:lnSpc>
                <a:spcPct val="115000"/>
              </a:lnSpc>
            </a:pPr>
            <a:r>
              <a:rPr lang="en-GB" sz="3200" kern="100" dirty="0">
                <a:solidFill>
                  <a:schemeClr val="bg1"/>
                </a:solidFill>
                <a:effectLst/>
                <a:ea typeface="Calibri" panose="020F0502020204030204" pitchFamily="34" charset="0"/>
              </a:rPr>
              <a:t>1)	Apply for permission to revoke a Placement Order;</a:t>
            </a:r>
          </a:p>
          <a:p>
            <a:pPr algn="just">
              <a:lnSpc>
                <a:spcPct val="115000"/>
              </a:lnSpc>
            </a:pPr>
            <a:r>
              <a:rPr lang="en-GB" sz="3200" kern="100" dirty="0">
                <a:solidFill>
                  <a:schemeClr val="bg1"/>
                </a:solidFill>
                <a:effectLst/>
                <a:ea typeface="Calibri" panose="020F0502020204030204" pitchFamily="34" charset="0"/>
              </a:rPr>
              <a:t>2)	Apply to Discharge a Care Order;</a:t>
            </a:r>
          </a:p>
          <a:p>
            <a:pPr algn="just">
              <a:lnSpc>
                <a:spcPct val="115000"/>
              </a:lnSpc>
            </a:pPr>
            <a:r>
              <a:rPr lang="en-GB" sz="3200" kern="100" dirty="0">
                <a:solidFill>
                  <a:schemeClr val="bg1"/>
                </a:solidFill>
                <a:effectLst/>
                <a:ea typeface="Calibri" panose="020F0502020204030204" pitchFamily="34" charset="0"/>
              </a:rPr>
              <a:t>3)	Apply for permission to oppose an Adoption Order.</a:t>
            </a:r>
          </a:p>
        </p:txBody>
      </p:sp>
    </p:spTree>
    <p:extLst>
      <p:ext uri="{BB962C8B-B14F-4D97-AF65-F5344CB8AC3E}">
        <p14:creationId xmlns:p14="http://schemas.microsoft.com/office/powerpoint/2010/main" val="25927287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background with red and grey letters&#10;&#10;Description automatically generated">
            <a:extLst>
              <a:ext uri="{FF2B5EF4-FFF2-40B4-BE49-F238E27FC236}">
                <a16:creationId xmlns:a16="http://schemas.microsoft.com/office/drawing/2014/main" id="{6181FEA2-5FBC-54B7-6B5A-27CEFB73C0C4}"/>
              </a:ext>
            </a:extLst>
          </p:cNvPr>
          <p:cNvPicPr>
            <a:picLocks noChangeAspect="1"/>
          </p:cNvPicPr>
          <p:nvPr/>
        </p:nvPicPr>
        <p:blipFill>
          <a:blip r:embed="rId2"/>
          <a:stretch>
            <a:fillRect/>
          </a:stretch>
        </p:blipFill>
        <p:spPr>
          <a:xfrm>
            <a:off x="9149512" y="6664960"/>
            <a:ext cx="2280488" cy="499427"/>
          </a:xfrm>
          <a:prstGeom prst="rect">
            <a:avLst/>
          </a:prstGeom>
        </p:spPr>
      </p:pic>
      <p:sp>
        <p:nvSpPr>
          <p:cNvPr id="2" name="Title 1">
            <a:extLst>
              <a:ext uri="{FF2B5EF4-FFF2-40B4-BE49-F238E27FC236}">
                <a16:creationId xmlns:a16="http://schemas.microsoft.com/office/drawing/2014/main" id="{C8E63FF2-F1C5-B567-E346-1D2B36065BA8}"/>
              </a:ext>
            </a:extLst>
          </p:cNvPr>
          <p:cNvSpPr txBox="1">
            <a:spLocks/>
          </p:cNvSpPr>
          <p:nvPr/>
        </p:nvSpPr>
        <p:spPr>
          <a:xfrm>
            <a:off x="796925" y="718115"/>
            <a:ext cx="9836150" cy="6037244"/>
          </a:xfrm>
          <a:prstGeom prst="rect">
            <a:avLst/>
          </a:prstGeom>
        </p:spPr>
        <p:txBody>
          <a:bodyPr vert="horz" lIns="91440" tIns="45720" rIns="91440" bIns="45720" rtlCol="0" anchor="ctr">
            <a:noAutofit/>
          </a:bodyPr>
          <a:lstStyle>
            <a:lvl1pPr algn="l" defTabSz="857250" rtl="0" eaLnBrk="1" latinLnBrk="0" hangingPunct="1">
              <a:lnSpc>
                <a:spcPct val="90000"/>
              </a:lnSpc>
              <a:spcBef>
                <a:spcPct val="0"/>
              </a:spcBef>
              <a:buNone/>
              <a:defRPr sz="4125" kern="1200">
                <a:solidFill>
                  <a:schemeClr val="tx1"/>
                </a:solidFill>
                <a:latin typeface="+mj-lt"/>
                <a:ea typeface="+mj-ea"/>
                <a:cs typeface="+mj-cs"/>
              </a:defRPr>
            </a:lvl1pPr>
          </a:lstStyle>
          <a:p>
            <a:pPr algn="ctr">
              <a:lnSpc>
                <a:spcPct val="115000"/>
              </a:lnSpc>
            </a:pPr>
            <a:r>
              <a:rPr lang="en-GB" sz="3600" kern="100" dirty="0">
                <a:solidFill>
                  <a:schemeClr val="bg1"/>
                </a:solidFill>
                <a:effectLst/>
                <a:ea typeface="Calibri" panose="020F0502020204030204" pitchFamily="34" charset="0"/>
              </a:rPr>
              <a:t>Part III Applying for permission to oppose an Adoption Order </a:t>
            </a:r>
          </a:p>
          <a:p>
            <a:pPr>
              <a:lnSpc>
                <a:spcPct val="115000"/>
              </a:lnSpc>
            </a:pPr>
            <a:endParaRPr lang="en-GB" sz="2600" kern="100" dirty="0">
              <a:solidFill>
                <a:schemeClr val="bg1"/>
              </a:solidFill>
              <a:effectLst/>
              <a:ea typeface="Calibri" panose="020F0502020204030204" pitchFamily="34" charset="0"/>
            </a:endParaRPr>
          </a:p>
        </p:txBody>
      </p:sp>
    </p:spTree>
    <p:extLst>
      <p:ext uri="{BB962C8B-B14F-4D97-AF65-F5344CB8AC3E}">
        <p14:creationId xmlns:p14="http://schemas.microsoft.com/office/powerpoint/2010/main" val="3025750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background with red and grey letters&#10;&#10;Description automatically generated">
            <a:extLst>
              <a:ext uri="{FF2B5EF4-FFF2-40B4-BE49-F238E27FC236}">
                <a16:creationId xmlns:a16="http://schemas.microsoft.com/office/drawing/2014/main" id="{6181FEA2-5FBC-54B7-6B5A-27CEFB73C0C4}"/>
              </a:ext>
            </a:extLst>
          </p:cNvPr>
          <p:cNvPicPr>
            <a:picLocks noChangeAspect="1"/>
          </p:cNvPicPr>
          <p:nvPr/>
        </p:nvPicPr>
        <p:blipFill>
          <a:blip r:embed="rId2"/>
          <a:stretch>
            <a:fillRect/>
          </a:stretch>
        </p:blipFill>
        <p:spPr>
          <a:xfrm>
            <a:off x="9149512" y="6664960"/>
            <a:ext cx="2280488" cy="499427"/>
          </a:xfrm>
          <a:prstGeom prst="rect">
            <a:avLst/>
          </a:prstGeom>
        </p:spPr>
      </p:pic>
      <p:sp>
        <p:nvSpPr>
          <p:cNvPr id="3" name="Title 1">
            <a:extLst>
              <a:ext uri="{FF2B5EF4-FFF2-40B4-BE49-F238E27FC236}">
                <a16:creationId xmlns:a16="http://schemas.microsoft.com/office/drawing/2014/main" id="{1B9196BB-C94A-6E57-9AF7-BDEF618C53F2}"/>
              </a:ext>
            </a:extLst>
          </p:cNvPr>
          <p:cNvSpPr txBox="1">
            <a:spLocks/>
          </p:cNvSpPr>
          <p:nvPr/>
        </p:nvSpPr>
        <p:spPr>
          <a:xfrm>
            <a:off x="796925" y="718115"/>
            <a:ext cx="9836150" cy="6037244"/>
          </a:xfrm>
          <a:prstGeom prst="rect">
            <a:avLst/>
          </a:prstGeom>
        </p:spPr>
        <p:txBody>
          <a:bodyPr vert="horz" lIns="91440" tIns="45720" rIns="91440" bIns="45720" rtlCol="0" anchor="t">
            <a:noAutofit/>
          </a:bodyPr>
          <a:lstStyle>
            <a:lvl1pPr algn="l" defTabSz="857250" rtl="0" eaLnBrk="1" latinLnBrk="0" hangingPunct="1">
              <a:lnSpc>
                <a:spcPct val="90000"/>
              </a:lnSpc>
              <a:spcBef>
                <a:spcPct val="0"/>
              </a:spcBef>
              <a:buNone/>
              <a:defRPr sz="4125" kern="1200">
                <a:solidFill>
                  <a:schemeClr val="tx1"/>
                </a:solidFill>
                <a:latin typeface="+mj-lt"/>
                <a:ea typeface="+mj-ea"/>
                <a:cs typeface="+mj-cs"/>
              </a:defRPr>
            </a:lvl1pPr>
          </a:lstStyle>
          <a:p>
            <a:pPr algn="just">
              <a:lnSpc>
                <a:spcPct val="115000"/>
              </a:lnSpc>
            </a:pPr>
            <a:r>
              <a:rPr lang="en-GB" sz="2000" kern="100" dirty="0">
                <a:solidFill>
                  <a:schemeClr val="bg1"/>
                </a:solidFill>
                <a:ea typeface="Calibri" panose="020F0502020204030204" pitchFamily="34" charset="0"/>
              </a:rPr>
              <a:t>The test for the grant of permission is the same as that when seeking permission to apply to revoke a Placement Order (see paragraph 4 above).</a:t>
            </a:r>
          </a:p>
          <a:p>
            <a:pPr algn="just">
              <a:lnSpc>
                <a:spcPct val="115000"/>
              </a:lnSpc>
            </a:pPr>
            <a:r>
              <a:rPr lang="en-GB" sz="2000" kern="100" dirty="0">
                <a:solidFill>
                  <a:schemeClr val="bg1"/>
                </a:solidFill>
                <a:ea typeface="Calibri" panose="020F0502020204030204" pitchFamily="34" charset="0"/>
              </a:rPr>
              <a:t> </a:t>
            </a:r>
          </a:p>
          <a:p>
            <a:pPr algn="just">
              <a:lnSpc>
                <a:spcPct val="115000"/>
              </a:lnSpc>
            </a:pPr>
            <a:r>
              <a:rPr lang="en-GB" sz="2000" kern="100" dirty="0">
                <a:solidFill>
                  <a:schemeClr val="bg1"/>
                </a:solidFill>
                <a:ea typeface="Calibri" panose="020F0502020204030204" pitchFamily="34" charset="0"/>
              </a:rPr>
              <a:t>S47 of the 2002 Act provides (inter alia):</a:t>
            </a:r>
          </a:p>
          <a:p>
            <a:pPr algn="just">
              <a:lnSpc>
                <a:spcPct val="115000"/>
              </a:lnSpc>
            </a:pPr>
            <a:r>
              <a:rPr lang="en-GB" sz="2000" kern="100" dirty="0">
                <a:solidFill>
                  <a:schemeClr val="bg1"/>
                </a:solidFill>
                <a:ea typeface="Calibri" panose="020F0502020204030204" pitchFamily="34" charset="0"/>
              </a:rPr>
              <a:t> </a:t>
            </a:r>
          </a:p>
          <a:p>
            <a:pPr algn="just">
              <a:lnSpc>
                <a:spcPct val="115000"/>
              </a:lnSpc>
            </a:pPr>
            <a:r>
              <a:rPr lang="en-GB" sz="2000" kern="100" dirty="0">
                <a:solidFill>
                  <a:schemeClr val="bg1"/>
                </a:solidFill>
                <a:ea typeface="Calibri" panose="020F0502020204030204" pitchFamily="34" charset="0"/>
              </a:rPr>
              <a:t>3) A parent or guardian may not oppose the making of an adoption order . . . without the Court’s leave;</a:t>
            </a:r>
          </a:p>
          <a:p>
            <a:pPr algn="just">
              <a:lnSpc>
                <a:spcPct val="115000"/>
              </a:lnSpc>
            </a:pPr>
            <a:endParaRPr lang="en-GB" sz="2000" kern="100" dirty="0">
              <a:solidFill>
                <a:schemeClr val="bg1"/>
              </a:solidFill>
              <a:ea typeface="Calibri" panose="020F0502020204030204" pitchFamily="34" charset="0"/>
            </a:endParaRPr>
          </a:p>
          <a:p>
            <a:pPr algn="just">
              <a:lnSpc>
                <a:spcPct val="115000"/>
              </a:lnSpc>
            </a:pPr>
            <a:r>
              <a:rPr lang="en-GB" sz="2000" kern="100" dirty="0">
                <a:solidFill>
                  <a:schemeClr val="bg1"/>
                </a:solidFill>
                <a:ea typeface="Calibri" panose="020F0502020204030204" pitchFamily="34" charset="0"/>
              </a:rPr>
              <a:t>7) The Court cannot give leave . . . unless satisfied that there has been a change of circumstances since the consent of the parent or guardian was given or, as the case may be, the placement order was made.</a:t>
            </a:r>
          </a:p>
          <a:p>
            <a:pPr algn="just">
              <a:lnSpc>
                <a:spcPct val="115000"/>
              </a:lnSpc>
            </a:pPr>
            <a:endParaRPr lang="en-GB" sz="2000" kern="100" dirty="0">
              <a:solidFill>
                <a:schemeClr val="bg1"/>
              </a:solidFill>
              <a:ea typeface="Calibri" panose="020F0502020204030204" pitchFamily="34" charset="0"/>
            </a:endParaRPr>
          </a:p>
          <a:p>
            <a:pPr algn="just">
              <a:lnSpc>
                <a:spcPct val="115000"/>
              </a:lnSpc>
            </a:pPr>
            <a:endParaRPr lang="en-GB" sz="2000" kern="100" dirty="0">
              <a:solidFill>
                <a:schemeClr val="bg1"/>
              </a:solidFill>
              <a:ea typeface="Calibri" panose="020F0502020204030204" pitchFamily="34" charset="0"/>
            </a:endParaRPr>
          </a:p>
          <a:p>
            <a:pPr algn="just">
              <a:lnSpc>
                <a:spcPct val="115000"/>
              </a:lnSpc>
            </a:pPr>
            <a:endParaRPr lang="en-GB" sz="2000" kern="100" dirty="0">
              <a:solidFill>
                <a:schemeClr val="bg1"/>
              </a:solidFill>
              <a:ea typeface="Calibri" panose="020F0502020204030204" pitchFamily="34" charset="0"/>
            </a:endParaRPr>
          </a:p>
          <a:p>
            <a:pPr algn="just">
              <a:lnSpc>
                <a:spcPct val="115000"/>
              </a:lnSpc>
            </a:pPr>
            <a:endParaRPr lang="en-GB" sz="2000" b="1" i="1" kern="100" dirty="0">
              <a:solidFill>
                <a:schemeClr val="bg1"/>
              </a:solidFill>
              <a:ea typeface="Calibri" panose="020F0502020204030204" pitchFamily="34" charset="0"/>
            </a:endParaRPr>
          </a:p>
          <a:p>
            <a:pPr algn="just">
              <a:lnSpc>
                <a:spcPct val="115000"/>
              </a:lnSpc>
            </a:pPr>
            <a:endParaRPr lang="en-GB" sz="1800" b="1" i="1" kern="100" dirty="0">
              <a:solidFill>
                <a:schemeClr val="bg1"/>
              </a:solidFill>
              <a:ea typeface="Calibri" panose="020F0502020204030204" pitchFamily="34" charset="0"/>
            </a:endParaRPr>
          </a:p>
          <a:p>
            <a:pPr algn="just">
              <a:lnSpc>
                <a:spcPct val="115000"/>
              </a:lnSpc>
            </a:pPr>
            <a:r>
              <a:rPr lang="en-GB" sz="1800" kern="100" dirty="0">
                <a:solidFill>
                  <a:schemeClr val="bg1"/>
                </a:solidFill>
                <a:ea typeface="Calibri" panose="020F0502020204030204" pitchFamily="34" charset="0"/>
              </a:rPr>
              <a:t> </a:t>
            </a:r>
          </a:p>
          <a:p>
            <a:pPr algn="just">
              <a:lnSpc>
                <a:spcPct val="115000"/>
              </a:lnSpc>
            </a:pPr>
            <a:r>
              <a:rPr lang="en-GB" sz="1800" kern="100" dirty="0">
                <a:solidFill>
                  <a:schemeClr val="bg1"/>
                </a:solidFill>
                <a:ea typeface="Calibri" panose="020F0502020204030204" pitchFamily="34" charset="0"/>
              </a:rPr>
              <a:t> </a:t>
            </a:r>
          </a:p>
          <a:p>
            <a:pPr algn="just">
              <a:lnSpc>
                <a:spcPct val="115000"/>
              </a:lnSpc>
            </a:pPr>
            <a:endParaRPr lang="en-GB" sz="1800" kern="100" dirty="0">
              <a:solidFill>
                <a:schemeClr val="bg1"/>
              </a:solidFill>
              <a:effectLst/>
              <a:ea typeface="Calibri" panose="020F0502020204030204" pitchFamily="34" charset="0"/>
            </a:endParaRPr>
          </a:p>
          <a:p>
            <a:pPr algn="just">
              <a:lnSpc>
                <a:spcPct val="115000"/>
              </a:lnSpc>
            </a:pPr>
            <a:endParaRPr lang="en-GB" sz="1800" kern="100" dirty="0">
              <a:solidFill>
                <a:schemeClr val="bg1"/>
              </a:solidFill>
              <a:effectLst/>
              <a:ea typeface="Calibri" panose="020F0502020204030204" pitchFamily="34" charset="0"/>
            </a:endParaRPr>
          </a:p>
          <a:p>
            <a:pPr algn="just">
              <a:lnSpc>
                <a:spcPct val="115000"/>
              </a:lnSpc>
            </a:pPr>
            <a:endParaRPr lang="en-GB" sz="1800" kern="100" dirty="0">
              <a:solidFill>
                <a:schemeClr val="bg1"/>
              </a:solidFill>
              <a:ea typeface="Calibri" panose="020F0502020204030204" pitchFamily="34" charset="0"/>
            </a:endParaRPr>
          </a:p>
          <a:p>
            <a:pPr algn="just">
              <a:lnSpc>
                <a:spcPct val="115000"/>
              </a:lnSpc>
            </a:pPr>
            <a:endParaRPr lang="en-GB" sz="1800" kern="100" dirty="0">
              <a:solidFill>
                <a:schemeClr val="bg1"/>
              </a:solidFill>
              <a:effectLst/>
              <a:ea typeface="Calibri" panose="020F0502020204030204" pitchFamily="34" charset="0"/>
            </a:endParaRPr>
          </a:p>
        </p:txBody>
      </p:sp>
    </p:spTree>
    <p:extLst>
      <p:ext uri="{BB962C8B-B14F-4D97-AF65-F5344CB8AC3E}">
        <p14:creationId xmlns:p14="http://schemas.microsoft.com/office/powerpoint/2010/main" val="13129897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background with red and grey letters&#10;&#10;Description automatically generated">
            <a:extLst>
              <a:ext uri="{FF2B5EF4-FFF2-40B4-BE49-F238E27FC236}">
                <a16:creationId xmlns:a16="http://schemas.microsoft.com/office/drawing/2014/main" id="{6181FEA2-5FBC-54B7-6B5A-27CEFB73C0C4}"/>
              </a:ext>
            </a:extLst>
          </p:cNvPr>
          <p:cNvPicPr>
            <a:picLocks noChangeAspect="1"/>
          </p:cNvPicPr>
          <p:nvPr/>
        </p:nvPicPr>
        <p:blipFill>
          <a:blip r:embed="rId2"/>
          <a:stretch>
            <a:fillRect/>
          </a:stretch>
        </p:blipFill>
        <p:spPr>
          <a:xfrm>
            <a:off x="9149512" y="6664960"/>
            <a:ext cx="2280488" cy="499427"/>
          </a:xfrm>
          <a:prstGeom prst="rect">
            <a:avLst/>
          </a:prstGeom>
        </p:spPr>
      </p:pic>
      <p:sp>
        <p:nvSpPr>
          <p:cNvPr id="3" name="Title 1">
            <a:extLst>
              <a:ext uri="{FF2B5EF4-FFF2-40B4-BE49-F238E27FC236}">
                <a16:creationId xmlns:a16="http://schemas.microsoft.com/office/drawing/2014/main" id="{1B9196BB-C94A-6E57-9AF7-BDEF618C53F2}"/>
              </a:ext>
            </a:extLst>
          </p:cNvPr>
          <p:cNvSpPr txBox="1">
            <a:spLocks/>
          </p:cNvSpPr>
          <p:nvPr/>
        </p:nvSpPr>
        <p:spPr>
          <a:xfrm>
            <a:off x="796925" y="718115"/>
            <a:ext cx="9836150" cy="6037244"/>
          </a:xfrm>
          <a:prstGeom prst="rect">
            <a:avLst/>
          </a:prstGeom>
        </p:spPr>
        <p:txBody>
          <a:bodyPr vert="horz" lIns="91440" tIns="45720" rIns="91440" bIns="45720" rtlCol="0" anchor="t">
            <a:noAutofit/>
          </a:bodyPr>
          <a:lstStyle>
            <a:lvl1pPr algn="l" defTabSz="857250" rtl="0" eaLnBrk="1" latinLnBrk="0" hangingPunct="1">
              <a:lnSpc>
                <a:spcPct val="90000"/>
              </a:lnSpc>
              <a:spcBef>
                <a:spcPct val="0"/>
              </a:spcBef>
              <a:buNone/>
              <a:defRPr sz="4125" kern="1200">
                <a:solidFill>
                  <a:schemeClr val="tx1"/>
                </a:solidFill>
                <a:latin typeface="+mj-lt"/>
                <a:ea typeface="+mj-ea"/>
                <a:cs typeface="+mj-cs"/>
              </a:defRPr>
            </a:lvl1pPr>
          </a:lstStyle>
          <a:p>
            <a:pPr algn="just">
              <a:lnSpc>
                <a:spcPct val="115000"/>
              </a:lnSpc>
            </a:pPr>
            <a:r>
              <a:rPr lang="en-GB" sz="2000" kern="100" dirty="0">
                <a:solidFill>
                  <a:schemeClr val="bg1"/>
                </a:solidFill>
                <a:ea typeface="Calibri" panose="020F0502020204030204" pitchFamily="34" charset="0"/>
              </a:rPr>
              <a:t>The principle as to the nature and degree of circumstances required – </a:t>
            </a:r>
            <a:r>
              <a:rPr lang="en-GB" sz="2000" kern="100" dirty="0" err="1">
                <a:solidFill>
                  <a:schemeClr val="bg1"/>
                </a:solidFill>
                <a:ea typeface="Calibri" panose="020F0502020204030204" pitchFamily="34" charset="0"/>
              </a:rPr>
              <a:t>ie</a:t>
            </a:r>
            <a:r>
              <a:rPr lang="en-GB" sz="2000" kern="100" dirty="0">
                <a:solidFill>
                  <a:schemeClr val="bg1"/>
                </a:solidFill>
                <a:ea typeface="Calibri" panose="020F0502020204030204" pitchFamily="34" charset="0"/>
              </a:rPr>
              <a:t> ”significant” (as above) was identified by the Court of Appeal in Re P (Adoption: Leave Provisions) [2007] EWCA </a:t>
            </a:r>
            <a:r>
              <a:rPr lang="en-GB" sz="2000" kern="100" dirty="0" err="1">
                <a:solidFill>
                  <a:schemeClr val="bg1"/>
                </a:solidFill>
                <a:ea typeface="Calibri" panose="020F0502020204030204" pitchFamily="34" charset="0"/>
              </a:rPr>
              <a:t>Civ</a:t>
            </a:r>
            <a:r>
              <a:rPr lang="en-GB" sz="2000" kern="100" dirty="0">
                <a:solidFill>
                  <a:schemeClr val="bg1"/>
                </a:solidFill>
                <a:ea typeface="Calibri" panose="020F0502020204030204" pitchFamily="34" charset="0"/>
              </a:rPr>
              <a:t> 616, [2007] 2 FLR 1069.  It has been re-affirmed recently by Jackson LJ in the case of Re M (A Child: Leave to Oppose Adoption) [2023] EWCA </a:t>
            </a:r>
            <a:r>
              <a:rPr lang="en-GB" sz="2000" kern="100" dirty="0" err="1">
                <a:solidFill>
                  <a:schemeClr val="bg1"/>
                </a:solidFill>
                <a:ea typeface="Calibri" panose="020F0502020204030204" pitchFamily="34" charset="0"/>
              </a:rPr>
              <a:t>Civ</a:t>
            </a:r>
            <a:r>
              <a:rPr lang="en-GB" sz="2000" kern="100" dirty="0">
                <a:solidFill>
                  <a:schemeClr val="bg1"/>
                </a:solidFill>
                <a:ea typeface="Calibri" panose="020F0502020204030204" pitchFamily="34" charset="0"/>
              </a:rPr>
              <a:t> 404.  The two-stage hurdle was confirmed:</a:t>
            </a:r>
          </a:p>
          <a:p>
            <a:pPr algn="just">
              <a:lnSpc>
                <a:spcPct val="115000"/>
              </a:lnSpc>
            </a:pPr>
            <a:r>
              <a:rPr lang="en-GB" sz="2000" kern="100" dirty="0">
                <a:solidFill>
                  <a:schemeClr val="bg1"/>
                </a:solidFill>
                <a:ea typeface="Calibri" panose="020F0502020204030204" pitchFamily="34" charset="0"/>
              </a:rPr>
              <a:t> </a:t>
            </a:r>
          </a:p>
          <a:p>
            <a:pPr algn="just">
              <a:lnSpc>
                <a:spcPct val="115000"/>
              </a:lnSpc>
            </a:pPr>
            <a:r>
              <a:rPr lang="en-GB" sz="2000" kern="100" dirty="0">
                <a:solidFill>
                  <a:schemeClr val="bg1"/>
                </a:solidFill>
                <a:ea typeface="Calibri" panose="020F0502020204030204" pitchFamily="34" charset="0"/>
              </a:rPr>
              <a:t>a) the applicant must establish a change of circumstances since the Placement Order was made, and</a:t>
            </a:r>
          </a:p>
          <a:p>
            <a:pPr algn="just">
              <a:lnSpc>
                <a:spcPct val="115000"/>
              </a:lnSpc>
            </a:pPr>
            <a:r>
              <a:rPr lang="en-GB" sz="2000" kern="100" dirty="0">
                <a:solidFill>
                  <a:schemeClr val="bg1"/>
                </a:solidFill>
                <a:ea typeface="Calibri" panose="020F0502020204030204" pitchFamily="34" charset="0"/>
              </a:rPr>
              <a:t> </a:t>
            </a:r>
          </a:p>
          <a:p>
            <a:pPr algn="just">
              <a:lnSpc>
                <a:spcPct val="115000"/>
              </a:lnSpc>
            </a:pPr>
            <a:r>
              <a:rPr lang="en-GB" sz="2000" kern="100" dirty="0">
                <a:solidFill>
                  <a:schemeClr val="bg1"/>
                </a:solidFill>
                <a:ea typeface="Calibri" panose="020F0502020204030204" pitchFamily="34" charset="0"/>
              </a:rPr>
              <a:t>b) he must persuade the Court that it is in the child’s welfare interests for leave to oppose be granted.</a:t>
            </a:r>
          </a:p>
          <a:p>
            <a:pPr algn="just">
              <a:lnSpc>
                <a:spcPct val="115000"/>
              </a:lnSpc>
            </a:pPr>
            <a:r>
              <a:rPr lang="en-GB" sz="2000" kern="100" dirty="0">
                <a:solidFill>
                  <a:schemeClr val="bg1"/>
                </a:solidFill>
                <a:ea typeface="Calibri" panose="020F0502020204030204" pitchFamily="34" charset="0"/>
              </a:rPr>
              <a:t> </a:t>
            </a:r>
          </a:p>
          <a:p>
            <a:pPr algn="just">
              <a:lnSpc>
                <a:spcPct val="115000"/>
              </a:lnSpc>
            </a:pPr>
            <a:r>
              <a:rPr lang="en-GB" sz="2000" kern="100" dirty="0">
                <a:solidFill>
                  <a:schemeClr val="bg1"/>
                </a:solidFill>
                <a:ea typeface="Calibri" panose="020F0502020204030204" pitchFamily="34" charset="0"/>
              </a:rPr>
              <a:t>The question is – should the Court revisit the plan of adoption and is this in the child’s welfare interests?</a:t>
            </a:r>
          </a:p>
          <a:p>
            <a:pPr algn="just">
              <a:lnSpc>
                <a:spcPct val="115000"/>
              </a:lnSpc>
            </a:pPr>
            <a:endParaRPr lang="en-GB" sz="2000" kern="100" dirty="0">
              <a:solidFill>
                <a:schemeClr val="bg1"/>
              </a:solidFill>
              <a:ea typeface="Calibri" panose="020F0502020204030204" pitchFamily="34" charset="0"/>
            </a:endParaRPr>
          </a:p>
          <a:p>
            <a:pPr algn="just">
              <a:lnSpc>
                <a:spcPct val="115000"/>
              </a:lnSpc>
            </a:pPr>
            <a:endParaRPr lang="en-GB" sz="2000" kern="100" dirty="0">
              <a:solidFill>
                <a:schemeClr val="bg1"/>
              </a:solidFill>
              <a:ea typeface="Calibri" panose="020F0502020204030204" pitchFamily="34" charset="0"/>
            </a:endParaRPr>
          </a:p>
          <a:p>
            <a:pPr algn="just">
              <a:lnSpc>
                <a:spcPct val="115000"/>
              </a:lnSpc>
            </a:pPr>
            <a:endParaRPr lang="en-GB" sz="2000" kern="100" dirty="0">
              <a:solidFill>
                <a:schemeClr val="bg1"/>
              </a:solidFill>
              <a:ea typeface="Calibri" panose="020F0502020204030204" pitchFamily="34" charset="0"/>
            </a:endParaRPr>
          </a:p>
          <a:p>
            <a:pPr algn="just">
              <a:lnSpc>
                <a:spcPct val="115000"/>
              </a:lnSpc>
            </a:pPr>
            <a:endParaRPr lang="en-GB" sz="2000" kern="100" dirty="0">
              <a:solidFill>
                <a:schemeClr val="bg1"/>
              </a:solidFill>
              <a:ea typeface="Calibri" panose="020F0502020204030204" pitchFamily="34" charset="0"/>
            </a:endParaRPr>
          </a:p>
          <a:p>
            <a:pPr algn="just">
              <a:lnSpc>
                <a:spcPct val="115000"/>
              </a:lnSpc>
            </a:pPr>
            <a:endParaRPr lang="en-GB" sz="2000" kern="100" dirty="0">
              <a:solidFill>
                <a:schemeClr val="bg1"/>
              </a:solidFill>
              <a:ea typeface="Calibri" panose="020F0502020204030204" pitchFamily="34" charset="0"/>
            </a:endParaRPr>
          </a:p>
          <a:p>
            <a:pPr algn="just">
              <a:lnSpc>
                <a:spcPct val="115000"/>
              </a:lnSpc>
            </a:pPr>
            <a:endParaRPr lang="en-GB" sz="2000" kern="100" dirty="0">
              <a:solidFill>
                <a:schemeClr val="bg1"/>
              </a:solidFill>
              <a:ea typeface="Calibri" panose="020F0502020204030204" pitchFamily="34" charset="0"/>
            </a:endParaRPr>
          </a:p>
          <a:p>
            <a:pPr algn="just">
              <a:lnSpc>
                <a:spcPct val="115000"/>
              </a:lnSpc>
            </a:pPr>
            <a:endParaRPr lang="en-GB" sz="2000" b="1" i="1" kern="100" dirty="0">
              <a:solidFill>
                <a:schemeClr val="bg1"/>
              </a:solidFill>
              <a:ea typeface="Calibri" panose="020F0502020204030204" pitchFamily="34" charset="0"/>
            </a:endParaRPr>
          </a:p>
          <a:p>
            <a:pPr algn="just">
              <a:lnSpc>
                <a:spcPct val="115000"/>
              </a:lnSpc>
            </a:pPr>
            <a:endParaRPr lang="en-GB" sz="1800" b="1" i="1" kern="100" dirty="0">
              <a:solidFill>
                <a:schemeClr val="bg1"/>
              </a:solidFill>
              <a:ea typeface="Calibri" panose="020F0502020204030204" pitchFamily="34" charset="0"/>
            </a:endParaRPr>
          </a:p>
          <a:p>
            <a:pPr algn="just">
              <a:lnSpc>
                <a:spcPct val="115000"/>
              </a:lnSpc>
            </a:pPr>
            <a:r>
              <a:rPr lang="en-GB" sz="1800" kern="100" dirty="0">
                <a:solidFill>
                  <a:schemeClr val="bg1"/>
                </a:solidFill>
                <a:ea typeface="Calibri" panose="020F0502020204030204" pitchFamily="34" charset="0"/>
              </a:rPr>
              <a:t> </a:t>
            </a:r>
          </a:p>
          <a:p>
            <a:pPr algn="just">
              <a:lnSpc>
                <a:spcPct val="115000"/>
              </a:lnSpc>
            </a:pPr>
            <a:r>
              <a:rPr lang="en-GB" sz="1800" kern="100" dirty="0">
                <a:solidFill>
                  <a:schemeClr val="bg1"/>
                </a:solidFill>
                <a:ea typeface="Calibri" panose="020F0502020204030204" pitchFamily="34" charset="0"/>
              </a:rPr>
              <a:t> </a:t>
            </a:r>
          </a:p>
          <a:p>
            <a:pPr algn="just">
              <a:lnSpc>
                <a:spcPct val="115000"/>
              </a:lnSpc>
            </a:pPr>
            <a:endParaRPr lang="en-GB" sz="1800" kern="100" dirty="0">
              <a:solidFill>
                <a:schemeClr val="bg1"/>
              </a:solidFill>
              <a:effectLst/>
              <a:ea typeface="Calibri" panose="020F0502020204030204" pitchFamily="34" charset="0"/>
            </a:endParaRPr>
          </a:p>
          <a:p>
            <a:pPr algn="just">
              <a:lnSpc>
                <a:spcPct val="115000"/>
              </a:lnSpc>
            </a:pPr>
            <a:endParaRPr lang="en-GB" sz="1800" kern="100" dirty="0">
              <a:solidFill>
                <a:schemeClr val="bg1"/>
              </a:solidFill>
              <a:effectLst/>
              <a:ea typeface="Calibri" panose="020F0502020204030204" pitchFamily="34" charset="0"/>
            </a:endParaRPr>
          </a:p>
          <a:p>
            <a:pPr algn="just">
              <a:lnSpc>
                <a:spcPct val="115000"/>
              </a:lnSpc>
            </a:pPr>
            <a:endParaRPr lang="en-GB" sz="1800" kern="100" dirty="0">
              <a:solidFill>
                <a:schemeClr val="bg1"/>
              </a:solidFill>
              <a:ea typeface="Calibri" panose="020F0502020204030204" pitchFamily="34" charset="0"/>
            </a:endParaRPr>
          </a:p>
          <a:p>
            <a:pPr algn="just">
              <a:lnSpc>
                <a:spcPct val="115000"/>
              </a:lnSpc>
            </a:pPr>
            <a:endParaRPr lang="en-GB" sz="1800" kern="100" dirty="0">
              <a:solidFill>
                <a:schemeClr val="bg1"/>
              </a:solidFill>
              <a:effectLst/>
              <a:ea typeface="Calibri" panose="020F0502020204030204" pitchFamily="34" charset="0"/>
            </a:endParaRPr>
          </a:p>
        </p:txBody>
      </p:sp>
    </p:spTree>
    <p:extLst>
      <p:ext uri="{BB962C8B-B14F-4D97-AF65-F5344CB8AC3E}">
        <p14:creationId xmlns:p14="http://schemas.microsoft.com/office/powerpoint/2010/main" val="2609988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background with red and grey letters&#10;&#10;Description automatically generated">
            <a:extLst>
              <a:ext uri="{FF2B5EF4-FFF2-40B4-BE49-F238E27FC236}">
                <a16:creationId xmlns:a16="http://schemas.microsoft.com/office/drawing/2014/main" id="{6181FEA2-5FBC-54B7-6B5A-27CEFB73C0C4}"/>
              </a:ext>
            </a:extLst>
          </p:cNvPr>
          <p:cNvPicPr>
            <a:picLocks noChangeAspect="1"/>
          </p:cNvPicPr>
          <p:nvPr/>
        </p:nvPicPr>
        <p:blipFill>
          <a:blip r:embed="rId2"/>
          <a:stretch>
            <a:fillRect/>
          </a:stretch>
        </p:blipFill>
        <p:spPr>
          <a:xfrm>
            <a:off x="9149512" y="6664960"/>
            <a:ext cx="2280488" cy="499427"/>
          </a:xfrm>
          <a:prstGeom prst="rect">
            <a:avLst/>
          </a:prstGeom>
        </p:spPr>
      </p:pic>
      <p:sp>
        <p:nvSpPr>
          <p:cNvPr id="3" name="Title 1">
            <a:extLst>
              <a:ext uri="{FF2B5EF4-FFF2-40B4-BE49-F238E27FC236}">
                <a16:creationId xmlns:a16="http://schemas.microsoft.com/office/drawing/2014/main" id="{1B9196BB-C94A-6E57-9AF7-BDEF618C53F2}"/>
              </a:ext>
            </a:extLst>
          </p:cNvPr>
          <p:cNvSpPr txBox="1">
            <a:spLocks/>
          </p:cNvSpPr>
          <p:nvPr/>
        </p:nvSpPr>
        <p:spPr>
          <a:xfrm>
            <a:off x="796925" y="718115"/>
            <a:ext cx="9836150" cy="6037244"/>
          </a:xfrm>
          <a:prstGeom prst="rect">
            <a:avLst/>
          </a:prstGeom>
        </p:spPr>
        <p:txBody>
          <a:bodyPr vert="horz" lIns="91440" tIns="45720" rIns="91440" bIns="45720" rtlCol="0" anchor="t">
            <a:noAutofit/>
          </a:bodyPr>
          <a:lstStyle>
            <a:lvl1pPr algn="l" defTabSz="857250" rtl="0" eaLnBrk="1" latinLnBrk="0" hangingPunct="1">
              <a:lnSpc>
                <a:spcPct val="90000"/>
              </a:lnSpc>
              <a:spcBef>
                <a:spcPct val="0"/>
              </a:spcBef>
              <a:buNone/>
              <a:defRPr sz="4125" kern="1200">
                <a:solidFill>
                  <a:schemeClr val="tx1"/>
                </a:solidFill>
                <a:latin typeface="+mj-lt"/>
                <a:ea typeface="+mj-ea"/>
                <a:cs typeface="+mj-cs"/>
              </a:defRPr>
            </a:lvl1pPr>
          </a:lstStyle>
          <a:p>
            <a:pPr algn="just">
              <a:lnSpc>
                <a:spcPct val="115000"/>
              </a:lnSpc>
            </a:pPr>
            <a:r>
              <a:rPr lang="en-GB" sz="2800" b="1" kern="100" dirty="0">
                <a:solidFill>
                  <a:schemeClr val="bg1"/>
                </a:solidFill>
                <a:ea typeface="Calibri" panose="020F0502020204030204" pitchFamily="34" charset="0"/>
              </a:rPr>
              <a:t>Conclusion</a:t>
            </a:r>
          </a:p>
          <a:p>
            <a:pPr algn="just">
              <a:lnSpc>
                <a:spcPct val="115000"/>
              </a:lnSpc>
            </a:pPr>
            <a:endParaRPr lang="en-GB" sz="2800" kern="100" dirty="0">
              <a:solidFill>
                <a:schemeClr val="bg1"/>
              </a:solidFill>
              <a:ea typeface="Calibri" panose="020F0502020204030204" pitchFamily="34" charset="0"/>
            </a:endParaRPr>
          </a:p>
          <a:p>
            <a:pPr algn="just">
              <a:lnSpc>
                <a:spcPct val="115000"/>
              </a:lnSpc>
            </a:pPr>
            <a:r>
              <a:rPr lang="en-GB" sz="2800" kern="100" dirty="0">
                <a:solidFill>
                  <a:schemeClr val="bg1"/>
                </a:solidFill>
                <a:ea typeface="Calibri" panose="020F0502020204030204" pitchFamily="34" charset="0"/>
              </a:rPr>
              <a:t>The test to be satisfied in all of the above applications remains 1) sufficient change of circumstances and 2) welfare of the child.  When is sufficient, sufficient?  The relative rarity of the authorities in this area suggests that the answer may be – not very often.</a:t>
            </a:r>
          </a:p>
          <a:p>
            <a:pPr algn="just">
              <a:lnSpc>
                <a:spcPct val="115000"/>
              </a:lnSpc>
            </a:pPr>
            <a:r>
              <a:rPr lang="en-GB" sz="2800" kern="100" dirty="0">
                <a:solidFill>
                  <a:schemeClr val="bg1"/>
                </a:solidFill>
                <a:ea typeface="Calibri" panose="020F0502020204030204" pitchFamily="34" charset="0"/>
              </a:rPr>
              <a:t> </a:t>
            </a:r>
            <a:endParaRPr lang="en-GB" sz="2800" kern="100" dirty="0">
              <a:solidFill>
                <a:schemeClr val="bg1"/>
              </a:solidFill>
              <a:effectLst/>
              <a:ea typeface="Calibri" panose="020F0502020204030204" pitchFamily="34" charset="0"/>
            </a:endParaRPr>
          </a:p>
          <a:p>
            <a:pPr algn="just">
              <a:lnSpc>
                <a:spcPct val="115000"/>
              </a:lnSpc>
            </a:pPr>
            <a:endParaRPr lang="en-GB" sz="1800" kern="100" dirty="0">
              <a:solidFill>
                <a:schemeClr val="bg1"/>
              </a:solidFill>
              <a:effectLst/>
              <a:ea typeface="Calibri" panose="020F0502020204030204" pitchFamily="34" charset="0"/>
            </a:endParaRPr>
          </a:p>
          <a:p>
            <a:pPr algn="just">
              <a:lnSpc>
                <a:spcPct val="115000"/>
              </a:lnSpc>
            </a:pPr>
            <a:endParaRPr lang="en-GB" sz="1800" kern="100" dirty="0">
              <a:solidFill>
                <a:schemeClr val="bg1"/>
              </a:solidFill>
              <a:ea typeface="Calibri" panose="020F0502020204030204" pitchFamily="34" charset="0"/>
            </a:endParaRPr>
          </a:p>
          <a:p>
            <a:pPr algn="just">
              <a:lnSpc>
                <a:spcPct val="115000"/>
              </a:lnSpc>
            </a:pPr>
            <a:endParaRPr lang="en-GB" sz="1800" kern="100" dirty="0">
              <a:solidFill>
                <a:schemeClr val="bg1"/>
              </a:solidFill>
              <a:effectLst/>
              <a:ea typeface="Calibri" panose="020F0502020204030204" pitchFamily="34" charset="0"/>
            </a:endParaRPr>
          </a:p>
        </p:txBody>
      </p:sp>
    </p:spTree>
    <p:extLst>
      <p:ext uri="{BB962C8B-B14F-4D97-AF65-F5344CB8AC3E}">
        <p14:creationId xmlns:p14="http://schemas.microsoft.com/office/powerpoint/2010/main" val="962240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background with red and grey letters&#10;&#10;Description automatically generated">
            <a:extLst>
              <a:ext uri="{FF2B5EF4-FFF2-40B4-BE49-F238E27FC236}">
                <a16:creationId xmlns:a16="http://schemas.microsoft.com/office/drawing/2014/main" id="{6181FEA2-5FBC-54B7-6B5A-27CEFB73C0C4}"/>
              </a:ext>
            </a:extLst>
          </p:cNvPr>
          <p:cNvPicPr>
            <a:picLocks noChangeAspect="1"/>
          </p:cNvPicPr>
          <p:nvPr/>
        </p:nvPicPr>
        <p:blipFill>
          <a:blip r:embed="rId2"/>
          <a:stretch>
            <a:fillRect/>
          </a:stretch>
        </p:blipFill>
        <p:spPr>
          <a:xfrm>
            <a:off x="9149512" y="6664960"/>
            <a:ext cx="2280488" cy="499427"/>
          </a:xfrm>
          <a:prstGeom prst="rect">
            <a:avLst/>
          </a:prstGeom>
        </p:spPr>
      </p:pic>
      <p:sp>
        <p:nvSpPr>
          <p:cNvPr id="3" name="Title 1">
            <a:extLst>
              <a:ext uri="{FF2B5EF4-FFF2-40B4-BE49-F238E27FC236}">
                <a16:creationId xmlns:a16="http://schemas.microsoft.com/office/drawing/2014/main" id="{1B9196BB-C94A-6E57-9AF7-BDEF618C53F2}"/>
              </a:ext>
            </a:extLst>
          </p:cNvPr>
          <p:cNvSpPr txBox="1">
            <a:spLocks/>
          </p:cNvSpPr>
          <p:nvPr/>
        </p:nvSpPr>
        <p:spPr>
          <a:xfrm>
            <a:off x="796925" y="718115"/>
            <a:ext cx="9836150" cy="6037244"/>
          </a:xfrm>
          <a:prstGeom prst="rect">
            <a:avLst/>
          </a:prstGeom>
        </p:spPr>
        <p:txBody>
          <a:bodyPr vert="horz" lIns="91440" tIns="45720" rIns="91440" bIns="45720" rtlCol="0" anchor="ctr">
            <a:noAutofit/>
          </a:bodyPr>
          <a:lstStyle>
            <a:lvl1pPr algn="l" defTabSz="857250" rtl="0" eaLnBrk="1" latinLnBrk="0" hangingPunct="1">
              <a:lnSpc>
                <a:spcPct val="90000"/>
              </a:lnSpc>
              <a:spcBef>
                <a:spcPct val="0"/>
              </a:spcBef>
              <a:buNone/>
              <a:defRPr sz="4125" kern="1200">
                <a:solidFill>
                  <a:schemeClr val="tx1"/>
                </a:solidFill>
                <a:latin typeface="+mj-lt"/>
                <a:ea typeface="+mj-ea"/>
                <a:cs typeface="+mj-cs"/>
              </a:defRPr>
            </a:lvl1pPr>
          </a:lstStyle>
          <a:p>
            <a:pPr algn="ctr">
              <a:lnSpc>
                <a:spcPct val="115000"/>
              </a:lnSpc>
            </a:pPr>
            <a:r>
              <a:rPr lang="en-GB" sz="2000" kern="100" dirty="0">
                <a:solidFill>
                  <a:schemeClr val="bg1"/>
                </a:solidFill>
                <a:ea typeface="Calibri" panose="020F0502020204030204" pitchFamily="34" charset="0"/>
              </a:rPr>
              <a:t> </a:t>
            </a:r>
            <a:endParaRPr lang="en-GB" sz="1800" kern="100" dirty="0">
              <a:solidFill>
                <a:schemeClr val="bg1"/>
              </a:solidFill>
              <a:effectLst/>
              <a:ea typeface="Calibri" panose="020F0502020204030204" pitchFamily="34" charset="0"/>
            </a:endParaRPr>
          </a:p>
          <a:p>
            <a:pPr algn="just">
              <a:lnSpc>
                <a:spcPct val="115000"/>
              </a:lnSpc>
            </a:pPr>
            <a:endParaRPr lang="en-GB" sz="1800" kern="100" dirty="0">
              <a:solidFill>
                <a:schemeClr val="bg1"/>
              </a:solidFill>
              <a:effectLst/>
              <a:ea typeface="Calibri" panose="020F0502020204030204" pitchFamily="34" charset="0"/>
            </a:endParaRPr>
          </a:p>
          <a:p>
            <a:pPr algn="just">
              <a:lnSpc>
                <a:spcPct val="115000"/>
              </a:lnSpc>
            </a:pPr>
            <a:endParaRPr lang="en-GB" sz="1800" kern="100" dirty="0">
              <a:solidFill>
                <a:schemeClr val="bg1"/>
              </a:solidFill>
              <a:ea typeface="Calibri" panose="020F0502020204030204" pitchFamily="34" charset="0"/>
            </a:endParaRPr>
          </a:p>
          <a:p>
            <a:pPr algn="just">
              <a:lnSpc>
                <a:spcPct val="115000"/>
              </a:lnSpc>
            </a:pPr>
            <a:endParaRPr lang="en-GB" sz="1800" kern="100" dirty="0">
              <a:solidFill>
                <a:schemeClr val="bg1"/>
              </a:solidFill>
              <a:effectLst/>
              <a:ea typeface="Calibri" panose="020F0502020204030204" pitchFamily="34" charset="0"/>
            </a:endParaRPr>
          </a:p>
        </p:txBody>
      </p:sp>
      <p:sp>
        <p:nvSpPr>
          <p:cNvPr id="2" name="Title 1">
            <a:extLst>
              <a:ext uri="{FF2B5EF4-FFF2-40B4-BE49-F238E27FC236}">
                <a16:creationId xmlns:a16="http://schemas.microsoft.com/office/drawing/2014/main" id="{F4C52BDE-31C9-CCAC-3B39-B98EEE1401C0}"/>
              </a:ext>
            </a:extLst>
          </p:cNvPr>
          <p:cNvSpPr txBox="1">
            <a:spLocks/>
          </p:cNvSpPr>
          <p:nvPr/>
        </p:nvSpPr>
        <p:spPr>
          <a:xfrm>
            <a:off x="796925" y="473725"/>
            <a:ext cx="9836150" cy="6037244"/>
          </a:xfrm>
          <a:prstGeom prst="rect">
            <a:avLst/>
          </a:prstGeom>
        </p:spPr>
        <p:txBody>
          <a:bodyPr vert="horz" lIns="91440" tIns="45720" rIns="91440" bIns="45720" rtlCol="0" anchor="ctr">
            <a:noAutofit/>
          </a:bodyPr>
          <a:lstStyle>
            <a:lvl1pPr algn="l" defTabSz="857250" rtl="0" eaLnBrk="1" latinLnBrk="0" hangingPunct="1">
              <a:lnSpc>
                <a:spcPct val="90000"/>
              </a:lnSpc>
              <a:spcBef>
                <a:spcPct val="0"/>
              </a:spcBef>
              <a:buNone/>
              <a:defRPr sz="4125" kern="1200">
                <a:solidFill>
                  <a:schemeClr val="tx1"/>
                </a:solidFill>
                <a:latin typeface="+mj-lt"/>
                <a:ea typeface="+mj-ea"/>
                <a:cs typeface="+mj-cs"/>
              </a:defRPr>
            </a:lvl1pPr>
          </a:lstStyle>
          <a:p>
            <a:pPr algn="ctr">
              <a:lnSpc>
                <a:spcPct val="115000"/>
              </a:lnSpc>
            </a:pPr>
            <a:r>
              <a:rPr lang="en-GB" sz="4000" kern="100" dirty="0">
                <a:solidFill>
                  <a:schemeClr val="bg1"/>
                </a:solidFill>
                <a:effectLst/>
                <a:ea typeface="Calibri" panose="020F0502020204030204" pitchFamily="34" charset="0"/>
              </a:rPr>
              <a:t>WHEN IS A CHANGE OF C</a:t>
            </a:r>
            <a:r>
              <a:rPr lang="en-GB" sz="4000" kern="100" dirty="0">
                <a:solidFill>
                  <a:schemeClr val="bg1"/>
                </a:solidFill>
                <a:ea typeface="Calibri" panose="020F0502020204030204" pitchFamily="34" charset="0"/>
              </a:rPr>
              <a:t>IRCUMSTANCES SUFFICIENT?</a:t>
            </a:r>
            <a:endParaRPr lang="en-GB" sz="4000" kern="100" dirty="0">
              <a:solidFill>
                <a:schemeClr val="bg1"/>
              </a:solidFill>
              <a:effectLst/>
              <a:ea typeface="Calibri" panose="020F0502020204030204" pitchFamily="34" charset="0"/>
            </a:endParaRPr>
          </a:p>
          <a:p>
            <a:pPr algn="ctr"/>
            <a:endParaRPr lang="en-US" sz="4000" dirty="0">
              <a:solidFill>
                <a:schemeClr val="bg1"/>
              </a:solidFill>
            </a:endParaRPr>
          </a:p>
          <a:p>
            <a:pPr algn="ctr"/>
            <a:r>
              <a:rPr lang="en-US" sz="4000" dirty="0">
                <a:solidFill>
                  <a:schemeClr val="bg1"/>
                </a:solidFill>
              </a:rPr>
              <a:t>Maria Hancock &amp; Christopher Stringer discuss: Revocation of Placement Orders/Discharge of Care Orders/Opposing Adoption</a:t>
            </a:r>
          </a:p>
        </p:txBody>
      </p:sp>
    </p:spTree>
    <p:extLst>
      <p:ext uri="{BB962C8B-B14F-4D97-AF65-F5344CB8AC3E}">
        <p14:creationId xmlns:p14="http://schemas.microsoft.com/office/powerpoint/2010/main" val="605913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black background with red and grey letters&#10;&#10;Description automatically generated">
            <a:extLst>
              <a:ext uri="{FF2B5EF4-FFF2-40B4-BE49-F238E27FC236}">
                <a16:creationId xmlns:a16="http://schemas.microsoft.com/office/drawing/2014/main" id="{D181B0F7-CC61-1B4C-130E-22C9B0E1B7F7}"/>
              </a:ext>
            </a:extLst>
          </p:cNvPr>
          <p:cNvPicPr>
            <a:picLocks noChangeAspect="1"/>
          </p:cNvPicPr>
          <p:nvPr/>
        </p:nvPicPr>
        <p:blipFill>
          <a:blip r:embed="rId2"/>
          <a:stretch>
            <a:fillRect/>
          </a:stretch>
        </p:blipFill>
        <p:spPr>
          <a:xfrm>
            <a:off x="9172574" y="6670012"/>
            <a:ext cx="2257426" cy="494376"/>
          </a:xfrm>
          <a:prstGeom prst="rect">
            <a:avLst/>
          </a:prstGeom>
        </p:spPr>
      </p:pic>
      <p:sp>
        <p:nvSpPr>
          <p:cNvPr id="2" name="Title 1">
            <a:extLst>
              <a:ext uri="{FF2B5EF4-FFF2-40B4-BE49-F238E27FC236}">
                <a16:creationId xmlns:a16="http://schemas.microsoft.com/office/drawing/2014/main" id="{65C43F46-B02F-6BDB-2AB6-5705ADC7E6B0}"/>
              </a:ext>
            </a:extLst>
          </p:cNvPr>
          <p:cNvSpPr txBox="1">
            <a:spLocks/>
          </p:cNvSpPr>
          <p:nvPr/>
        </p:nvSpPr>
        <p:spPr>
          <a:xfrm>
            <a:off x="796925" y="718115"/>
            <a:ext cx="9836150" cy="6037244"/>
          </a:xfrm>
          <a:prstGeom prst="rect">
            <a:avLst/>
          </a:prstGeom>
        </p:spPr>
        <p:txBody>
          <a:bodyPr vert="horz" lIns="91440" tIns="45720" rIns="91440" bIns="45720" rtlCol="0" anchor="t">
            <a:noAutofit/>
          </a:bodyPr>
          <a:lstStyle>
            <a:lvl1pPr algn="l" defTabSz="857250" rtl="0" eaLnBrk="1" latinLnBrk="0" hangingPunct="1">
              <a:lnSpc>
                <a:spcPct val="90000"/>
              </a:lnSpc>
              <a:spcBef>
                <a:spcPct val="0"/>
              </a:spcBef>
              <a:buNone/>
              <a:defRPr sz="4125" kern="1200">
                <a:solidFill>
                  <a:schemeClr val="tx1"/>
                </a:solidFill>
                <a:latin typeface="+mj-lt"/>
                <a:ea typeface="+mj-ea"/>
                <a:cs typeface="+mj-cs"/>
              </a:defRPr>
            </a:lvl1pPr>
          </a:lstStyle>
          <a:p>
            <a:pPr algn="just">
              <a:lnSpc>
                <a:spcPct val="115000"/>
              </a:lnSpc>
            </a:pPr>
            <a:r>
              <a:rPr lang="en-GB" sz="3200" kern="100" dirty="0">
                <a:solidFill>
                  <a:schemeClr val="bg1"/>
                </a:solidFill>
                <a:effectLst/>
                <a:ea typeface="Calibri" panose="020F0502020204030204" pitchFamily="34" charset="0"/>
              </a:rPr>
              <a:t>[Discussion of </a:t>
            </a:r>
            <a:r>
              <a:rPr lang="en-GB" sz="3200" i="1" kern="100" dirty="0">
                <a:solidFill>
                  <a:schemeClr val="bg1"/>
                </a:solidFill>
                <a:effectLst/>
                <a:ea typeface="Calibri" panose="020F0502020204030204" pitchFamily="34" charset="0"/>
              </a:rPr>
              <a:t>N (Children: Revocation of Placement Orders) [2023] EWCA1352 and Re C (Children) (Revocation of Placement Orders) [2020] EWCA </a:t>
            </a:r>
            <a:r>
              <a:rPr lang="en-GB" sz="3200" i="1" kern="100" dirty="0" err="1">
                <a:solidFill>
                  <a:schemeClr val="bg1"/>
                </a:solidFill>
                <a:effectLst/>
                <a:ea typeface="Calibri" panose="020F0502020204030204" pitchFamily="34" charset="0"/>
              </a:rPr>
              <a:t>Civ</a:t>
            </a:r>
            <a:r>
              <a:rPr lang="en-GB" sz="3200" i="1" kern="100" dirty="0">
                <a:solidFill>
                  <a:schemeClr val="bg1"/>
                </a:solidFill>
                <a:effectLst/>
                <a:ea typeface="Calibri" panose="020F0502020204030204" pitchFamily="34" charset="0"/>
              </a:rPr>
              <a:t> 1598)]</a:t>
            </a:r>
          </a:p>
          <a:p>
            <a:pPr algn="just">
              <a:lnSpc>
                <a:spcPct val="115000"/>
              </a:lnSpc>
            </a:pPr>
            <a:r>
              <a:rPr lang="en-GB" sz="3200" kern="100" dirty="0">
                <a:solidFill>
                  <a:schemeClr val="bg1"/>
                </a:solidFill>
                <a:effectLst/>
                <a:ea typeface="Calibri" panose="020F0502020204030204" pitchFamily="34" charset="0"/>
              </a:rPr>
              <a:t> </a:t>
            </a:r>
          </a:p>
          <a:p>
            <a:pPr algn="just">
              <a:lnSpc>
                <a:spcPct val="115000"/>
              </a:lnSpc>
            </a:pPr>
            <a:endParaRPr lang="en-GB" sz="3200" kern="100" dirty="0">
              <a:solidFill>
                <a:schemeClr val="bg1"/>
              </a:solidFill>
              <a:effectLst/>
              <a:ea typeface="Calibri" panose="020F0502020204030204" pitchFamily="34" charset="0"/>
            </a:endParaRPr>
          </a:p>
        </p:txBody>
      </p:sp>
    </p:spTree>
    <p:extLst>
      <p:ext uri="{BB962C8B-B14F-4D97-AF65-F5344CB8AC3E}">
        <p14:creationId xmlns:p14="http://schemas.microsoft.com/office/powerpoint/2010/main" val="3601090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background with red and grey letters&#10;&#10;Description automatically generated">
            <a:extLst>
              <a:ext uri="{FF2B5EF4-FFF2-40B4-BE49-F238E27FC236}">
                <a16:creationId xmlns:a16="http://schemas.microsoft.com/office/drawing/2014/main" id="{70686162-4D44-7C67-9AE6-749909CC681F}"/>
              </a:ext>
            </a:extLst>
          </p:cNvPr>
          <p:cNvPicPr>
            <a:picLocks noChangeAspect="1"/>
          </p:cNvPicPr>
          <p:nvPr/>
        </p:nvPicPr>
        <p:blipFill>
          <a:blip r:embed="rId2"/>
          <a:stretch>
            <a:fillRect/>
          </a:stretch>
        </p:blipFill>
        <p:spPr>
          <a:xfrm>
            <a:off x="9161105" y="6667500"/>
            <a:ext cx="2268895" cy="496888"/>
          </a:xfrm>
          <a:prstGeom prst="rect">
            <a:avLst/>
          </a:prstGeom>
        </p:spPr>
      </p:pic>
      <p:sp>
        <p:nvSpPr>
          <p:cNvPr id="2" name="Title 1">
            <a:extLst>
              <a:ext uri="{FF2B5EF4-FFF2-40B4-BE49-F238E27FC236}">
                <a16:creationId xmlns:a16="http://schemas.microsoft.com/office/drawing/2014/main" id="{83BFC668-6F91-3C85-41C3-D5974CCA4DB4}"/>
              </a:ext>
            </a:extLst>
          </p:cNvPr>
          <p:cNvSpPr txBox="1">
            <a:spLocks/>
          </p:cNvSpPr>
          <p:nvPr/>
        </p:nvSpPr>
        <p:spPr>
          <a:xfrm>
            <a:off x="796925" y="718115"/>
            <a:ext cx="9836150" cy="6037244"/>
          </a:xfrm>
          <a:prstGeom prst="rect">
            <a:avLst/>
          </a:prstGeom>
        </p:spPr>
        <p:txBody>
          <a:bodyPr vert="horz" lIns="91440" tIns="45720" rIns="91440" bIns="45720" rtlCol="0" anchor="t">
            <a:noAutofit/>
          </a:bodyPr>
          <a:lstStyle>
            <a:lvl1pPr algn="l" defTabSz="857250" rtl="0" eaLnBrk="1" latinLnBrk="0" hangingPunct="1">
              <a:lnSpc>
                <a:spcPct val="90000"/>
              </a:lnSpc>
              <a:spcBef>
                <a:spcPct val="0"/>
              </a:spcBef>
              <a:buNone/>
              <a:defRPr sz="4125" kern="1200">
                <a:solidFill>
                  <a:schemeClr val="tx1"/>
                </a:solidFill>
                <a:latin typeface="+mj-lt"/>
                <a:ea typeface="+mj-ea"/>
                <a:cs typeface="+mj-cs"/>
              </a:defRPr>
            </a:lvl1pPr>
          </a:lstStyle>
          <a:p>
            <a:pPr algn="just">
              <a:lnSpc>
                <a:spcPct val="115000"/>
              </a:lnSpc>
            </a:pPr>
            <a:r>
              <a:rPr lang="en-GB" sz="2800" kern="100" dirty="0">
                <a:solidFill>
                  <a:schemeClr val="bg1"/>
                </a:solidFill>
                <a:effectLst/>
                <a:ea typeface="Calibri" panose="020F0502020204030204" pitchFamily="34" charset="0"/>
              </a:rPr>
              <a:t>Applying for permission to revoke a Placement Order: The law</a:t>
            </a:r>
          </a:p>
          <a:p>
            <a:pPr algn="just">
              <a:lnSpc>
                <a:spcPct val="115000"/>
              </a:lnSpc>
            </a:pPr>
            <a:endParaRPr lang="en-GB" sz="2800" kern="100" dirty="0">
              <a:solidFill>
                <a:schemeClr val="bg1"/>
              </a:solidFill>
              <a:effectLst/>
              <a:ea typeface="Calibri" panose="020F0502020204030204" pitchFamily="34" charset="0"/>
            </a:endParaRPr>
          </a:p>
          <a:p>
            <a:pPr algn="just">
              <a:lnSpc>
                <a:spcPct val="115000"/>
              </a:lnSpc>
            </a:pPr>
            <a:r>
              <a:rPr lang="en-GB" sz="2800" kern="100" dirty="0">
                <a:solidFill>
                  <a:schemeClr val="bg1"/>
                </a:solidFill>
                <a:effectLst/>
                <a:ea typeface="Calibri" panose="020F0502020204030204" pitchFamily="34" charset="0"/>
              </a:rPr>
              <a:t>(1) The court may revoke a placement order on the application of any person. </a:t>
            </a:r>
          </a:p>
          <a:p>
            <a:pPr algn="just">
              <a:lnSpc>
                <a:spcPct val="115000"/>
              </a:lnSpc>
            </a:pPr>
            <a:r>
              <a:rPr lang="en-GB" sz="2800" kern="100" dirty="0">
                <a:solidFill>
                  <a:schemeClr val="bg1"/>
                </a:solidFill>
                <a:effectLst/>
                <a:ea typeface="Calibri" panose="020F0502020204030204" pitchFamily="34" charset="0"/>
              </a:rPr>
              <a:t>(2) But an application may not be made by a person other than the child or the local authority authorised by the order to place the child for adoption unless </a:t>
            </a:r>
          </a:p>
          <a:p>
            <a:pPr algn="just">
              <a:lnSpc>
                <a:spcPct val="115000"/>
              </a:lnSpc>
            </a:pPr>
            <a:r>
              <a:rPr lang="en-GB" sz="2800" kern="100" dirty="0">
                <a:solidFill>
                  <a:schemeClr val="bg1"/>
                </a:solidFill>
                <a:ea typeface="Calibri" panose="020F0502020204030204" pitchFamily="34" charset="0"/>
              </a:rPr>
              <a:t>	(a) </a:t>
            </a:r>
            <a:r>
              <a:rPr lang="en-GB" sz="2800" kern="100" dirty="0">
                <a:solidFill>
                  <a:schemeClr val="bg1"/>
                </a:solidFill>
                <a:effectLst/>
                <a:ea typeface="Calibri" panose="020F0502020204030204" pitchFamily="34" charset="0"/>
              </a:rPr>
              <a:t>the court has given leave to apply, and </a:t>
            </a:r>
          </a:p>
          <a:p>
            <a:pPr algn="just">
              <a:lnSpc>
                <a:spcPct val="115000"/>
              </a:lnSpc>
            </a:pPr>
            <a:r>
              <a:rPr lang="en-GB" sz="2800" kern="100" dirty="0">
                <a:solidFill>
                  <a:schemeClr val="bg1"/>
                </a:solidFill>
                <a:effectLst/>
                <a:ea typeface="Calibri" panose="020F0502020204030204" pitchFamily="34" charset="0"/>
              </a:rPr>
              <a:t>	(b) the child is not placed for adoption by the authority. </a:t>
            </a:r>
          </a:p>
          <a:p>
            <a:pPr algn="just">
              <a:lnSpc>
                <a:spcPct val="115000"/>
              </a:lnSpc>
            </a:pPr>
            <a:r>
              <a:rPr lang="en-GB" sz="2800" kern="100" dirty="0">
                <a:solidFill>
                  <a:schemeClr val="bg1"/>
                </a:solidFill>
                <a:effectLst/>
                <a:ea typeface="Calibri" panose="020F0502020204030204" pitchFamily="34" charset="0"/>
              </a:rPr>
              <a:t>(3) The court cannot give leave under subsection (2)(a) unless satisfied that there has been a change of circumstances since the order was made. </a:t>
            </a:r>
          </a:p>
        </p:txBody>
      </p:sp>
    </p:spTree>
    <p:extLst>
      <p:ext uri="{BB962C8B-B14F-4D97-AF65-F5344CB8AC3E}">
        <p14:creationId xmlns:p14="http://schemas.microsoft.com/office/powerpoint/2010/main" val="1154314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E79391-B216-95EF-7A1E-136F55C54CDE}"/>
              </a:ext>
            </a:extLst>
          </p:cNvPr>
          <p:cNvSpPr txBox="1"/>
          <p:nvPr/>
        </p:nvSpPr>
        <p:spPr>
          <a:xfrm>
            <a:off x="1524114" y="329339"/>
            <a:ext cx="8574926" cy="788036"/>
          </a:xfrm>
          <a:prstGeom prst="rect">
            <a:avLst/>
          </a:prstGeom>
          <a:noFill/>
        </p:spPr>
        <p:txBody>
          <a:bodyPr wrap="square" rtlCol="0">
            <a:spAutoFit/>
          </a:bodyPr>
          <a:lstStyle/>
          <a:p>
            <a:pPr algn="just">
              <a:lnSpc>
                <a:spcPct val="150000"/>
              </a:lnSpc>
            </a:pPr>
            <a:endParaRPr lang="en-GB" sz="1400" b="1" u="sng" kern="100" dirty="0">
              <a:solidFill>
                <a:schemeClr val="bg1"/>
              </a:solidFill>
              <a:effectLst/>
              <a:latin typeface="+mj-lt"/>
              <a:ea typeface="Calibri" panose="020F0502020204030204" pitchFamily="34" charset="0"/>
              <a:cs typeface="Times New Roman" panose="02020603050405020304" pitchFamily="18" charset="0"/>
            </a:endParaRPr>
          </a:p>
          <a:p>
            <a:pPr algn="just">
              <a:lnSpc>
                <a:spcPct val="150000"/>
              </a:lnSpc>
            </a:pPr>
            <a:endParaRPr lang="en-GB" sz="1800" b="1" u="sng" kern="100" dirty="0">
              <a:solidFill>
                <a:schemeClr val="bg1"/>
              </a:solidFill>
              <a:latin typeface="+mj-lt"/>
              <a:ea typeface="Calibri" panose="020F0502020204030204" pitchFamily="34" charset="0"/>
              <a:cs typeface="Times New Roman" panose="02020603050405020304" pitchFamily="18" charset="0"/>
            </a:endParaRPr>
          </a:p>
        </p:txBody>
      </p:sp>
      <p:pic>
        <p:nvPicPr>
          <p:cNvPr id="4" name="Picture 3" descr="A black background with red and grey letters&#10;&#10;Description automatically generated">
            <a:extLst>
              <a:ext uri="{FF2B5EF4-FFF2-40B4-BE49-F238E27FC236}">
                <a16:creationId xmlns:a16="http://schemas.microsoft.com/office/drawing/2014/main" id="{5014E629-C8B9-B5CC-4DF6-E83614BF7CFE}"/>
              </a:ext>
            </a:extLst>
          </p:cNvPr>
          <p:cNvPicPr>
            <a:picLocks noChangeAspect="1"/>
          </p:cNvPicPr>
          <p:nvPr/>
        </p:nvPicPr>
        <p:blipFill>
          <a:blip r:embed="rId2"/>
          <a:stretch>
            <a:fillRect/>
          </a:stretch>
        </p:blipFill>
        <p:spPr>
          <a:xfrm>
            <a:off x="9146286" y="6664254"/>
            <a:ext cx="2283714" cy="500134"/>
          </a:xfrm>
          <a:prstGeom prst="rect">
            <a:avLst/>
          </a:prstGeom>
        </p:spPr>
      </p:pic>
      <p:sp>
        <p:nvSpPr>
          <p:cNvPr id="6" name="Title 1">
            <a:extLst>
              <a:ext uri="{FF2B5EF4-FFF2-40B4-BE49-F238E27FC236}">
                <a16:creationId xmlns:a16="http://schemas.microsoft.com/office/drawing/2014/main" id="{2A8BC15C-4036-E334-924F-F5C7E28DF096}"/>
              </a:ext>
            </a:extLst>
          </p:cNvPr>
          <p:cNvSpPr txBox="1">
            <a:spLocks/>
          </p:cNvSpPr>
          <p:nvPr/>
        </p:nvSpPr>
        <p:spPr>
          <a:xfrm>
            <a:off x="796925" y="718115"/>
            <a:ext cx="9836150" cy="6037244"/>
          </a:xfrm>
          <a:prstGeom prst="rect">
            <a:avLst/>
          </a:prstGeom>
        </p:spPr>
        <p:txBody>
          <a:bodyPr vert="horz" lIns="91440" tIns="45720" rIns="91440" bIns="45720" rtlCol="0" anchor="t">
            <a:noAutofit/>
          </a:bodyPr>
          <a:lstStyle>
            <a:lvl1pPr algn="l" defTabSz="857250" rtl="0" eaLnBrk="1" latinLnBrk="0" hangingPunct="1">
              <a:lnSpc>
                <a:spcPct val="90000"/>
              </a:lnSpc>
              <a:spcBef>
                <a:spcPct val="0"/>
              </a:spcBef>
              <a:buNone/>
              <a:defRPr sz="4125" kern="1200">
                <a:solidFill>
                  <a:schemeClr val="tx1"/>
                </a:solidFill>
                <a:latin typeface="+mj-lt"/>
                <a:ea typeface="+mj-ea"/>
                <a:cs typeface="+mj-cs"/>
              </a:defRPr>
            </a:lvl1pPr>
          </a:lstStyle>
          <a:p>
            <a:pPr algn="just">
              <a:lnSpc>
                <a:spcPct val="115000"/>
              </a:lnSpc>
            </a:pPr>
            <a:r>
              <a:rPr lang="en-GB" sz="2600" kern="100" dirty="0">
                <a:solidFill>
                  <a:schemeClr val="bg1"/>
                </a:solidFill>
                <a:effectLst/>
                <a:ea typeface="Calibri" panose="020F0502020204030204" pitchFamily="34" charset="0"/>
              </a:rPr>
              <a:t>The change in circumstances does not need to be “significant” but it does need to be of a nature and degree sufficient to open the door to a consideration of whether permission to apply should be given.  This principle derived from the Court of Appeal decision in </a:t>
            </a:r>
            <a:r>
              <a:rPr lang="en-GB" sz="2600" i="1" kern="100" dirty="0">
                <a:solidFill>
                  <a:schemeClr val="bg1"/>
                </a:solidFill>
                <a:effectLst/>
                <a:ea typeface="Calibri" panose="020F0502020204030204" pitchFamily="34" charset="0"/>
              </a:rPr>
              <a:t>Re P (Adoption: Leave Provisions [2007] EWCA </a:t>
            </a:r>
            <a:r>
              <a:rPr lang="en-GB" sz="2600" i="1" kern="100" dirty="0" err="1">
                <a:solidFill>
                  <a:schemeClr val="bg1"/>
                </a:solidFill>
                <a:effectLst/>
                <a:ea typeface="Calibri" panose="020F0502020204030204" pitchFamily="34" charset="0"/>
              </a:rPr>
              <a:t>Civ</a:t>
            </a:r>
            <a:r>
              <a:rPr lang="en-GB" sz="2600" i="1" kern="100" dirty="0">
                <a:solidFill>
                  <a:schemeClr val="bg1"/>
                </a:solidFill>
                <a:effectLst/>
                <a:ea typeface="Calibri" panose="020F0502020204030204" pitchFamily="34" charset="0"/>
              </a:rPr>
              <a:t> 616, [2007] 2 FLR 1069</a:t>
            </a:r>
          </a:p>
          <a:p>
            <a:pPr algn="just">
              <a:lnSpc>
                <a:spcPct val="115000"/>
              </a:lnSpc>
            </a:pPr>
            <a:endParaRPr lang="en-GB" sz="2600" kern="100" dirty="0">
              <a:solidFill>
                <a:schemeClr val="bg1"/>
              </a:solidFill>
              <a:ea typeface="Calibri" panose="020F0502020204030204" pitchFamily="34" charset="0"/>
            </a:endParaRPr>
          </a:p>
          <a:p>
            <a:pPr algn="just">
              <a:lnSpc>
                <a:spcPct val="115000"/>
              </a:lnSpc>
            </a:pPr>
            <a:r>
              <a:rPr lang="en-GB" sz="2600" kern="100" dirty="0">
                <a:solidFill>
                  <a:schemeClr val="bg1"/>
                </a:solidFill>
                <a:effectLst/>
                <a:ea typeface="Calibri" panose="020F0502020204030204" pitchFamily="34" charset="0"/>
              </a:rPr>
              <a:t>At the second stage, the child’s welfare is relevant but not paramount </a:t>
            </a:r>
            <a:r>
              <a:rPr lang="en-GB" sz="2600" i="1" kern="100" dirty="0">
                <a:solidFill>
                  <a:schemeClr val="bg1"/>
                </a:solidFill>
                <a:effectLst/>
                <a:ea typeface="Calibri" panose="020F0502020204030204" pitchFamily="34" charset="0"/>
              </a:rPr>
              <a:t>(M v Warwickshire County Council [2007] EWCA </a:t>
            </a:r>
            <a:r>
              <a:rPr lang="en-GB" sz="2600" i="1" kern="100" dirty="0" err="1">
                <a:solidFill>
                  <a:schemeClr val="bg1"/>
                </a:solidFill>
                <a:effectLst/>
                <a:ea typeface="Calibri" panose="020F0502020204030204" pitchFamily="34" charset="0"/>
              </a:rPr>
              <a:t>Civ</a:t>
            </a:r>
            <a:r>
              <a:rPr lang="en-GB" sz="2600" i="1" kern="100" dirty="0">
                <a:solidFill>
                  <a:schemeClr val="bg1"/>
                </a:solidFill>
                <a:effectLst/>
                <a:ea typeface="Calibri" panose="020F0502020204030204" pitchFamily="34" charset="0"/>
              </a:rPr>
              <a:t> 1084, [2008] 1 FLR 1093. </a:t>
            </a:r>
          </a:p>
          <a:p>
            <a:pPr algn="just">
              <a:lnSpc>
                <a:spcPct val="115000"/>
              </a:lnSpc>
            </a:pPr>
            <a:endParaRPr lang="en-GB" sz="2600" kern="100" dirty="0">
              <a:solidFill>
                <a:schemeClr val="bg1"/>
              </a:solidFill>
              <a:ea typeface="Calibri" panose="020F0502020204030204" pitchFamily="34" charset="0"/>
            </a:endParaRPr>
          </a:p>
          <a:p>
            <a:pPr algn="just">
              <a:lnSpc>
                <a:spcPct val="115000"/>
              </a:lnSpc>
            </a:pPr>
            <a:r>
              <a:rPr lang="en-GB" sz="2600" kern="100" dirty="0">
                <a:solidFill>
                  <a:schemeClr val="bg1"/>
                </a:solidFill>
                <a:effectLst/>
                <a:ea typeface="Calibri" panose="020F0502020204030204" pitchFamily="34" charset="0"/>
              </a:rPr>
              <a:t>If permission is granted, the substantive application to revoke the Placement Order must be determined by applying S1 of the 2002 Act.</a:t>
            </a:r>
          </a:p>
          <a:p>
            <a:pPr algn="just">
              <a:lnSpc>
                <a:spcPct val="115000"/>
              </a:lnSpc>
            </a:pPr>
            <a:r>
              <a:rPr lang="en-GB" sz="2600" kern="100" dirty="0">
                <a:solidFill>
                  <a:schemeClr val="bg1"/>
                </a:solidFill>
                <a:effectLst/>
                <a:ea typeface="Calibri" panose="020F0502020204030204" pitchFamily="34" charset="0"/>
              </a:rPr>
              <a:t> </a:t>
            </a:r>
          </a:p>
        </p:txBody>
      </p:sp>
    </p:spTree>
    <p:extLst>
      <p:ext uri="{BB962C8B-B14F-4D97-AF65-F5344CB8AC3E}">
        <p14:creationId xmlns:p14="http://schemas.microsoft.com/office/powerpoint/2010/main" val="2657702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background with red and grey letters&#10;&#10;Description automatically generated">
            <a:extLst>
              <a:ext uri="{FF2B5EF4-FFF2-40B4-BE49-F238E27FC236}">
                <a16:creationId xmlns:a16="http://schemas.microsoft.com/office/drawing/2014/main" id="{F74A6777-78BC-F1EF-62BF-343BD12CB3B0}"/>
              </a:ext>
            </a:extLst>
          </p:cNvPr>
          <p:cNvPicPr>
            <a:picLocks noChangeAspect="1"/>
          </p:cNvPicPr>
          <p:nvPr/>
        </p:nvPicPr>
        <p:blipFill>
          <a:blip r:embed="rId2"/>
          <a:stretch>
            <a:fillRect/>
          </a:stretch>
        </p:blipFill>
        <p:spPr>
          <a:xfrm>
            <a:off x="9144000" y="6663754"/>
            <a:ext cx="2286000" cy="500634"/>
          </a:xfrm>
          <a:prstGeom prst="rect">
            <a:avLst/>
          </a:prstGeom>
        </p:spPr>
      </p:pic>
      <p:sp>
        <p:nvSpPr>
          <p:cNvPr id="2" name="Title 1">
            <a:extLst>
              <a:ext uri="{FF2B5EF4-FFF2-40B4-BE49-F238E27FC236}">
                <a16:creationId xmlns:a16="http://schemas.microsoft.com/office/drawing/2014/main" id="{E09FE465-0CD7-4B65-829F-BF22ED0D6D79}"/>
              </a:ext>
            </a:extLst>
          </p:cNvPr>
          <p:cNvSpPr txBox="1">
            <a:spLocks/>
          </p:cNvSpPr>
          <p:nvPr/>
        </p:nvSpPr>
        <p:spPr>
          <a:xfrm>
            <a:off x="796925" y="718115"/>
            <a:ext cx="9836150" cy="500634"/>
          </a:xfrm>
          <a:prstGeom prst="rect">
            <a:avLst/>
          </a:prstGeom>
        </p:spPr>
        <p:txBody>
          <a:bodyPr vert="horz" lIns="91440" tIns="45720" rIns="91440" bIns="45720" rtlCol="0" anchor="t">
            <a:noAutofit/>
          </a:bodyPr>
          <a:lstStyle>
            <a:lvl1pPr algn="l" defTabSz="857250" rtl="0" eaLnBrk="1" latinLnBrk="0" hangingPunct="1">
              <a:lnSpc>
                <a:spcPct val="90000"/>
              </a:lnSpc>
              <a:spcBef>
                <a:spcPct val="0"/>
              </a:spcBef>
              <a:buNone/>
              <a:defRPr sz="4125" kern="1200">
                <a:solidFill>
                  <a:schemeClr val="tx1"/>
                </a:solidFill>
                <a:latin typeface="+mj-lt"/>
                <a:ea typeface="+mj-ea"/>
                <a:cs typeface="+mj-cs"/>
              </a:defRPr>
            </a:lvl1pPr>
          </a:lstStyle>
          <a:p>
            <a:pPr algn="ctr">
              <a:lnSpc>
                <a:spcPct val="115000"/>
              </a:lnSpc>
            </a:pPr>
            <a:r>
              <a:rPr lang="en-GB" sz="2400" kern="100" dirty="0">
                <a:solidFill>
                  <a:schemeClr val="bg1"/>
                </a:solidFill>
                <a:effectLst/>
                <a:ea typeface="Calibri" panose="020F0502020204030204" pitchFamily="34" charset="0"/>
              </a:rPr>
              <a:t>The following principles can be distilled from the relevant authorities: </a:t>
            </a:r>
          </a:p>
        </p:txBody>
      </p:sp>
      <p:sp>
        <p:nvSpPr>
          <p:cNvPr id="3" name="Title 1">
            <a:extLst>
              <a:ext uri="{FF2B5EF4-FFF2-40B4-BE49-F238E27FC236}">
                <a16:creationId xmlns:a16="http://schemas.microsoft.com/office/drawing/2014/main" id="{6962B598-E950-209D-2ED9-D426E6644BBB}"/>
              </a:ext>
            </a:extLst>
          </p:cNvPr>
          <p:cNvSpPr txBox="1">
            <a:spLocks/>
          </p:cNvSpPr>
          <p:nvPr/>
        </p:nvSpPr>
        <p:spPr>
          <a:xfrm>
            <a:off x="387626" y="1224924"/>
            <a:ext cx="10654748" cy="5742406"/>
          </a:xfrm>
          <a:prstGeom prst="rect">
            <a:avLst/>
          </a:prstGeom>
        </p:spPr>
        <p:txBody>
          <a:bodyPr vert="horz" lIns="91440" tIns="45720" rIns="91440" bIns="45720" numCol="2" spcCol="180000" rtlCol="0" anchor="t">
            <a:noAutofit/>
          </a:bodyPr>
          <a:lstStyle>
            <a:lvl1pPr algn="l" defTabSz="857250" rtl="0" eaLnBrk="1" latinLnBrk="0" hangingPunct="1">
              <a:lnSpc>
                <a:spcPct val="90000"/>
              </a:lnSpc>
              <a:spcBef>
                <a:spcPct val="0"/>
              </a:spcBef>
              <a:buNone/>
              <a:defRPr sz="4125" kern="1200">
                <a:solidFill>
                  <a:schemeClr val="tx1"/>
                </a:solidFill>
                <a:latin typeface="+mj-lt"/>
                <a:ea typeface="+mj-ea"/>
                <a:cs typeface="+mj-cs"/>
              </a:defRPr>
            </a:lvl1pPr>
          </a:lstStyle>
          <a:p>
            <a:pPr marL="228600" indent="-228600" algn="just">
              <a:lnSpc>
                <a:spcPct val="115000"/>
              </a:lnSpc>
              <a:buAutoNum type="alphaLcParenBoth"/>
            </a:pPr>
            <a:r>
              <a:rPr lang="en-GB" sz="1400" kern="100" dirty="0">
                <a:solidFill>
                  <a:schemeClr val="bg1"/>
                </a:solidFill>
                <a:effectLst/>
                <a:ea typeface="Calibri" panose="020F0502020204030204" pitchFamily="34" charset="0"/>
              </a:rPr>
              <a:t>the paramount consideration for a court when considering an outcome for a child is that child’s welfare;</a:t>
            </a:r>
          </a:p>
          <a:p>
            <a:pPr marL="228600" indent="-228600" algn="just">
              <a:lnSpc>
                <a:spcPct val="115000"/>
              </a:lnSpc>
              <a:buAutoNum type="alphaLcParenBoth"/>
            </a:pPr>
            <a:endParaRPr lang="en-GB" sz="1400" kern="100" dirty="0">
              <a:solidFill>
                <a:schemeClr val="bg1"/>
              </a:solidFill>
              <a:effectLst/>
              <a:ea typeface="Calibri" panose="020F0502020204030204" pitchFamily="34" charset="0"/>
            </a:endParaRPr>
          </a:p>
          <a:p>
            <a:pPr marL="228600" indent="-228600">
              <a:lnSpc>
                <a:spcPct val="115000"/>
              </a:lnSpc>
              <a:buAutoNum type="alphaLcParenBoth"/>
            </a:pPr>
            <a:r>
              <a:rPr lang="en-GB" sz="1400" kern="100" dirty="0">
                <a:solidFill>
                  <a:schemeClr val="bg1"/>
                </a:solidFill>
                <a:effectLst/>
                <a:ea typeface="Calibri" panose="020F0502020204030204" pitchFamily="34" charset="0"/>
              </a:rPr>
              <a:t>it is a principle of the law that the welfare of a child is best met by maintaining the connection with birth parents to as full an extent as possible;</a:t>
            </a:r>
            <a:br>
              <a:rPr lang="en-GB" sz="1400" kern="100" dirty="0">
                <a:solidFill>
                  <a:schemeClr val="bg1"/>
                </a:solidFill>
                <a:effectLst/>
                <a:ea typeface="Calibri" panose="020F0502020204030204" pitchFamily="34" charset="0"/>
              </a:rPr>
            </a:br>
            <a:endParaRPr lang="en-GB" sz="1400" kern="100" dirty="0">
              <a:solidFill>
                <a:schemeClr val="bg1"/>
              </a:solidFill>
              <a:effectLst/>
              <a:ea typeface="Calibri" panose="020F0502020204030204" pitchFamily="34" charset="0"/>
            </a:endParaRPr>
          </a:p>
          <a:p>
            <a:pPr marL="228600" indent="-228600" algn="just">
              <a:lnSpc>
                <a:spcPct val="115000"/>
              </a:lnSpc>
              <a:buAutoNum type="alphaLcParenBoth"/>
            </a:pPr>
            <a:r>
              <a:rPr lang="en-GB" sz="1400" kern="100" dirty="0">
                <a:solidFill>
                  <a:schemeClr val="bg1"/>
                </a:solidFill>
                <a:effectLst/>
                <a:ea typeface="Calibri" panose="020F0502020204030204" pitchFamily="34" charset="0"/>
              </a:rPr>
              <a:t>that principle is underpinned by application of the least interventionist principle enshrined in s.1(6);</a:t>
            </a:r>
          </a:p>
          <a:p>
            <a:pPr marL="228600" indent="-228600" algn="just">
              <a:lnSpc>
                <a:spcPct val="115000"/>
              </a:lnSpc>
              <a:buAutoNum type="alphaLcParenBoth"/>
            </a:pPr>
            <a:endParaRPr lang="en-GB" sz="1400" kern="100" dirty="0">
              <a:solidFill>
                <a:schemeClr val="bg1"/>
              </a:solidFill>
              <a:ea typeface="Calibri" panose="020F0502020204030204" pitchFamily="34" charset="0"/>
            </a:endParaRPr>
          </a:p>
          <a:p>
            <a:pPr marL="228600" indent="-228600" algn="just">
              <a:lnSpc>
                <a:spcPct val="115000"/>
              </a:lnSpc>
              <a:buAutoNum type="alphaLcParenBoth"/>
            </a:pPr>
            <a:r>
              <a:rPr lang="en-GB" sz="1400" kern="100" dirty="0">
                <a:solidFill>
                  <a:schemeClr val="bg1"/>
                </a:solidFill>
                <a:effectLst/>
                <a:ea typeface="Calibri" panose="020F0502020204030204" pitchFamily="34" charset="0"/>
              </a:rPr>
              <a:t>adherence to those principles reflects and respects both the importance of the right to family life set out in Article 8(1) of ECHR and the limited scope for interference with that right as set out in the exceptions in Article 8(2);</a:t>
            </a:r>
          </a:p>
          <a:p>
            <a:pPr marL="228600" indent="-228600" algn="just">
              <a:lnSpc>
                <a:spcPct val="115000"/>
              </a:lnSpc>
              <a:buAutoNum type="alphaLcParenBoth"/>
            </a:pPr>
            <a:endParaRPr lang="en-GB" sz="1400" kern="100" dirty="0">
              <a:solidFill>
                <a:schemeClr val="bg1"/>
              </a:solidFill>
              <a:ea typeface="Calibri" panose="020F0502020204030204" pitchFamily="34" charset="0"/>
            </a:endParaRPr>
          </a:p>
          <a:p>
            <a:pPr marL="228600" indent="-228600" algn="just">
              <a:lnSpc>
                <a:spcPct val="115000"/>
              </a:lnSpc>
              <a:buAutoNum type="alphaLcParenBoth"/>
            </a:pPr>
            <a:r>
              <a:rPr lang="en-GB" sz="1400" kern="100" dirty="0">
                <a:solidFill>
                  <a:schemeClr val="bg1"/>
                </a:solidFill>
                <a:effectLst/>
                <a:ea typeface="Calibri" panose="020F0502020204030204" pitchFamily="34" charset="0"/>
              </a:rPr>
              <a:t>interference in the right to family life, which is the right both of the parent and of the child, is </a:t>
            </a:r>
            <a:r>
              <a:rPr lang="en-GB" sz="1400" kern="100" dirty="0" err="1">
                <a:solidFill>
                  <a:schemeClr val="bg1"/>
                </a:solidFill>
                <a:effectLst/>
                <a:ea typeface="Calibri" panose="020F0502020204030204" pitchFamily="34" charset="0"/>
              </a:rPr>
              <a:t>parametered</a:t>
            </a:r>
            <a:r>
              <a:rPr lang="en-GB" sz="1400" kern="100" dirty="0">
                <a:solidFill>
                  <a:schemeClr val="bg1"/>
                </a:solidFill>
                <a:effectLst/>
                <a:ea typeface="Calibri" panose="020F0502020204030204" pitchFamily="34" charset="0"/>
              </a:rPr>
              <a:t> by necessity, proportionality and legality.</a:t>
            </a:r>
          </a:p>
          <a:p>
            <a:pPr marL="228600" indent="-228600" algn="just">
              <a:lnSpc>
                <a:spcPct val="115000"/>
              </a:lnSpc>
              <a:buAutoNum type="alphaLcParenBoth"/>
            </a:pPr>
            <a:endParaRPr lang="en-GB" sz="1400" kern="100" dirty="0">
              <a:solidFill>
                <a:schemeClr val="bg1"/>
              </a:solidFill>
              <a:ea typeface="Calibri" panose="020F0502020204030204" pitchFamily="34" charset="0"/>
            </a:endParaRPr>
          </a:p>
          <a:p>
            <a:pPr marL="228600" indent="-228600" algn="just">
              <a:lnSpc>
                <a:spcPct val="115000"/>
              </a:lnSpc>
              <a:buAutoNum type="alphaLcParenBoth"/>
            </a:pPr>
            <a:r>
              <a:rPr lang="en-GB" sz="1400" kern="100" dirty="0">
                <a:solidFill>
                  <a:schemeClr val="bg1"/>
                </a:solidFill>
                <a:effectLst/>
                <a:ea typeface="Calibri" panose="020F0502020204030204" pitchFamily="34" charset="0"/>
              </a:rPr>
              <a:t>As a consequence, the permanent severing of ties between a child and her birth parents is an outcome only to be ordered in exceptional circumstances and where motivated by overriding requirements pertaining to the child’s welfare. </a:t>
            </a:r>
          </a:p>
          <a:p>
            <a:pPr marL="228600" indent="-228600" algn="just">
              <a:lnSpc>
                <a:spcPct val="115000"/>
              </a:lnSpc>
              <a:buAutoNum type="alphaLcParenBoth"/>
            </a:pPr>
            <a:endParaRPr lang="en-GB" sz="1400" kern="100" dirty="0">
              <a:solidFill>
                <a:schemeClr val="bg1"/>
              </a:solidFill>
              <a:effectLst/>
              <a:ea typeface="Calibri" panose="020F0502020204030204" pitchFamily="34" charset="0"/>
            </a:endParaRPr>
          </a:p>
          <a:p>
            <a:pPr marL="228600" indent="-228600" algn="just">
              <a:lnSpc>
                <a:spcPct val="115000"/>
              </a:lnSpc>
              <a:buAutoNum type="alphaLcParenBoth"/>
            </a:pPr>
            <a:r>
              <a:rPr lang="en-GB" sz="1400" kern="100" dirty="0">
                <a:solidFill>
                  <a:schemeClr val="bg1"/>
                </a:solidFill>
                <a:effectLst/>
                <a:ea typeface="Calibri" panose="020F0502020204030204" pitchFamily="34" charset="0"/>
              </a:rPr>
              <a:t>To arrive at that conclusion the possibility of parental care or, in the alternative, care by members of the wider birth family must be shown to be options which are not realistic either by reason of unavailability (i.e. they do not exist) or because such care cannot meet the welfare needs of the child.</a:t>
            </a:r>
          </a:p>
          <a:p>
            <a:pPr marL="228600" indent="-228600" algn="just">
              <a:lnSpc>
                <a:spcPct val="115000"/>
              </a:lnSpc>
              <a:buAutoNum type="alphaLcParenBoth"/>
            </a:pPr>
            <a:endParaRPr lang="en-GB" sz="1400" kern="100" dirty="0">
              <a:solidFill>
                <a:schemeClr val="bg1"/>
              </a:solidFill>
              <a:ea typeface="Calibri" panose="020F0502020204030204" pitchFamily="34" charset="0"/>
            </a:endParaRPr>
          </a:p>
          <a:p>
            <a:pPr marL="228600" indent="-228600" algn="just">
              <a:lnSpc>
                <a:spcPct val="115000"/>
              </a:lnSpc>
              <a:buAutoNum type="alphaLcParenBoth"/>
            </a:pPr>
            <a:r>
              <a:rPr lang="en-GB" sz="1400" kern="100" dirty="0">
                <a:solidFill>
                  <a:schemeClr val="bg1"/>
                </a:solidFill>
                <a:effectLst/>
                <a:ea typeface="Calibri" panose="020F0502020204030204" pitchFamily="34" charset="0"/>
              </a:rPr>
              <a:t>That option of parental or family care should not be rejected if identified deficits could be remedied through appropriate and proportionate support provided by the Local Authority, even if such support would be necessary for an extended period of time.</a:t>
            </a:r>
            <a:br>
              <a:rPr lang="en-GB" sz="1400" kern="100" dirty="0">
                <a:solidFill>
                  <a:schemeClr val="bg1"/>
                </a:solidFill>
                <a:effectLst/>
                <a:ea typeface="Calibri" panose="020F0502020204030204" pitchFamily="34" charset="0"/>
              </a:rPr>
            </a:br>
            <a:endParaRPr lang="en-GB" sz="1400" kern="100" dirty="0">
              <a:solidFill>
                <a:schemeClr val="bg1"/>
              </a:solidFill>
              <a:effectLst/>
              <a:ea typeface="Calibri" panose="020F0502020204030204" pitchFamily="34" charset="0"/>
            </a:endParaRPr>
          </a:p>
          <a:p>
            <a:pPr marL="228600" indent="-228600" algn="just">
              <a:lnSpc>
                <a:spcPct val="115000"/>
              </a:lnSpc>
              <a:buAutoNum type="alphaLcParenBoth"/>
            </a:pPr>
            <a:r>
              <a:rPr lang="en-GB" sz="1400" kern="100" dirty="0">
                <a:solidFill>
                  <a:schemeClr val="bg1"/>
                </a:solidFill>
                <a:effectLst/>
                <a:ea typeface="Calibri" panose="020F0502020204030204" pitchFamily="34" charset="0"/>
              </a:rPr>
              <a:t>In order to arrive at a valid conclusion that a child’s welfare requires their permanent removal from parental/family care it is necessary to consider individually all of the competing options for care, to assess their respective strengths and weaknesses and then to look at those options against each other to ensure that every option is fully considered against every other option.</a:t>
            </a:r>
            <a:br>
              <a:rPr lang="en-GB" sz="1400" kern="100" dirty="0">
                <a:solidFill>
                  <a:schemeClr val="bg1"/>
                </a:solidFill>
                <a:effectLst/>
                <a:ea typeface="Calibri" panose="020F0502020204030204" pitchFamily="34" charset="0"/>
              </a:rPr>
            </a:br>
            <a:endParaRPr lang="en-GB" sz="1400" kern="100" dirty="0">
              <a:solidFill>
                <a:schemeClr val="bg1"/>
              </a:solidFill>
              <a:effectLst/>
              <a:ea typeface="Calibri" panose="020F0502020204030204" pitchFamily="34" charset="0"/>
            </a:endParaRPr>
          </a:p>
          <a:p>
            <a:pPr marL="228600" indent="-228600" algn="just">
              <a:lnSpc>
                <a:spcPct val="115000"/>
              </a:lnSpc>
              <a:buAutoNum type="alphaLcParenBoth"/>
            </a:pPr>
            <a:r>
              <a:rPr lang="en-GB" sz="1400" kern="100" dirty="0">
                <a:solidFill>
                  <a:schemeClr val="bg1"/>
                </a:solidFill>
                <a:effectLst/>
                <a:ea typeface="Calibri" panose="020F0502020204030204" pitchFamily="34" charset="0"/>
              </a:rPr>
              <a:t>Having done so and identified the outcome most able to meet the welfare needs of the child it is necessary to consider whether that outcome is itself a proportionate interference in the rights of the child.”</a:t>
            </a:r>
          </a:p>
          <a:p>
            <a:pPr algn="just">
              <a:lnSpc>
                <a:spcPct val="115000"/>
              </a:lnSpc>
            </a:pPr>
            <a:endParaRPr lang="en-GB" sz="1200" kern="100" dirty="0">
              <a:solidFill>
                <a:schemeClr val="bg1"/>
              </a:solidFill>
              <a:effectLst/>
              <a:ea typeface="Calibri" panose="020F0502020204030204" pitchFamily="34" charset="0"/>
            </a:endParaRPr>
          </a:p>
        </p:txBody>
      </p:sp>
    </p:spTree>
    <p:extLst>
      <p:ext uri="{BB962C8B-B14F-4D97-AF65-F5344CB8AC3E}">
        <p14:creationId xmlns:p14="http://schemas.microsoft.com/office/powerpoint/2010/main" val="2404724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background with red and grey letters&#10;&#10;Description automatically generated">
            <a:extLst>
              <a:ext uri="{FF2B5EF4-FFF2-40B4-BE49-F238E27FC236}">
                <a16:creationId xmlns:a16="http://schemas.microsoft.com/office/drawing/2014/main" id="{6181FEA2-5FBC-54B7-6B5A-27CEFB73C0C4}"/>
              </a:ext>
            </a:extLst>
          </p:cNvPr>
          <p:cNvPicPr>
            <a:picLocks noChangeAspect="1"/>
          </p:cNvPicPr>
          <p:nvPr/>
        </p:nvPicPr>
        <p:blipFill>
          <a:blip r:embed="rId2"/>
          <a:stretch>
            <a:fillRect/>
          </a:stretch>
        </p:blipFill>
        <p:spPr>
          <a:xfrm>
            <a:off x="9149512" y="6664960"/>
            <a:ext cx="2280488" cy="499427"/>
          </a:xfrm>
          <a:prstGeom prst="rect">
            <a:avLst/>
          </a:prstGeom>
        </p:spPr>
      </p:pic>
      <p:sp>
        <p:nvSpPr>
          <p:cNvPr id="2" name="Title 1">
            <a:extLst>
              <a:ext uri="{FF2B5EF4-FFF2-40B4-BE49-F238E27FC236}">
                <a16:creationId xmlns:a16="http://schemas.microsoft.com/office/drawing/2014/main" id="{C8E63FF2-F1C5-B567-E346-1D2B36065BA8}"/>
              </a:ext>
            </a:extLst>
          </p:cNvPr>
          <p:cNvSpPr txBox="1">
            <a:spLocks/>
          </p:cNvSpPr>
          <p:nvPr/>
        </p:nvSpPr>
        <p:spPr>
          <a:xfrm>
            <a:off x="796925" y="718115"/>
            <a:ext cx="9836150" cy="6037244"/>
          </a:xfrm>
          <a:prstGeom prst="rect">
            <a:avLst/>
          </a:prstGeom>
        </p:spPr>
        <p:txBody>
          <a:bodyPr vert="horz" lIns="91440" tIns="45720" rIns="91440" bIns="45720" rtlCol="0" anchor="ctr">
            <a:noAutofit/>
          </a:bodyPr>
          <a:lstStyle>
            <a:lvl1pPr algn="l" defTabSz="857250" rtl="0" eaLnBrk="1" latinLnBrk="0" hangingPunct="1">
              <a:lnSpc>
                <a:spcPct val="90000"/>
              </a:lnSpc>
              <a:spcBef>
                <a:spcPct val="0"/>
              </a:spcBef>
              <a:buNone/>
              <a:defRPr sz="4125" kern="1200">
                <a:solidFill>
                  <a:schemeClr val="tx1"/>
                </a:solidFill>
                <a:latin typeface="+mj-lt"/>
                <a:ea typeface="+mj-ea"/>
                <a:cs typeface="+mj-cs"/>
              </a:defRPr>
            </a:lvl1pPr>
          </a:lstStyle>
          <a:p>
            <a:pPr algn="ctr">
              <a:lnSpc>
                <a:spcPct val="115000"/>
              </a:lnSpc>
            </a:pPr>
            <a:r>
              <a:rPr lang="en-GB" sz="3600" kern="100" dirty="0">
                <a:solidFill>
                  <a:schemeClr val="bg1"/>
                </a:solidFill>
                <a:effectLst/>
                <a:ea typeface="Calibri" panose="020F0502020204030204" pitchFamily="34" charset="0"/>
              </a:rPr>
              <a:t>Part II Applying to Discharge a Care Order</a:t>
            </a:r>
          </a:p>
          <a:p>
            <a:pPr>
              <a:lnSpc>
                <a:spcPct val="115000"/>
              </a:lnSpc>
            </a:pPr>
            <a:endParaRPr lang="en-GB" sz="2600" kern="100" dirty="0">
              <a:solidFill>
                <a:schemeClr val="bg1"/>
              </a:solidFill>
              <a:effectLst/>
              <a:ea typeface="Calibri" panose="020F0502020204030204" pitchFamily="34" charset="0"/>
            </a:endParaRPr>
          </a:p>
        </p:txBody>
      </p:sp>
    </p:spTree>
    <p:extLst>
      <p:ext uri="{BB962C8B-B14F-4D97-AF65-F5344CB8AC3E}">
        <p14:creationId xmlns:p14="http://schemas.microsoft.com/office/powerpoint/2010/main" val="1202017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background with red and grey letters&#10;&#10;Description automatically generated">
            <a:extLst>
              <a:ext uri="{FF2B5EF4-FFF2-40B4-BE49-F238E27FC236}">
                <a16:creationId xmlns:a16="http://schemas.microsoft.com/office/drawing/2014/main" id="{6181FEA2-5FBC-54B7-6B5A-27CEFB73C0C4}"/>
              </a:ext>
            </a:extLst>
          </p:cNvPr>
          <p:cNvPicPr>
            <a:picLocks noChangeAspect="1"/>
          </p:cNvPicPr>
          <p:nvPr/>
        </p:nvPicPr>
        <p:blipFill>
          <a:blip r:embed="rId2"/>
          <a:stretch>
            <a:fillRect/>
          </a:stretch>
        </p:blipFill>
        <p:spPr>
          <a:xfrm>
            <a:off x="9149512" y="6664960"/>
            <a:ext cx="2280488" cy="499427"/>
          </a:xfrm>
          <a:prstGeom prst="rect">
            <a:avLst/>
          </a:prstGeom>
        </p:spPr>
      </p:pic>
      <p:sp>
        <p:nvSpPr>
          <p:cNvPr id="2" name="Title 1">
            <a:extLst>
              <a:ext uri="{FF2B5EF4-FFF2-40B4-BE49-F238E27FC236}">
                <a16:creationId xmlns:a16="http://schemas.microsoft.com/office/drawing/2014/main" id="{C8E63FF2-F1C5-B567-E346-1D2B36065BA8}"/>
              </a:ext>
            </a:extLst>
          </p:cNvPr>
          <p:cNvSpPr txBox="1">
            <a:spLocks/>
          </p:cNvSpPr>
          <p:nvPr/>
        </p:nvSpPr>
        <p:spPr>
          <a:xfrm>
            <a:off x="796925" y="718115"/>
            <a:ext cx="9836150" cy="6037244"/>
          </a:xfrm>
          <a:prstGeom prst="rect">
            <a:avLst/>
          </a:prstGeom>
        </p:spPr>
        <p:txBody>
          <a:bodyPr vert="horz" lIns="91440" tIns="45720" rIns="91440" bIns="45720" rtlCol="0" anchor="ctr">
            <a:noAutofit/>
          </a:bodyPr>
          <a:lstStyle>
            <a:lvl1pPr algn="l" defTabSz="857250" rtl="0" eaLnBrk="1" latinLnBrk="0" hangingPunct="1">
              <a:lnSpc>
                <a:spcPct val="90000"/>
              </a:lnSpc>
              <a:spcBef>
                <a:spcPct val="0"/>
              </a:spcBef>
              <a:buNone/>
              <a:defRPr sz="4125" kern="1200">
                <a:solidFill>
                  <a:schemeClr val="tx1"/>
                </a:solidFill>
                <a:latin typeface="+mj-lt"/>
                <a:ea typeface="+mj-ea"/>
                <a:cs typeface="+mj-cs"/>
              </a:defRPr>
            </a:lvl1pPr>
          </a:lstStyle>
          <a:p>
            <a:pPr>
              <a:lnSpc>
                <a:spcPct val="115000"/>
              </a:lnSpc>
            </a:pPr>
            <a:endParaRPr lang="en-GB" sz="2600" kern="100" dirty="0">
              <a:solidFill>
                <a:schemeClr val="bg1"/>
              </a:solidFill>
              <a:effectLst/>
              <a:ea typeface="Calibri" panose="020F0502020204030204" pitchFamily="34" charset="0"/>
            </a:endParaRPr>
          </a:p>
        </p:txBody>
      </p:sp>
      <p:sp>
        <p:nvSpPr>
          <p:cNvPr id="5" name="Title 1">
            <a:extLst>
              <a:ext uri="{FF2B5EF4-FFF2-40B4-BE49-F238E27FC236}">
                <a16:creationId xmlns:a16="http://schemas.microsoft.com/office/drawing/2014/main" id="{CC449736-9366-A601-58CF-A8B437D1DDB5}"/>
              </a:ext>
            </a:extLst>
          </p:cNvPr>
          <p:cNvSpPr txBox="1">
            <a:spLocks/>
          </p:cNvSpPr>
          <p:nvPr/>
        </p:nvSpPr>
        <p:spPr>
          <a:xfrm>
            <a:off x="949325" y="870515"/>
            <a:ext cx="9836150" cy="6037244"/>
          </a:xfrm>
          <a:prstGeom prst="rect">
            <a:avLst/>
          </a:prstGeom>
        </p:spPr>
        <p:txBody>
          <a:bodyPr vert="horz" lIns="91440" tIns="45720" rIns="91440" bIns="45720" rtlCol="0" anchor="t">
            <a:noAutofit/>
          </a:bodyPr>
          <a:lstStyle>
            <a:lvl1pPr algn="l" defTabSz="857250" rtl="0" eaLnBrk="1" latinLnBrk="0" hangingPunct="1">
              <a:lnSpc>
                <a:spcPct val="90000"/>
              </a:lnSpc>
              <a:spcBef>
                <a:spcPct val="0"/>
              </a:spcBef>
              <a:buNone/>
              <a:defRPr sz="4125" kern="1200">
                <a:solidFill>
                  <a:schemeClr val="tx1"/>
                </a:solidFill>
                <a:latin typeface="+mj-lt"/>
                <a:ea typeface="+mj-ea"/>
                <a:cs typeface="+mj-cs"/>
              </a:defRPr>
            </a:lvl1pPr>
          </a:lstStyle>
          <a:p>
            <a:pPr algn="just">
              <a:lnSpc>
                <a:spcPct val="115000"/>
              </a:lnSpc>
            </a:pPr>
            <a:r>
              <a:rPr lang="en-GB" sz="2600" kern="100" dirty="0">
                <a:solidFill>
                  <a:schemeClr val="bg1"/>
                </a:solidFill>
                <a:effectLst/>
                <a:ea typeface="Calibri" panose="020F0502020204030204" pitchFamily="34" charset="0"/>
              </a:rPr>
              <a:t>Demographics: On the Rise. </a:t>
            </a:r>
          </a:p>
          <a:p>
            <a:pPr algn="just">
              <a:lnSpc>
                <a:spcPct val="115000"/>
              </a:lnSpc>
            </a:pPr>
            <a:r>
              <a:rPr lang="en-GB" sz="2600" kern="100" dirty="0">
                <a:solidFill>
                  <a:schemeClr val="bg1"/>
                </a:solidFill>
                <a:effectLst/>
                <a:ea typeface="Calibri" panose="020F0502020204030204" pitchFamily="34" charset="0"/>
              </a:rPr>
              <a:t> </a:t>
            </a:r>
          </a:p>
          <a:p>
            <a:pPr algn="just">
              <a:lnSpc>
                <a:spcPct val="115000"/>
              </a:lnSpc>
            </a:pPr>
            <a:r>
              <a:rPr lang="en-GB" sz="2600" kern="100" dirty="0">
                <a:solidFill>
                  <a:schemeClr val="bg1"/>
                </a:solidFill>
                <a:effectLst/>
                <a:ea typeface="Calibri" panose="020F0502020204030204" pitchFamily="34" charset="0"/>
              </a:rPr>
              <a:t>Applications for discharge have substantially increased in the last decade, from 71 in England in 2010 to 1589 in 2019, and from 61 in 2012 to 138 in 2019 in Wales.</a:t>
            </a:r>
          </a:p>
          <a:p>
            <a:pPr algn="just">
              <a:lnSpc>
                <a:spcPct val="115000"/>
              </a:lnSpc>
            </a:pPr>
            <a:r>
              <a:rPr lang="en-GB" sz="2600" kern="100" dirty="0">
                <a:solidFill>
                  <a:schemeClr val="bg1"/>
                </a:solidFill>
                <a:effectLst/>
                <a:ea typeface="Calibri" panose="020F0502020204030204" pitchFamily="34" charset="0"/>
              </a:rPr>
              <a:t> </a:t>
            </a:r>
          </a:p>
          <a:p>
            <a:pPr algn="just">
              <a:lnSpc>
                <a:spcPct val="115000"/>
              </a:lnSpc>
            </a:pPr>
            <a:r>
              <a:rPr lang="en-GB" sz="2600" kern="100" dirty="0">
                <a:solidFill>
                  <a:schemeClr val="bg1"/>
                </a:solidFill>
                <a:effectLst/>
                <a:ea typeface="Calibri" panose="020F0502020204030204" pitchFamily="34" charset="0"/>
              </a:rPr>
              <a:t>The increases in discharge applications partly reflect increases in the number of care orders in both England and Wales. </a:t>
            </a:r>
          </a:p>
          <a:p>
            <a:pPr algn="just">
              <a:lnSpc>
                <a:spcPct val="115000"/>
              </a:lnSpc>
            </a:pPr>
            <a:endParaRPr lang="en-GB" sz="2600" kern="100" dirty="0">
              <a:solidFill>
                <a:schemeClr val="bg1"/>
              </a:solidFill>
              <a:effectLst/>
              <a:ea typeface="Calibri" panose="020F0502020204030204" pitchFamily="34" charset="0"/>
            </a:endParaRPr>
          </a:p>
        </p:txBody>
      </p:sp>
    </p:spTree>
    <p:extLst>
      <p:ext uri="{BB962C8B-B14F-4D97-AF65-F5344CB8AC3E}">
        <p14:creationId xmlns:p14="http://schemas.microsoft.com/office/powerpoint/2010/main" val="205203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background with red and grey letters&#10;&#10;Description automatically generated">
            <a:extLst>
              <a:ext uri="{FF2B5EF4-FFF2-40B4-BE49-F238E27FC236}">
                <a16:creationId xmlns:a16="http://schemas.microsoft.com/office/drawing/2014/main" id="{6181FEA2-5FBC-54B7-6B5A-27CEFB73C0C4}"/>
              </a:ext>
            </a:extLst>
          </p:cNvPr>
          <p:cNvPicPr>
            <a:picLocks noChangeAspect="1"/>
          </p:cNvPicPr>
          <p:nvPr/>
        </p:nvPicPr>
        <p:blipFill>
          <a:blip r:embed="rId2"/>
          <a:stretch>
            <a:fillRect/>
          </a:stretch>
        </p:blipFill>
        <p:spPr>
          <a:xfrm>
            <a:off x="9149512" y="6664960"/>
            <a:ext cx="2280488" cy="499427"/>
          </a:xfrm>
          <a:prstGeom prst="rect">
            <a:avLst/>
          </a:prstGeom>
        </p:spPr>
      </p:pic>
      <p:sp>
        <p:nvSpPr>
          <p:cNvPr id="5" name="Title 1">
            <a:extLst>
              <a:ext uri="{FF2B5EF4-FFF2-40B4-BE49-F238E27FC236}">
                <a16:creationId xmlns:a16="http://schemas.microsoft.com/office/drawing/2014/main" id="{930A9855-3546-8299-6A58-FF0D8DC0AFAC}"/>
              </a:ext>
            </a:extLst>
          </p:cNvPr>
          <p:cNvSpPr txBox="1">
            <a:spLocks/>
          </p:cNvSpPr>
          <p:nvPr/>
        </p:nvSpPr>
        <p:spPr>
          <a:xfrm>
            <a:off x="796925" y="718115"/>
            <a:ext cx="9836150" cy="6037244"/>
          </a:xfrm>
          <a:prstGeom prst="rect">
            <a:avLst/>
          </a:prstGeom>
        </p:spPr>
        <p:txBody>
          <a:bodyPr vert="horz" lIns="91440" tIns="45720" rIns="91440" bIns="45720" rtlCol="0" anchor="t">
            <a:noAutofit/>
          </a:bodyPr>
          <a:lstStyle>
            <a:lvl1pPr algn="l" defTabSz="857250" rtl="0" eaLnBrk="1" latinLnBrk="0" hangingPunct="1">
              <a:lnSpc>
                <a:spcPct val="90000"/>
              </a:lnSpc>
              <a:spcBef>
                <a:spcPct val="0"/>
              </a:spcBef>
              <a:buNone/>
              <a:defRPr sz="4125" kern="1200">
                <a:solidFill>
                  <a:schemeClr val="tx1"/>
                </a:solidFill>
                <a:latin typeface="+mj-lt"/>
                <a:ea typeface="+mj-ea"/>
                <a:cs typeface="+mj-cs"/>
              </a:defRPr>
            </a:lvl1pPr>
          </a:lstStyle>
          <a:p>
            <a:pPr algn="just">
              <a:lnSpc>
                <a:spcPct val="115000"/>
              </a:lnSpc>
            </a:pPr>
            <a:r>
              <a:rPr lang="en-GB" sz="2600" kern="100" dirty="0">
                <a:solidFill>
                  <a:schemeClr val="bg1"/>
                </a:solidFill>
                <a:ea typeface="Calibri" panose="020F0502020204030204" pitchFamily="34" charset="0"/>
              </a:rPr>
              <a:t>Who is making the applications?</a:t>
            </a:r>
          </a:p>
          <a:p>
            <a:pPr algn="just">
              <a:lnSpc>
                <a:spcPct val="115000"/>
              </a:lnSpc>
            </a:pPr>
            <a:r>
              <a:rPr lang="en-GB" sz="2600" kern="100" dirty="0">
                <a:solidFill>
                  <a:schemeClr val="bg1"/>
                </a:solidFill>
                <a:ea typeface="Calibri" panose="020F0502020204030204" pitchFamily="34" charset="0"/>
              </a:rPr>
              <a:t> </a:t>
            </a:r>
          </a:p>
          <a:p>
            <a:pPr algn="just">
              <a:lnSpc>
                <a:spcPct val="115000"/>
              </a:lnSpc>
            </a:pPr>
            <a:r>
              <a:rPr lang="en-GB" sz="2600" kern="100" dirty="0">
                <a:solidFill>
                  <a:schemeClr val="bg1"/>
                </a:solidFill>
                <a:ea typeface="Calibri" panose="020F0502020204030204" pitchFamily="34" charset="0"/>
              </a:rPr>
              <a:t>The majority of discharge applications (60 –70%, depending on the data source) were made by local authorities. </a:t>
            </a:r>
          </a:p>
          <a:p>
            <a:pPr algn="just">
              <a:lnSpc>
                <a:spcPct val="115000"/>
              </a:lnSpc>
            </a:pPr>
            <a:r>
              <a:rPr lang="en-GB" sz="2600" kern="100" dirty="0">
                <a:solidFill>
                  <a:schemeClr val="bg1"/>
                </a:solidFill>
                <a:ea typeface="Calibri" panose="020F0502020204030204" pitchFamily="34" charset="0"/>
              </a:rPr>
              <a:t> </a:t>
            </a:r>
          </a:p>
          <a:p>
            <a:pPr algn="just">
              <a:lnSpc>
                <a:spcPct val="115000"/>
              </a:lnSpc>
            </a:pPr>
            <a:r>
              <a:rPr lang="en-GB" sz="2600" kern="100" dirty="0">
                <a:solidFill>
                  <a:schemeClr val="bg1"/>
                </a:solidFill>
                <a:ea typeface="Calibri" panose="020F0502020204030204" pitchFamily="34" charset="0"/>
              </a:rPr>
              <a:t>Of the remaining applications, the vast majority were made by parents. Very few applications were made by children, for example in the e-casefile data just one application was made by a child.</a:t>
            </a:r>
          </a:p>
          <a:p>
            <a:pPr algn="just">
              <a:lnSpc>
                <a:spcPct val="115000"/>
              </a:lnSpc>
            </a:pPr>
            <a:r>
              <a:rPr lang="en-GB" sz="2600" kern="100" dirty="0">
                <a:solidFill>
                  <a:schemeClr val="bg1"/>
                </a:solidFill>
                <a:ea typeface="Calibri" panose="020F0502020204030204" pitchFamily="34" charset="0"/>
              </a:rPr>
              <a:t> </a:t>
            </a:r>
          </a:p>
          <a:p>
            <a:pPr algn="just">
              <a:lnSpc>
                <a:spcPct val="115000"/>
              </a:lnSpc>
            </a:pPr>
            <a:r>
              <a:rPr lang="en-GB" sz="2600" kern="100" dirty="0">
                <a:solidFill>
                  <a:schemeClr val="bg1"/>
                </a:solidFill>
                <a:ea typeface="Calibri" panose="020F0502020204030204" pitchFamily="34" charset="0"/>
              </a:rPr>
              <a:t>Of the 69% of discharge applications made by local authorities in the e-casefiles: 61% were for children to live with a parent or both parents. 39% were intended to result in a SGO to the current carers, most of whom were related to the child.</a:t>
            </a:r>
          </a:p>
          <a:p>
            <a:pPr algn="just">
              <a:lnSpc>
                <a:spcPct val="115000"/>
              </a:lnSpc>
            </a:pPr>
            <a:endParaRPr lang="en-GB" sz="2600" kern="100" dirty="0">
              <a:solidFill>
                <a:schemeClr val="bg1"/>
              </a:solidFill>
              <a:ea typeface="Calibri" panose="020F0502020204030204" pitchFamily="34" charset="0"/>
            </a:endParaRPr>
          </a:p>
          <a:p>
            <a:pPr algn="just">
              <a:lnSpc>
                <a:spcPct val="115000"/>
              </a:lnSpc>
            </a:pPr>
            <a:endParaRPr lang="en-GB" sz="2600" kern="100" dirty="0">
              <a:solidFill>
                <a:schemeClr val="bg1"/>
              </a:solidFill>
              <a:effectLst/>
              <a:ea typeface="Calibri" panose="020F0502020204030204" pitchFamily="34" charset="0"/>
            </a:endParaRPr>
          </a:p>
          <a:p>
            <a:pPr algn="just">
              <a:lnSpc>
                <a:spcPct val="115000"/>
              </a:lnSpc>
            </a:pPr>
            <a:endParaRPr lang="en-GB" sz="2600" kern="100" dirty="0">
              <a:solidFill>
                <a:schemeClr val="bg1"/>
              </a:solidFill>
              <a:ea typeface="Calibri" panose="020F0502020204030204" pitchFamily="34" charset="0"/>
            </a:endParaRPr>
          </a:p>
          <a:p>
            <a:pPr algn="just">
              <a:lnSpc>
                <a:spcPct val="115000"/>
              </a:lnSpc>
            </a:pPr>
            <a:endParaRPr lang="en-GB" sz="2600" kern="100" dirty="0">
              <a:solidFill>
                <a:schemeClr val="bg1"/>
              </a:solidFill>
              <a:effectLst/>
              <a:ea typeface="Calibri" panose="020F0502020204030204" pitchFamily="34" charset="0"/>
            </a:endParaRPr>
          </a:p>
        </p:txBody>
      </p:sp>
    </p:spTree>
    <p:extLst>
      <p:ext uri="{BB962C8B-B14F-4D97-AF65-F5344CB8AC3E}">
        <p14:creationId xmlns:p14="http://schemas.microsoft.com/office/powerpoint/2010/main" val="4091662018"/>
      </p:ext>
    </p:extLst>
  </p:cSld>
  <p:clrMapOvr>
    <a:masterClrMapping/>
  </p:clrMapOvr>
</p:sld>
</file>

<file path=ppt/theme/theme1.xml><?xml version="1.0" encoding="utf-8"?>
<a:theme xmlns:a="http://schemas.openxmlformats.org/drawingml/2006/main" name="1_Pink-Slide">
  <a:themeElements>
    <a:clrScheme name="Office Them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349</TotalTime>
  <Words>2785</Words>
  <Application>Microsoft Macintosh PowerPoint</Application>
  <PresentationFormat>Custom</PresentationFormat>
  <Paragraphs>191</Paragraphs>
  <Slides>24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24</vt:i4>
      </vt:variant>
    </vt:vector>
  </HeadingPairs>
  <TitlesOfParts>
    <vt:vector size="29" baseType="lpstr">
      <vt:lpstr>Arial</vt:lpstr>
      <vt:lpstr>Calibri</vt:lpstr>
      <vt:lpstr>Calibri Light</vt:lpstr>
      <vt:lpstr>1_Pink-Slide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Garlick</dc:creator>
  <cp:lastModifiedBy>Patrick John Steel</cp:lastModifiedBy>
  <cp:revision>19</cp:revision>
  <dcterms:created xsi:type="dcterms:W3CDTF">2022-12-19T16:33:43Z</dcterms:created>
  <dcterms:modified xsi:type="dcterms:W3CDTF">2023-11-28T15:14:17Z</dcterms:modified>
</cp:coreProperties>
</file>