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20" name="Picture 9" descr="Picture 9"/>
          <p:cNvPicPr>
            <a:picLocks noChangeAspect="1"/>
          </p:cNvPicPr>
          <p:nvPr/>
        </p:nvPicPr>
        <p:blipFill>
          <a:blip r:embed="rId2"/>
          <a:srcRect l="6840" t="33228" r="6517" b="28207"/>
          <a:stretch>
            <a:fillRect/>
          </a:stretch>
        </p:blipFill>
        <p:spPr>
          <a:xfrm>
            <a:off x="8544296" y="5448194"/>
            <a:ext cx="2981857" cy="747133"/>
          </a:xfrm>
          <a:prstGeom prst="rect">
            <a:avLst/>
          </a:prstGeom>
          <a:ln w="12700">
            <a:miter lim="400000"/>
          </a:ln>
        </p:spPr>
      </p:pic>
      <p:pic>
        <p:nvPicPr>
          <p:cNvPr id="21" name="Picture 2" descr="Picture 2"/>
          <p:cNvPicPr>
            <a:picLocks noChangeAspect="1"/>
          </p:cNvPicPr>
          <p:nvPr/>
        </p:nvPicPr>
        <p:blipFill>
          <a:blip r:embed="rId3"/>
          <a:stretch>
            <a:fillRect/>
          </a:stretch>
        </p:blipFill>
        <p:spPr>
          <a:xfrm>
            <a:off x="0" y="0"/>
            <a:ext cx="12192000" cy="3958591"/>
          </a:xfrm>
          <a:prstGeom prst="rect">
            <a:avLst/>
          </a:prstGeom>
          <a:ln w="12700">
            <a:miter lim="400000"/>
          </a:ln>
        </p:spPr>
      </p:pic>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29" name="Picture 9" descr="Picture 9"/>
          <p:cNvPicPr>
            <a:picLocks noChangeAspect="1"/>
          </p:cNvPicPr>
          <p:nvPr/>
        </p:nvPicPr>
        <p:blipFill>
          <a:blip r:embed="rId2"/>
          <a:srcRect l="6840" t="33228" r="6517" b="28207"/>
          <a:stretch>
            <a:fillRect/>
          </a:stretch>
        </p:blipFill>
        <p:spPr>
          <a:xfrm>
            <a:off x="689865" y="680257"/>
            <a:ext cx="1939035" cy="485845"/>
          </a:xfrm>
          <a:prstGeom prst="rect">
            <a:avLst/>
          </a:prstGeom>
          <a:ln w="12700">
            <a:miter lim="400000"/>
          </a:ln>
        </p:spPr>
      </p:pic>
      <p:pic>
        <p:nvPicPr>
          <p:cNvPr id="30" name="Picture 6" descr="Picture 6"/>
          <p:cNvPicPr>
            <a:picLocks noChangeAspect="1"/>
          </p:cNvPicPr>
          <p:nvPr/>
        </p:nvPicPr>
        <p:blipFill>
          <a:blip r:embed="rId3"/>
          <a:stretch>
            <a:fillRect/>
          </a:stretch>
        </p:blipFill>
        <p:spPr>
          <a:xfrm>
            <a:off x="8122919" y="0"/>
            <a:ext cx="4069081" cy="6858000"/>
          </a:xfrm>
          <a:prstGeom prst="rect">
            <a:avLst/>
          </a:prstGeom>
          <a:ln w="12700">
            <a:miter lim="400000"/>
          </a:ln>
        </p:spPr>
      </p:pic>
      <p:sp>
        <p:nvSpPr>
          <p:cNvPr id="31" name="Straight Connector 8"/>
          <p:cNvSpPr/>
          <p:nvPr/>
        </p:nvSpPr>
        <p:spPr>
          <a:xfrm>
            <a:off x="731837" y="1371600"/>
            <a:ext cx="6803172" cy="0"/>
          </a:xfrm>
          <a:prstGeom prst="line">
            <a:avLst/>
          </a:prstGeom>
          <a:ln w="19050">
            <a:solidFill>
              <a:srgbClr val="D9D9D9"/>
            </a:solidFill>
            <a:miter/>
          </a:ln>
        </p:spPr>
        <p:txBody>
          <a:bodyPr lIns="45719" rIns="45719"/>
          <a:lstStyle/>
          <a:p>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39" name="Picture 6" descr="Picture 6"/>
          <p:cNvPicPr>
            <a:picLocks noChangeAspect="1"/>
          </p:cNvPicPr>
          <p:nvPr/>
        </p:nvPicPr>
        <p:blipFill>
          <a:blip r:embed="rId2"/>
          <a:stretch>
            <a:fillRect/>
          </a:stretch>
        </p:blipFill>
        <p:spPr>
          <a:xfrm>
            <a:off x="8122919" y="0"/>
            <a:ext cx="4069081" cy="6858000"/>
          </a:xfrm>
          <a:prstGeom prst="rect">
            <a:avLst/>
          </a:prstGeom>
          <a:ln w="12700">
            <a:miter lim="400000"/>
          </a:ln>
        </p:spPr>
      </p:pic>
      <p:pic>
        <p:nvPicPr>
          <p:cNvPr id="40" name="Picture 1" descr="Picture 1"/>
          <p:cNvPicPr>
            <a:picLocks noChangeAspect="1"/>
          </p:cNvPicPr>
          <p:nvPr/>
        </p:nvPicPr>
        <p:blipFill>
          <a:blip r:embed="rId3"/>
          <a:srcRect l="6840" t="33228" r="6517" b="28207"/>
          <a:stretch>
            <a:fillRect/>
          </a:stretch>
        </p:blipFill>
        <p:spPr>
          <a:xfrm>
            <a:off x="689865" y="680257"/>
            <a:ext cx="1939035" cy="485845"/>
          </a:xfrm>
          <a:prstGeom prst="rect">
            <a:avLst/>
          </a:prstGeom>
          <a:ln w="12700">
            <a:miter lim="400000"/>
          </a:ln>
        </p:spPr>
      </p:pic>
      <p:sp>
        <p:nvSpPr>
          <p:cNvPr id="41" name="Straight Connector 3"/>
          <p:cNvSpPr/>
          <p:nvPr/>
        </p:nvSpPr>
        <p:spPr>
          <a:xfrm>
            <a:off x="731837" y="1371600"/>
            <a:ext cx="6803172" cy="0"/>
          </a:xfrm>
          <a:prstGeom prst="line">
            <a:avLst/>
          </a:prstGeom>
          <a:ln w="19050">
            <a:solidFill>
              <a:srgbClr val="D9D9D9"/>
            </a:solidFill>
            <a:miter/>
          </a:ln>
        </p:spPr>
        <p:txBody>
          <a:bodyPr lIns="45719" rIns="45719"/>
          <a:lstStyle/>
          <a:p>
            <a:endParaRP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9" descr="Picture 9"/>
          <p:cNvPicPr>
            <a:picLocks noChangeAspect="1"/>
          </p:cNvPicPr>
          <p:nvPr/>
        </p:nvPicPr>
        <p:blipFill>
          <a:blip r:embed="rId6"/>
          <a:srcRect l="6840" t="33228" r="6517" b="28207"/>
          <a:stretch>
            <a:fillRect/>
          </a:stretch>
        </p:blipFill>
        <p:spPr>
          <a:xfrm>
            <a:off x="8544296" y="5448194"/>
            <a:ext cx="2981857" cy="747133"/>
          </a:xfrm>
          <a:prstGeom prst="rect">
            <a:avLst/>
          </a:prstGeom>
          <a:ln w="12700">
            <a:miter lim="400000"/>
          </a:ln>
        </p:spPr>
      </p:pic>
      <p:pic>
        <p:nvPicPr>
          <p:cNvPr id="3" name="Picture 2" descr="Picture 2"/>
          <p:cNvPicPr>
            <a:picLocks noChangeAspect="1"/>
          </p:cNvPicPr>
          <p:nvPr/>
        </p:nvPicPr>
        <p:blipFill>
          <a:blip r:embed="rId7"/>
          <a:stretch>
            <a:fillRect/>
          </a:stretch>
        </p:blipFill>
        <p:spPr>
          <a:xfrm>
            <a:off x="0" y="0"/>
            <a:ext cx="12192000" cy="3958591"/>
          </a:xfrm>
          <a:prstGeom prst="rect">
            <a:avLst/>
          </a:prstGeom>
          <a:ln w="12700">
            <a:miter lim="400000"/>
          </a:ln>
        </p:spPr>
      </p:pic>
      <p:sp>
        <p:nvSpPr>
          <p:cNvPr id="4"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5"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inkedin.com/in/cerys-sayer-913b4b112/" TargetMode="External"/><Relationship Id="rId2" Type="http://schemas.openxmlformats.org/officeDocument/2006/relationships/hyperlink" Target="https://www.linkedin.com/in/laura-buchan-454233101/" TargetMode="External"/><Relationship Id="rId1" Type="http://schemas.openxmlformats.org/officeDocument/2006/relationships/slideLayout" Target="../slideLayouts/slideLayout3.xml"/><Relationship Id="rId6" Type="http://schemas.openxmlformats.org/officeDocument/2006/relationships/hyperlink" Target="https://open.spotify.com/show/3Ji7iSPeKz1oYVSMAH9NhW" TargetMode="External"/><Relationship Id="rId5" Type="http://schemas.openxmlformats.org/officeDocument/2006/relationships/hyperlink" Target="https://www.youtube.com/@westgatebarristerschambers" TargetMode="External"/><Relationship Id="rId4" Type="http://schemas.openxmlformats.org/officeDocument/2006/relationships/hyperlink" Target="https://www.linkedin.com/company/westgate-chambe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temp-mail.org/"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fakewhats.com/generator" TargetMode="External"/><Relationship Id="rId2" Type="http://schemas.openxmlformats.org/officeDocument/2006/relationships/hyperlink" Target="https://ifaketextmessage.com/"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replaceyourdoc.com/samples.html" TargetMode="External"/><Relationship Id="rId2" Type="http://schemas.openxmlformats.org/officeDocument/2006/relationships/hyperlink" Target="https://www.fakebankstatement.co.uk/products.html"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he reality of creating inaccurate documents….…"/>
          <p:cNvSpPr txBox="1"/>
          <p:nvPr/>
        </p:nvSpPr>
        <p:spPr>
          <a:xfrm>
            <a:off x="837458" y="4354310"/>
            <a:ext cx="6104585" cy="22159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300">
                <a:latin typeface="Arial"/>
                <a:ea typeface="Arial"/>
                <a:cs typeface="Arial"/>
                <a:sym typeface="Arial"/>
              </a:defRPr>
            </a:pPr>
            <a:r>
              <a:rPr dirty="0"/>
              <a:t>The reality of creating inaccurate documents…. </a:t>
            </a:r>
          </a:p>
          <a:p>
            <a:pPr>
              <a:defRPr sz="2300">
                <a:latin typeface="Arial"/>
                <a:ea typeface="Arial"/>
                <a:cs typeface="Arial"/>
                <a:sym typeface="Arial"/>
              </a:defRPr>
            </a:pPr>
            <a:endParaRPr dirty="0"/>
          </a:p>
          <a:p>
            <a:pPr>
              <a:defRPr sz="2300">
                <a:latin typeface="Arial"/>
                <a:ea typeface="Arial"/>
                <a:cs typeface="Arial"/>
                <a:sym typeface="Arial"/>
              </a:defRPr>
            </a:pPr>
            <a:r>
              <a:rPr dirty="0"/>
              <a:t>Certainly not myth, and very much a reality!</a:t>
            </a:r>
            <a:endParaRPr lang="en-GB" dirty="0"/>
          </a:p>
          <a:p>
            <a:pPr>
              <a:defRPr sz="2300">
                <a:latin typeface="Arial"/>
                <a:ea typeface="Arial"/>
                <a:cs typeface="Arial"/>
                <a:sym typeface="Arial"/>
              </a:defRPr>
            </a:pPr>
            <a:endParaRPr lang="en-GB" dirty="0"/>
          </a:p>
          <a:p>
            <a:pPr>
              <a:defRPr sz="2300">
                <a:latin typeface="Arial"/>
                <a:ea typeface="Arial"/>
                <a:cs typeface="Arial"/>
                <a:sym typeface="Arial"/>
              </a:defRPr>
            </a:pPr>
            <a:r>
              <a:rPr lang="en-GB" sz="2000" dirty="0"/>
              <a:t>Laura Buchan</a:t>
            </a:r>
            <a:r>
              <a:rPr sz="2000" dirty="0"/>
              <a:t>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HANK YOU FOR LISTENING!"/>
          <p:cNvSpPr txBox="1"/>
          <p:nvPr/>
        </p:nvSpPr>
        <p:spPr>
          <a:xfrm>
            <a:off x="1325414" y="1984261"/>
            <a:ext cx="5406574" cy="28623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rPr dirty="0"/>
              <a:t>T</a:t>
            </a:r>
            <a:r>
              <a:rPr lang="en-GB" dirty="0"/>
              <a:t>hank you for joining us. If we can be of any further assistance, please do not hesitate to contact us.</a:t>
            </a:r>
          </a:p>
          <a:p>
            <a:endParaRPr lang="en-GB" dirty="0"/>
          </a:p>
          <a:p>
            <a:r>
              <a:rPr lang="en-GB" dirty="0">
                <a:hlinkClick r:id="rId2"/>
              </a:rPr>
              <a:t>https://www.linkedin.com/in/laura-buchan-454233101/</a:t>
            </a:r>
            <a:endParaRPr lang="en-GB" dirty="0"/>
          </a:p>
          <a:p>
            <a:endParaRPr lang="en-GB" dirty="0"/>
          </a:p>
          <a:p>
            <a:r>
              <a:rPr lang="en-GB" dirty="0">
                <a:hlinkClick r:id="rId3"/>
              </a:rPr>
              <a:t>https://www.linkedin.com/in/cerys-sayer-913b4b112/</a:t>
            </a:r>
            <a:endParaRPr lang="en-GB" dirty="0"/>
          </a:p>
          <a:p>
            <a:endParaRPr lang="en-GB" dirty="0"/>
          </a:p>
          <a:p>
            <a:r>
              <a:rPr lang="en-GB" dirty="0"/>
              <a:t>Family@westgate-chambers.co.uk</a:t>
            </a:r>
          </a:p>
          <a:p>
            <a:endParaRPr lang="en-GB" dirty="0"/>
          </a:p>
          <a:p>
            <a:r>
              <a:rPr lang="en-GB" b="0" i="0" u="sng">
                <a:solidFill>
                  <a:srgbClr val="2E2EF1"/>
                </a:solidFill>
                <a:effectLst/>
                <a:latin typeface="Arial" panose="020B0604020202020204" pitchFamily="34" charset="0"/>
                <a:hlinkClick r:id="rId4" tooltip="https://www.linkedin.com/company/westgate-chambers/"/>
              </a:rPr>
              <a:t>LinkedIn</a:t>
            </a:r>
            <a:r>
              <a:rPr lang="en-GB" b="0" i="0">
                <a:solidFill>
                  <a:srgbClr val="333333"/>
                </a:solidFill>
                <a:effectLst/>
                <a:latin typeface="Arial" panose="020B0604020202020204" pitchFamily="34" charset="0"/>
              </a:rPr>
              <a:t> | </a:t>
            </a:r>
            <a:r>
              <a:rPr lang="en-GB" b="0" i="0" u="none" strike="noStrike">
                <a:solidFill>
                  <a:srgbClr val="2E2EF1"/>
                </a:solidFill>
                <a:effectLst/>
                <a:latin typeface="Arial" panose="020B0604020202020204" pitchFamily="34" charset="0"/>
                <a:hlinkClick r:id="rId5" tooltip="https://www.youtube.com/@westgatebarristerschambers"/>
              </a:rPr>
              <a:t>YouTube</a:t>
            </a:r>
            <a:r>
              <a:rPr lang="en-GB" b="0" i="0">
                <a:solidFill>
                  <a:srgbClr val="333333"/>
                </a:solidFill>
                <a:effectLst/>
                <a:latin typeface="Arial" panose="020B0604020202020204" pitchFamily="34" charset="0"/>
              </a:rPr>
              <a:t> |</a:t>
            </a:r>
            <a:r>
              <a:rPr lang="en-GB" b="0" i="0" u="none" strike="noStrike">
                <a:solidFill>
                  <a:srgbClr val="2E2EF1"/>
                </a:solidFill>
                <a:effectLst/>
                <a:latin typeface="Arial" panose="020B0604020202020204" pitchFamily="34" charset="0"/>
                <a:hlinkClick r:id="rId6" tooltip="https://open.spotify.com/show/3Ji7iSPeKz1oYVSMAH9NhW"/>
              </a:rPr>
              <a:t>Family </a:t>
            </a:r>
            <a:r>
              <a:rPr lang="en-GB" b="0" i="0" u="none" strike="noStrike" dirty="0">
                <a:solidFill>
                  <a:srgbClr val="2E2EF1"/>
                </a:solidFill>
                <a:effectLst/>
                <a:latin typeface="Arial" panose="020B0604020202020204" pitchFamily="34" charset="0"/>
                <a:hlinkClick r:id="rId6" tooltip="https://open.spotify.com/show/3Ji7iSPeKz1oYVSMAH9NhW"/>
              </a:rPr>
              <a:t>Law Week Podcast</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It is becoming easier to create ‘Novelty’/ ‘Joke’ documents from a plethora of websites with a quick and simple Google search. Some of these documents are able to be created for free or at a set cost pricing.…"/>
          <p:cNvSpPr txBox="1"/>
          <p:nvPr/>
        </p:nvSpPr>
        <p:spPr>
          <a:xfrm>
            <a:off x="332225" y="1577167"/>
            <a:ext cx="7739528" cy="98704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It is becoming easier to create ‘Novelty’/ ‘Joke’ documents from a plethora of websites with a quick and simple Google search. Some of these documents are able to be created for free or at a set cost pricing.</a:t>
            </a:r>
          </a:p>
          <a:p>
            <a:endParaRPr/>
          </a:p>
          <a:p>
            <a:r>
              <a:t>The wide variety of ‘novelty’ documents are easily available and simply come with a user ‘warning’ on how such documents shall be utilised. Here is a non-exhaustive list of some of the documents: </a:t>
            </a:r>
          </a:p>
          <a:p>
            <a:pPr marL="180473" indent="-180473">
              <a:buSzPct val="100000"/>
              <a:buChar char="•"/>
            </a:pPr>
            <a:r>
              <a:t>Whatsapp messages</a:t>
            </a:r>
          </a:p>
          <a:p>
            <a:pPr marL="180473" indent="-180473">
              <a:buSzPct val="100000"/>
              <a:buChar char="•"/>
            </a:pPr>
            <a:r>
              <a:t>Text/imessages</a:t>
            </a:r>
          </a:p>
          <a:p>
            <a:pPr marL="180473" indent="-180473">
              <a:buSzPct val="100000"/>
              <a:buChar char="•"/>
            </a:pPr>
            <a:r>
              <a:t>Bank statements (!) </a:t>
            </a:r>
          </a:p>
          <a:p>
            <a:pPr marL="180473" indent="-180473">
              <a:buSzPct val="100000"/>
              <a:buChar char="•"/>
            </a:pPr>
            <a:r>
              <a:t>Land registry documents</a:t>
            </a:r>
          </a:p>
          <a:p>
            <a:pPr marL="180473" indent="-180473">
              <a:buSzPct val="100000"/>
              <a:buChar char="•"/>
            </a:pPr>
            <a:r>
              <a:t>Payslips</a:t>
            </a:r>
          </a:p>
          <a:p>
            <a:pPr marL="180473" indent="-180473">
              <a:buSzPct val="100000"/>
              <a:buChar char="•"/>
            </a:pPr>
            <a:r>
              <a:t>P45/P60s</a:t>
            </a:r>
          </a:p>
          <a:p>
            <a:pPr marL="180473" indent="-180473">
              <a:buSzPct val="100000"/>
              <a:buChar char="•"/>
            </a:pPr>
            <a:r>
              <a:t>Tenancy agreements</a:t>
            </a:r>
          </a:p>
          <a:p>
            <a:pPr marL="180473" indent="-180473">
              <a:buSzPct val="100000"/>
              <a:buChar char="•"/>
            </a:pPr>
            <a:r>
              <a:t>Credit score reports</a:t>
            </a:r>
          </a:p>
          <a:p>
            <a:pPr marL="180473" indent="-180473">
              <a:buSzPct val="100000"/>
              <a:buChar char="•"/>
            </a:pPr>
            <a:r>
              <a:t>Utility bills</a:t>
            </a:r>
          </a:p>
          <a:p>
            <a:pPr marL="180473" indent="-180473">
              <a:buSzPct val="100000"/>
              <a:buChar char="•"/>
            </a:pPr>
            <a:r>
              <a:t>Flight tickets</a:t>
            </a:r>
          </a:p>
          <a:p>
            <a:pPr marL="180473" indent="-180473">
              <a:buSzPct val="100000"/>
              <a:buChar char="•"/>
            </a:pPr>
            <a:r>
              <a:t>Translation services/documents</a:t>
            </a:r>
          </a:p>
          <a:p>
            <a:pPr marL="180473" indent="-180473">
              <a:buSzPct val="100000"/>
              <a:buChar char="•"/>
            </a:pPr>
            <a:endParaRPr/>
          </a:p>
          <a:p>
            <a:endParaRPr/>
          </a:p>
          <a:p>
            <a:endParaRPr/>
          </a:p>
          <a:p>
            <a:endParaRPr/>
          </a:p>
          <a:p>
            <a:endParaRPr/>
          </a:p>
          <a:p>
            <a:endParaRPr/>
          </a:p>
          <a:p>
            <a:endParaRPr/>
          </a:p>
          <a:p>
            <a:endParaRPr/>
          </a:p>
          <a:p>
            <a:endParaRPr/>
          </a:p>
          <a:p>
            <a:endParaRPr/>
          </a:p>
          <a:p>
            <a:endParaRPr/>
          </a:p>
          <a:p>
            <a:endParaRPr/>
          </a:p>
          <a:p>
            <a:endParaRPr/>
          </a:p>
          <a:p>
            <a:endParaRPr/>
          </a:p>
          <a:p>
            <a:endParaRPr/>
          </a:p>
          <a:p>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Another more commonly used and accessible tool is the creation of temporary emails…."/>
          <p:cNvSpPr txBox="1"/>
          <p:nvPr/>
        </p:nvSpPr>
        <p:spPr>
          <a:xfrm>
            <a:off x="608255" y="1297767"/>
            <a:ext cx="6796336" cy="617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Arial"/>
                <a:ea typeface="Arial"/>
                <a:cs typeface="Arial"/>
                <a:sym typeface="Arial"/>
              </a:defRPr>
            </a:lvl1pPr>
          </a:lstStyle>
          <a:p>
            <a:r>
              <a:t>Another more commonly used and accessible tool is the creation of temporary emails….</a:t>
            </a:r>
          </a:p>
        </p:txBody>
      </p:sp>
      <p:sp>
        <p:nvSpPr>
          <p:cNvPr id="56" name="🤯"/>
          <p:cNvSpPr txBox="1"/>
          <p:nvPr/>
        </p:nvSpPr>
        <p:spPr>
          <a:xfrm>
            <a:off x="2620854" y="2058778"/>
            <a:ext cx="2281108" cy="28623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8800">
                <a:latin typeface="Arial"/>
                <a:ea typeface="Arial"/>
                <a:cs typeface="Arial"/>
                <a:sym typeface="Arial"/>
              </a:defRPr>
            </a:lvl1pPr>
          </a:lstStyle>
          <a:p>
            <a:r>
              <a:rPr sz="18000" dirty="0"/>
              <a:t>🤯</a:t>
            </a:r>
          </a:p>
        </p:txBody>
      </p:sp>
      <p:sp>
        <p:nvSpPr>
          <p:cNvPr id="57" name="Disposable email - is a free email service that allows to receive email at a temporary address that self-destructed after a certain time elapses. It is also known by names like : tempmail, 10minutemail, 10minmail, throwaway email, fake-mail , fake email generator, burner mail or trash-mail. Temp-Mail - is most advanced throwaway email service that helps you avoid spam and stay safe…"/>
          <p:cNvSpPr txBox="1"/>
          <p:nvPr/>
        </p:nvSpPr>
        <p:spPr>
          <a:xfrm>
            <a:off x="639563" y="4221479"/>
            <a:ext cx="6454320" cy="2242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defTabSz="457200">
              <a:spcBef>
                <a:spcPts val="2000"/>
              </a:spcBef>
              <a:defRPr sz="1600">
                <a:solidFill>
                  <a:srgbClr val="585D6A"/>
                </a:solidFill>
                <a:latin typeface="Arial"/>
                <a:ea typeface="Arial"/>
                <a:cs typeface="Arial"/>
                <a:sym typeface="Arial"/>
              </a:defRPr>
            </a:pPr>
            <a:r>
              <a:rPr b="1" i="1" dirty="0"/>
              <a:t>D</a:t>
            </a:r>
            <a:r>
              <a:rPr b="1" i="1" dirty="0">
                <a:solidFill>
                  <a:srgbClr val="000000"/>
                </a:solidFill>
              </a:rPr>
              <a:t>isposable email - is a free email service that allows to receive email at a temporary address that self-destructed after a certain time elapses.</a:t>
            </a:r>
            <a:r>
              <a:rPr dirty="0">
                <a:solidFill>
                  <a:srgbClr val="000000"/>
                </a:solidFill>
              </a:rPr>
              <a:t> It is also known by names like : </a:t>
            </a:r>
            <a:r>
              <a:rPr dirty="0" err="1">
                <a:solidFill>
                  <a:srgbClr val="000000"/>
                </a:solidFill>
              </a:rPr>
              <a:t>tempmail</a:t>
            </a:r>
            <a:r>
              <a:rPr dirty="0">
                <a:solidFill>
                  <a:srgbClr val="000000"/>
                </a:solidFill>
              </a:rPr>
              <a:t>, 10minutemail, 10minmail, throwaway email, fake-mail , fake email generator, burner mail or trash-mail. Temp-Mail - is most advanced throwaway email service that helps you avoid spam and stay safe</a:t>
            </a:r>
          </a:p>
          <a:p>
            <a:pPr algn="ctr">
              <a:defRPr>
                <a:latin typeface="Arial"/>
                <a:ea typeface="Arial"/>
                <a:cs typeface="Arial"/>
                <a:sym typeface="Arial"/>
              </a:defRPr>
            </a:pPr>
            <a:r>
              <a:rPr u="sng" dirty="0">
                <a:solidFill>
                  <a:srgbClr val="0563C1"/>
                </a:solidFill>
                <a:uFill>
                  <a:solidFill>
                    <a:srgbClr val="0563C1"/>
                  </a:solidFill>
                </a:uFill>
                <a:hlinkClick r:id="rId2"/>
              </a:rPr>
              <a:t>https://temp-mail.org/</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EMINAR 1.png" descr="SEMINAR 1.png"/>
          <p:cNvPicPr>
            <a:picLocks noChangeAspect="1"/>
          </p:cNvPicPr>
          <p:nvPr/>
        </p:nvPicPr>
        <p:blipFill>
          <a:blip r:embed="rId2"/>
          <a:stretch>
            <a:fillRect/>
          </a:stretch>
        </p:blipFill>
        <p:spPr>
          <a:xfrm>
            <a:off x="4412520" y="115793"/>
            <a:ext cx="3654341" cy="6626414"/>
          </a:xfrm>
          <a:prstGeom prst="rect">
            <a:avLst/>
          </a:prstGeom>
          <a:ln w="12700">
            <a:miter lim="400000"/>
          </a:ln>
        </p:spPr>
      </p:pic>
      <p:pic>
        <p:nvPicPr>
          <p:cNvPr id="60" name="SEMINAR 2.png" descr="SEMINAR 2.png"/>
          <p:cNvPicPr>
            <a:picLocks noChangeAspect="1"/>
          </p:cNvPicPr>
          <p:nvPr/>
        </p:nvPicPr>
        <p:blipFill>
          <a:blip r:embed="rId3"/>
          <a:stretch>
            <a:fillRect/>
          </a:stretch>
        </p:blipFill>
        <p:spPr>
          <a:xfrm>
            <a:off x="657899" y="1262611"/>
            <a:ext cx="2871349" cy="5096643"/>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https://ifaketextmessage.com/…"/>
          <p:cNvSpPr txBox="1"/>
          <p:nvPr/>
        </p:nvSpPr>
        <p:spPr>
          <a:xfrm>
            <a:off x="676656" y="1744979"/>
            <a:ext cx="6965833"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u="sng" dirty="0">
                <a:solidFill>
                  <a:srgbClr val="0563C1"/>
                </a:solidFill>
                <a:uFill>
                  <a:solidFill>
                    <a:srgbClr val="0563C1"/>
                  </a:solidFill>
                </a:uFill>
                <a:hlinkClick r:id="rId2"/>
              </a:rPr>
              <a:t>https://ifaketextmessage.com/</a:t>
            </a:r>
          </a:p>
          <a:p>
            <a:endParaRPr u="sng" dirty="0">
              <a:solidFill>
                <a:srgbClr val="0563C1"/>
              </a:solidFill>
              <a:uFill>
                <a:solidFill>
                  <a:srgbClr val="0563C1"/>
                </a:solidFill>
              </a:uFill>
              <a:hlinkClick r:id="rId2"/>
            </a:endParaRPr>
          </a:p>
          <a:p>
            <a:r>
              <a:rPr u="sng" dirty="0">
                <a:solidFill>
                  <a:srgbClr val="0563C1"/>
                </a:solidFill>
                <a:uFill>
                  <a:solidFill>
                    <a:srgbClr val="0563C1"/>
                  </a:solidFill>
                </a:uFill>
                <a:hlinkClick r:id="rId3"/>
              </a:rPr>
              <a:t>https://www.fakewhats.com/generator</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https://www.fakebankstatement.co.uk/products.html…"/>
          <p:cNvSpPr txBox="1"/>
          <p:nvPr/>
        </p:nvSpPr>
        <p:spPr>
          <a:xfrm>
            <a:off x="1141655" y="1821179"/>
            <a:ext cx="5983536" cy="1513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rPr u="sng" dirty="0">
                <a:solidFill>
                  <a:srgbClr val="0563C1"/>
                </a:solidFill>
                <a:uFill>
                  <a:solidFill>
                    <a:srgbClr val="0563C1"/>
                  </a:solidFill>
                </a:uFill>
                <a:hlinkClick r:id="rId2"/>
              </a:rPr>
              <a:t>https://www.fakebankstatement.co.uk/products.html</a:t>
            </a:r>
          </a:p>
          <a:p>
            <a:endParaRPr u="sng" dirty="0">
              <a:solidFill>
                <a:srgbClr val="0563C1"/>
              </a:solidFill>
              <a:uFill>
                <a:solidFill>
                  <a:srgbClr val="0563C1"/>
                </a:solidFill>
              </a:uFill>
              <a:hlinkClick r:id="rId2"/>
            </a:endParaRPr>
          </a:p>
          <a:p>
            <a:r>
              <a:rPr u="sng" dirty="0">
                <a:solidFill>
                  <a:srgbClr val="0563C1"/>
                </a:solidFill>
                <a:uFill>
                  <a:solidFill>
                    <a:srgbClr val="0563C1"/>
                  </a:solidFill>
                </a:uFill>
                <a:hlinkClick r:id="rId3"/>
              </a:rPr>
              <a:t>https://www.replaceyourdoc.com/samples.html</a:t>
            </a:r>
          </a:p>
          <a:p>
            <a:endParaRPr u="sng" dirty="0">
              <a:solidFill>
                <a:srgbClr val="0563C1"/>
              </a:solidFill>
              <a:uFill>
                <a:solidFill>
                  <a:srgbClr val="0563C1"/>
                </a:solidFill>
              </a:uFill>
              <a:hlinkClick r:id="rId3"/>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Screenshot 2024-03-07 at 16.01.52.png" descr="Screenshot 2024-03-07 at 16.01.52.png"/>
          <p:cNvPicPr>
            <a:picLocks noChangeAspect="1"/>
          </p:cNvPicPr>
          <p:nvPr/>
        </p:nvPicPr>
        <p:blipFill>
          <a:blip r:embed="rId2"/>
          <a:stretch>
            <a:fillRect/>
          </a:stretch>
        </p:blipFill>
        <p:spPr>
          <a:xfrm>
            <a:off x="-193447" y="-1"/>
            <a:ext cx="11064368" cy="6858001"/>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It would seem the FPR is behind the curve in recognising the danger of electronic documents, in comparison to the CPR (31B(6) (4)…"/>
          <p:cNvSpPr txBox="1"/>
          <p:nvPr/>
        </p:nvSpPr>
        <p:spPr>
          <a:xfrm>
            <a:off x="679830" y="1405424"/>
            <a:ext cx="6907186" cy="5417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latin typeface="Arial"/>
                <a:ea typeface="Arial"/>
                <a:cs typeface="Arial"/>
                <a:sym typeface="Arial"/>
              </a:defRPr>
            </a:pPr>
            <a:r>
              <a:t>It would seem the FPR is behind the curve in recognising the danger of electronic documents, in comparison to the </a:t>
            </a:r>
            <a:r>
              <a:rPr b="1" i="1"/>
              <a:t>CPR (31B(6) (4) </a:t>
            </a:r>
          </a:p>
          <a:p>
            <a:pPr defTabSz="457200">
              <a:defRPr>
                <a:latin typeface="Arial"/>
                <a:ea typeface="Arial"/>
                <a:cs typeface="Arial"/>
                <a:sym typeface="Arial"/>
              </a:defRPr>
            </a:pPr>
            <a:r>
              <a:rPr b="1"/>
              <a:t>6</a:t>
            </a:r>
            <a:r>
              <a:t> When considering disclosure of Electronic Documents, the parties and their legal representatives should bear in mind the following general principles –</a:t>
            </a:r>
          </a:p>
          <a:p>
            <a:pPr defTabSz="457200">
              <a:defRPr>
                <a:latin typeface="Arial"/>
                <a:ea typeface="Arial"/>
                <a:cs typeface="Arial"/>
                <a:sym typeface="Arial"/>
              </a:defRPr>
            </a:pPr>
            <a:r>
              <a:t>(1) Electronic Documents should be managed efficiently in order to minimise the cost incurred;</a:t>
            </a:r>
          </a:p>
          <a:p>
            <a:pPr defTabSz="457200">
              <a:defRPr>
                <a:latin typeface="Arial"/>
                <a:ea typeface="Arial"/>
                <a:cs typeface="Arial"/>
                <a:sym typeface="Arial"/>
              </a:defRPr>
            </a:pPr>
            <a:r>
              <a:t>(2) technology should be used in order to ensure that document management activities are undertaken efficiently and effectively;</a:t>
            </a:r>
          </a:p>
          <a:p>
            <a:pPr defTabSz="457200">
              <a:defRPr>
                <a:latin typeface="Arial"/>
                <a:ea typeface="Arial"/>
                <a:cs typeface="Arial"/>
                <a:sym typeface="Arial"/>
              </a:defRPr>
            </a:pPr>
            <a:r>
              <a:t>(3) disclosure should be given in a manner which gives effect to the overriding objective;</a:t>
            </a:r>
          </a:p>
          <a:p>
            <a:pPr defTabSz="457200">
              <a:defRPr b="1">
                <a:latin typeface="Arial"/>
                <a:ea typeface="Arial"/>
                <a:cs typeface="Arial"/>
                <a:sym typeface="Arial"/>
              </a:defRPr>
            </a:pPr>
            <a:r>
              <a:t>(4) Electronic Documents should generally be made available for inspection in a form which allows the party receiving the documents the same ability to access, search, review and display the documents as the party giving disclosure; and</a:t>
            </a:r>
          </a:p>
          <a:p>
            <a:pPr defTabSz="457200">
              <a:defRPr>
                <a:latin typeface="Arial"/>
                <a:ea typeface="Arial"/>
                <a:cs typeface="Arial"/>
                <a:sym typeface="Arial"/>
              </a:defRPr>
            </a:pPr>
            <a:r>
              <a:t>(5) disclosure of Electronic Documents which are of no relevance to the proceedings may place an excessive burden in time and cost on the party to whom disclosure is given.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o what as practitioners can we do?"/>
          <p:cNvSpPr txBox="1"/>
          <p:nvPr/>
        </p:nvSpPr>
        <p:spPr>
          <a:xfrm>
            <a:off x="2703728" y="908008"/>
            <a:ext cx="3903500"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So what as practitioners can we do?  </a:t>
            </a:r>
          </a:p>
        </p:txBody>
      </p:sp>
      <p:sp>
        <p:nvSpPr>
          <p:cNvPr id="71" name="There are no set guidelines, but would recommend everyone read the article of Helen Brander. The core message of this seminar is that we need to be HYPERVIGILENT and not assume documents are accurate, as a default.…"/>
          <p:cNvSpPr txBox="1"/>
          <p:nvPr/>
        </p:nvSpPr>
        <p:spPr>
          <a:xfrm>
            <a:off x="537196" y="1297291"/>
            <a:ext cx="6803171" cy="54550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There are no set guidelines, but would recommend everyone read the article of Helen Brander. The core message of this seminar is that we need to be </a:t>
            </a:r>
            <a:r>
              <a:rPr b="1">
                <a:latin typeface="+mj-lt"/>
                <a:ea typeface="+mj-ea"/>
                <a:cs typeface="+mj-cs"/>
                <a:sym typeface="Helvetica"/>
              </a:rPr>
              <a:t>HYPERVIGILENT </a:t>
            </a:r>
            <a:r>
              <a:t>and not assume documents are accurate, as a default. </a:t>
            </a:r>
          </a:p>
          <a:p>
            <a:endParaRPr/>
          </a:p>
          <a:p>
            <a:r>
              <a:t>Top things to think about: </a:t>
            </a:r>
          </a:p>
          <a:p>
            <a:pPr marL="180473" indent="-180473">
              <a:buSzPct val="100000"/>
              <a:buChar char="•"/>
            </a:pPr>
            <a:r>
              <a:t>Third party disclosure orders</a:t>
            </a:r>
          </a:p>
          <a:p>
            <a:pPr marL="180473" indent="-180473">
              <a:buSzPct val="100000"/>
              <a:buChar char="•"/>
            </a:pPr>
            <a:r>
              <a:t>Requesting original documents to check the Meta data of creation/modification</a:t>
            </a:r>
          </a:p>
          <a:p>
            <a:pPr marL="180473" indent="-180473">
              <a:buSzPct val="100000"/>
              <a:buChar char="•"/>
            </a:pPr>
            <a:r>
              <a:t>Request phone records from telephone providers</a:t>
            </a:r>
          </a:p>
          <a:p>
            <a:pPr marL="180473" indent="-180473">
              <a:buSzPct val="100000"/>
              <a:buChar char="•"/>
            </a:pPr>
            <a:r>
              <a:t>Check Official Copy Entries in respect of Land Registry document</a:t>
            </a:r>
          </a:p>
          <a:p>
            <a:pPr marL="180473" indent="-180473">
              <a:buSzPct val="100000"/>
              <a:buChar char="•"/>
            </a:pPr>
            <a:r>
              <a:t>Check Companies House (where applicable) with accounts available</a:t>
            </a:r>
          </a:p>
          <a:p>
            <a:pPr marL="180473" indent="-180473">
              <a:buSzPct val="100000"/>
              <a:buChar char="•"/>
            </a:pPr>
            <a:r>
              <a:t>CHECK messaging evidence: </a:t>
            </a:r>
          </a:p>
          <a:p>
            <a:pPr marL="180473" indent="-180473">
              <a:buSzPct val="100000"/>
              <a:buChar char="-"/>
            </a:pPr>
            <a:r>
              <a:t>Are the bubbles the correct colour? </a:t>
            </a:r>
          </a:p>
          <a:p>
            <a:pPr marL="180473" indent="-180473">
              <a:buSzPct val="100000"/>
              <a:buChar char="-"/>
            </a:pPr>
            <a:r>
              <a:t>Are dates in UK format? </a:t>
            </a:r>
          </a:p>
          <a:p>
            <a:pPr marL="180473" indent="-180473">
              <a:buSzPct val="100000"/>
              <a:buChar char="-"/>
            </a:pPr>
            <a:r>
              <a:t>Correct provider/times of settings</a:t>
            </a:r>
          </a:p>
          <a:p>
            <a:pPr marL="180473" indent="-180473">
              <a:buSzPct val="100000"/>
              <a:buChar char="-"/>
            </a:pPr>
            <a:r>
              <a:t>Font sizes</a:t>
            </a:r>
          </a:p>
        </p:txBody>
      </p:sp>
    </p:spTree>
  </p:cSld>
  <p:clrMapOvr>
    <a:masterClrMapping/>
  </p:clrMapOvr>
  <p:transition spd="med"/>
</p:sld>
</file>

<file path=ppt/theme/theme1.xml><?xml version="1.0" encoding="utf-8"?>
<a:theme xmlns:a="http://schemas.openxmlformats.org/drawingml/2006/main" name="Cover-Slide-1">
  <a:themeElements>
    <a:clrScheme name="Cover-Slide-1">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Cover-Slide-1">
      <a:majorFont>
        <a:latin typeface="Helvetica"/>
        <a:ea typeface="Helvetica"/>
        <a:cs typeface="Helvetica"/>
      </a:majorFont>
      <a:minorFont>
        <a:latin typeface="Calibri"/>
        <a:ea typeface="Calibri"/>
        <a:cs typeface="Calibri"/>
      </a:minorFont>
    </a:fontScheme>
    <a:fmtScheme name="Cover-Slid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over-Slide-1">
  <a:themeElements>
    <a:clrScheme name="Cover-Slide-1">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Cover-Slide-1">
      <a:majorFont>
        <a:latin typeface="Helvetica"/>
        <a:ea typeface="Helvetica"/>
        <a:cs typeface="Helvetica"/>
      </a:majorFont>
      <a:minorFont>
        <a:latin typeface="Calibri"/>
        <a:ea typeface="Calibri"/>
        <a:cs typeface="Calibri"/>
      </a:minorFont>
    </a:fontScheme>
    <a:fmtScheme name="Cover-Slid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TotalTime>
  <Words>628</Words>
  <Application>Microsoft Macintosh PowerPoint</Application>
  <PresentationFormat>Widescreen</PresentationFormat>
  <Paragraphs>73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Cover-Slide-1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Taylor</dc:creator>
  <cp:lastModifiedBy>Simon Garlick</cp:lastModifiedBy>
  <cp:revision>4</cp:revision>
  <dcterms:modified xsi:type="dcterms:W3CDTF">2024-03-08T10:18:32Z</dcterms:modified>
</cp:coreProperties>
</file>