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4" r:id="rId2"/>
    <p:sldMasterId id="2147483666" r:id="rId3"/>
  </p:sldMasterIdLst>
  <p:sldIdLst>
    <p:sldId id="256" r:id="rId4"/>
    <p:sldId id="258" r:id="rId5"/>
    <p:sldId id="260" r:id="rId6"/>
    <p:sldId id="267" r:id="rId7"/>
    <p:sldId id="271" r:id="rId8"/>
    <p:sldId id="270" r:id="rId9"/>
    <p:sldId id="269" r:id="rId10"/>
    <p:sldId id="273" r:id="rId11"/>
    <p:sldId id="265" r:id="rId12"/>
    <p:sldId id="275" r:id="rId13"/>
  </p:sldIdLst>
  <p:sldSz cx="11430000" cy="71643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7" userDrawn="1">
          <p15:clr>
            <a:srgbClr val="A4A3A4"/>
          </p15:clr>
        </p15:guide>
        <p15:guide id="2" pos="36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1E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p:restoredTop sz="94694"/>
  </p:normalViewPr>
  <p:slideViewPr>
    <p:cSldViewPr snapToGrid="0" showGuides="1">
      <p:cViewPr varScale="1">
        <p:scale>
          <a:sx n="71" d="100"/>
          <a:sy n="71" d="100"/>
        </p:scale>
        <p:origin x="39" y="417"/>
      </p:cViewPr>
      <p:guideLst>
        <p:guide orient="horz" pos="2257"/>
        <p:guide pos="3600"/>
      </p:guideLst>
    </p:cSldViewPr>
  </p:slideViewPr>
  <p:notesTextViewPr>
    <p:cViewPr>
      <p:scale>
        <a:sx n="1" d="1"/>
        <a:sy n="1" d="1"/>
      </p:scale>
      <p:origin x="0" y="0"/>
    </p:cViewPr>
  </p:notesTextViewPr>
  <p:gridSpacing cx="720089" cy="720089"/>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7100064"/>
      </p:ext>
    </p:extLst>
  </p:cSld>
  <p:clrMapOvr>
    <a:masterClrMapping/>
  </p:clrMapOvr>
  <p:extLst>
    <p:ext uri="{DCECCB84-F9BA-43D5-87BE-67443E8EF086}">
      <p15:sldGuideLst xmlns:p15="http://schemas.microsoft.com/office/powerpoint/2012/main">
        <p15:guide id="1" orient="horz" pos="351" userDrawn="1">
          <p15:clr>
            <a:srgbClr val="FBAE40"/>
          </p15:clr>
        </p15:guide>
        <p15:guide id="2" pos="357" userDrawn="1">
          <p15:clr>
            <a:srgbClr val="FBAE40"/>
          </p15:clr>
        </p15:guide>
        <p15:guide id="3" orient="horz" pos="4162" userDrawn="1">
          <p15:clr>
            <a:srgbClr val="FBAE40"/>
          </p15:clr>
        </p15:guide>
        <p15:guide id="4" pos="684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662397"/>
      </p:ext>
    </p:extLst>
  </p:cSld>
  <p:clrMapOvr>
    <a:masterClrMapping/>
  </p:clrMapOvr>
  <p:extLst>
    <p:ext uri="{DCECCB84-F9BA-43D5-87BE-67443E8EF086}">
      <p15:sldGuideLst xmlns:p15="http://schemas.microsoft.com/office/powerpoint/2012/main">
        <p15:guide id="1" orient="horz" pos="351" userDrawn="1">
          <p15:clr>
            <a:srgbClr val="FBAE40"/>
          </p15:clr>
        </p15:guide>
        <p15:guide id="2" pos="357" userDrawn="1">
          <p15:clr>
            <a:srgbClr val="FBAE40"/>
          </p15:clr>
        </p15:guide>
        <p15:guide id="3" orient="horz" pos="4162" userDrawn="1">
          <p15:clr>
            <a:srgbClr val="FBAE40"/>
          </p15:clr>
        </p15:guide>
        <p15:guide id="4" pos="684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796402"/>
      </p:ext>
    </p:extLst>
  </p:cSld>
  <p:clrMapOvr>
    <a:masterClrMapping/>
  </p:clrMapOvr>
  <p:extLst>
    <p:ext uri="{DCECCB84-F9BA-43D5-87BE-67443E8EF086}">
      <p15:sldGuideLst xmlns:p15="http://schemas.microsoft.com/office/powerpoint/2012/main">
        <p15:guide id="1" orient="horz" pos="351" userDrawn="1">
          <p15:clr>
            <a:srgbClr val="FBAE40"/>
          </p15:clr>
        </p15:guide>
        <p15:guide id="2" pos="357" userDrawn="1">
          <p15:clr>
            <a:srgbClr val="FBAE40"/>
          </p15:clr>
        </p15:guide>
        <p15:guide id="3" orient="horz" pos="4162" userDrawn="1">
          <p15:clr>
            <a:srgbClr val="FBAE40"/>
          </p15:clr>
        </p15:guide>
        <p15:guide id="4" pos="6843"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B2F3EE-E755-7959-D99D-D525482DC191}"/>
              </a:ext>
            </a:extLst>
          </p:cNvPr>
          <p:cNvPicPr>
            <a:picLocks noChangeAspect="1"/>
          </p:cNvPicPr>
          <p:nvPr userDrawn="1"/>
        </p:nvPicPr>
        <p:blipFill>
          <a:blip r:embed="rId3"/>
          <a:srcRect/>
          <a:stretch/>
        </p:blipFill>
        <p:spPr>
          <a:xfrm>
            <a:off x="0" y="1588"/>
            <a:ext cx="11430000" cy="7162800"/>
          </a:xfrm>
          <a:prstGeom prst="rect">
            <a:avLst/>
          </a:prstGeom>
        </p:spPr>
      </p:pic>
    </p:spTree>
    <p:extLst>
      <p:ext uri="{BB962C8B-B14F-4D97-AF65-F5344CB8AC3E}">
        <p14:creationId xmlns:p14="http://schemas.microsoft.com/office/powerpoint/2010/main" val="264701481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857250" rtl="0" eaLnBrk="1" latinLnBrk="0" hangingPunct="1">
        <a:lnSpc>
          <a:spcPct val="90000"/>
        </a:lnSpc>
        <a:spcBef>
          <a:spcPct val="0"/>
        </a:spcBef>
        <a:buNone/>
        <a:defRPr sz="4125" kern="1200">
          <a:solidFill>
            <a:schemeClr val="tx1"/>
          </a:solidFill>
          <a:latin typeface="+mj-lt"/>
          <a:ea typeface="+mj-ea"/>
          <a:cs typeface="+mj-cs"/>
        </a:defRPr>
      </a:lvl1pPr>
    </p:titleStyle>
    <p:body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8426B3-8972-F178-AA0D-CE51A7E3A6D1}"/>
              </a:ext>
            </a:extLst>
          </p:cNvPr>
          <p:cNvPicPr>
            <a:picLocks noChangeAspect="1"/>
          </p:cNvPicPr>
          <p:nvPr userDrawn="1"/>
        </p:nvPicPr>
        <p:blipFill>
          <a:blip r:embed="rId3"/>
          <a:srcRect/>
          <a:stretch/>
        </p:blipFill>
        <p:spPr>
          <a:xfrm>
            <a:off x="0" y="1588"/>
            <a:ext cx="11430000" cy="7162800"/>
          </a:xfrm>
          <a:prstGeom prst="rect">
            <a:avLst/>
          </a:prstGeom>
        </p:spPr>
      </p:pic>
    </p:spTree>
    <p:extLst>
      <p:ext uri="{BB962C8B-B14F-4D97-AF65-F5344CB8AC3E}">
        <p14:creationId xmlns:p14="http://schemas.microsoft.com/office/powerpoint/2010/main" val="288764316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857250" rtl="0" eaLnBrk="1" latinLnBrk="0" hangingPunct="1">
        <a:lnSpc>
          <a:spcPct val="90000"/>
        </a:lnSpc>
        <a:spcBef>
          <a:spcPct val="0"/>
        </a:spcBef>
        <a:buNone/>
        <a:defRPr sz="4125" kern="1200">
          <a:solidFill>
            <a:schemeClr val="tx1"/>
          </a:solidFill>
          <a:latin typeface="+mj-lt"/>
          <a:ea typeface="+mj-ea"/>
          <a:cs typeface="+mj-cs"/>
        </a:defRPr>
      </a:lvl1pPr>
    </p:titleStyle>
    <p:body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8426B3-8972-F178-AA0D-CE51A7E3A6D1}"/>
              </a:ext>
            </a:extLst>
          </p:cNvPr>
          <p:cNvPicPr>
            <a:picLocks noChangeAspect="1"/>
          </p:cNvPicPr>
          <p:nvPr userDrawn="1"/>
        </p:nvPicPr>
        <p:blipFill>
          <a:blip r:embed="rId3"/>
          <a:srcRect/>
          <a:stretch/>
        </p:blipFill>
        <p:spPr>
          <a:xfrm>
            <a:off x="0" y="1588"/>
            <a:ext cx="11430000" cy="7162800"/>
          </a:xfrm>
          <a:prstGeom prst="rect">
            <a:avLst/>
          </a:prstGeom>
        </p:spPr>
      </p:pic>
    </p:spTree>
    <p:extLst>
      <p:ext uri="{BB962C8B-B14F-4D97-AF65-F5344CB8AC3E}">
        <p14:creationId xmlns:p14="http://schemas.microsoft.com/office/powerpoint/2010/main" val="1349701678"/>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857250" rtl="0" eaLnBrk="1" latinLnBrk="0" hangingPunct="1">
        <a:lnSpc>
          <a:spcPct val="90000"/>
        </a:lnSpc>
        <a:spcBef>
          <a:spcPct val="0"/>
        </a:spcBef>
        <a:buNone/>
        <a:defRPr sz="4125" kern="1200">
          <a:solidFill>
            <a:schemeClr val="tx1"/>
          </a:solidFill>
          <a:latin typeface="+mj-lt"/>
          <a:ea typeface="+mj-ea"/>
          <a:cs typeface="+mj-cs"/>
        </a:defRPr>
      </a:lvl1pPr>
    </p:titleStyle>
    <p:body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4AE3B75-DBAE-D2C0-C677-6BFDC90F724A}"/>
              </a:ext>
            </a:extLst>
          </p:cNvPr>
          <p:cNvSpPr>
            <a:spLocks noGrp="1"/>
          </p:cNvSpPr>
          <p:nvPr>
            <p:ph type="subTitle" idx="4294967295"/>
          </p:nvPr>
        </p:nvSpPr>
        <p:spPr>
          <a:xfrm>
            <a:off x="575364" y="3271259"/>
            <a:ext cx="4988674" cy="1619918"/>
          </a:xfrm>
          <a:prstGeom prst="rect">
            <a:avLst/>
          </a:prstGeom>
        </p:spPr>
        <p:txBody>
          <a:bodyPr lIns="0" tIns="0" rIns="0" bIns="0"/>
          <a:lstStyle/>
          <a:p>
            <a:pPr marL="0" indent="0">
              <a:lnSpc>
                <a:spcPct val="100000"/>
              </a:lnSpc>
              <a:buNone/>
            </a:pPr>
            <a:r>
              <a:rPr lang="en-US" sz="2400" dirty="0">
                <a:solidFill>
                  <a:schemeClr val="bg1"/>
                </a:solidFill>
              </a:rPr>
              <a:t>  </a:t>
            </a:r>
            <a:r>
              <a:rPr lang="en-GB" sz="2400" b="1" kern="100" dirty="0">
                <a:effectLst/>
                <a:latin typeface="Times New Roman" panose="02020603050405020304" pitchFamily="18" charset="0"/>
                <a:ea typeface="Aptos" panose="020B0004020202020204" pitchFamily="34" charset="0"/>
                <a:cs typeface="Times New Roman" panose="02020603050405020304" pitchFamily="18" charset="0"/>
              </a:rPr>
              <a:t>Contentious Probate. </a:t>
            </a:r>
          </a:p>
          <a:p>
            <a:pPr marL="0" indent="0">
              <a:lnSpc>
                <a:spcPct val="100000"/>
              </a:lnSpc>
              <a:buNone/>
            </a:pPr>
            <a:r>
              <a:rPr lang="en-GB" sz="2000" b="1" kern="100" dirty="0">
                <a:effectLst/>
                <a:latin typeface="Times New Roman" panose="02020603050405020304" pitchFamily="18" charset="0"/>
                <a:ea typeface="Aptos" panose="020B0004020202020204" pitchFamily="34" charset="0"/>
                <a:cs typeface="Times New Roman" panose="02020603050405020304" pitchFamily="18" charset="0"/>
              </a:rPr>
              <a:t>  An introduction to Contentious Probate </a:t>
            </a:r>
          </a:p>
          <a:p>
            <a:pPr marL="0" indent="0">
              <a:lnSpc>
                <a:spcPct val="100000"/>
              </a:lnSpc>
              <a:buNone/>
            </a:pPr>
            <a:r>
              <a:rPr lang="en-GB" sz="2000" b="1" kern="100" dirty="0">
                <a:latin typeface="Times New Roman" panose="02020603050405020304" pitchFamily="18" charset="0"/>
                <a:ea typeface="Aptos" panose="020B0004020202020204" pitchFamily="34" charset="0"/>
                <a:cs typeface="Times New Roman" panose="02020603050405020304" pitchFamily="18" charset="0"/>
              </a:rPr>
              <a:t>  </a:t>
            </a:r>
            <a:r>
              <a:rPr lang="en-GB" sz="2000" b="1" kern="100" dirty="0">
                <a:effectLst/>
                <a:latin typeface="Times New Roman" panose="02020603050405020304" pitchFamily="18" charset="0"/>
                <a:ea typeface="Aptos" panose="020B0004020202020204" pitchFamily="34" charset="0"/>
                <a:cs typeface="Times New Roman" panose="02020603050405020304" pitchFamily="18" charset="0"/>
              </a:rPr>
              <a:t>for financial remedy practitioners.</a:t>
            </a:r>
            <a:endParaRPr lang="en-GB"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lnSpc>
                <a:spcPct val="100000"/>
              </a:lnSpc>
              <a:buNone/>
            </a:pPr>
            <a:endParaRPr lang="en-US" sz="2700" dirty="0">
              <a:solidFill>
                <a:schemeClr val="bg1"/>
              </a:solidFill>
            </a:endParaRPr>
          </a:p>
        </p:txBody>
      </p:sp>
      <p:sp>
        <p:nvSpPr>
          <p:cNvPr id="5" name="Subtitle 2">
            <a:extLst>
              <a:ext uri="{FF2B5EF4-FFF2-40B4-BE49-F238E27FC236}">
                <a16:creationId xmlns:a16="http://schemas.microsoft.com/office/drawing/2014/main" id="{77CC190A-4CFC-C099-2455-0C5D1C301580}"/>
              </a:ext>
            </a:extLst>
          </p:cNvPr>
          <p:cNvSpPr txBox="1">
            <a:spLocks/>
          </p:cNvSpPr>
          <p:nvPr/>
        </p:nvSpPr>
        <p:spPr>
          <a:xfrm>
            <a:off x="575364" y="6287498"/>
            <a:ext cx="4445210" cy="272089"/>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a:solidFill>
                  <a:schemeClr val="bg1"/>
                </a:solidFill>
              </a:rPr>
              <a:t>   </a:t>
            </a:r>
            <a:r>
              <a:rPr lang="en-US" sz="2400" b="1" dirty="0">
                <a:solidFill>
                  <a:schemeClr val="bg1"/>
                </a:solidFill>
                <a:latin typeface="Times New Roman" panose="02020603050405020304" pitchFamily="18" charset="0"/>
                <a:cs typeface="Times New Roman" panose="02020603050405020304" pitchFamily="18" charset="0"/>
              </a:rPr>
              <a:t>Cerys Sayer</a:t>
            </a:r>
          </a:p>
        </p:txBody>
      </p:sp>
    </p:spTree>
    <p:extLst>
      <p:ext uri="{BB962C8B-B14F-4D97-AF65-F5344CB8AC3E}">
        <p14:creationId xmlns:p14="http://schemas.microsoft.com/office/powerpoint/2010/main" val="1701998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4AE3B75-DBAE-D2C0-C677-6BFDC90F724A}"/>
              </a:ext>
            </a:extLst>
          </p:cNvPr>
          <p:cNvSpPr>
            <a:spLocks noGrp="1"/>
          </p:cNvSpPr>
          <p:nvPr>
            <p:ph type="subTitle" idx="4294967295"/>
          </p:nvPr>
        </p:nvSpPr>
        <p:spPr>
          <a:xfrm>
            <a:off x="575364" y="3271259"/>
            <a:ext cx="4988674" cy="1619918"/>
          </a:xfrm>
          <a:prstGeom prst="rect">
            <a:avLst/>
          </a:prstGeom>
        </p:spPr>
        <p:txBody>
          <a:bodyPr lIns="0" tIns="0" rIns="0" bIns="0"/>
          <a:lstStyle/>
          <a:p>
            <a:pPr marL="0" indent="0">
              <a:lnSpc>
                <a:spcPct val="100000"/>
              </a:lnSpc>
              <a:buNone/>
            </a:pPr>
            <a:r>
              <a:rPr lang="en-US" sz="2700" dirty="0">
                <a:solidFill>
                  <a:schemeClr val="bg1"/>
                </a:solidFill>
              </a:rPr>
              <a:t> </a:t>
            </a:r>
            <a:r>
              <a:rPr lang="en-US" sz="2700" dirty="0">
                <a:solidFill>
                  <a:schemeClr val="bg1"/>
                </a:solidFill>
                <a:latin typeface="Times New Roman" panose="02020603050405020304" pitchFamily="18" charset="0"/>
                <a:cs typeface="Times New Roman" panose="02020603050405020304" pitchFamily="18" charset="0"/>
              </a:rPr>
              <a:t>Questions:</a:t>
            </a:r>
          </a:p>
          <a:p>
            <a:pPr marL="0" indent="0">
              <a:lnSpc>
                <a:spcPct val="100000"/>
              </a:lnSpc>
              <a:buNone/>
            </a:pPr>
            <a:r>
              <a:rPr lang="en-US" sz="2700" dirty="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csayer@westgate-chambers.co.uk</a:t>
            </a:r>
          </a:p>
        </p:txBody>
      </p:sp>
      <p:sp>
        <p:nvSpPr>
          <p:cNvPr id="5" name="Subtitle 2">
            <a:extLst>
              <a:ext uri="{FF2B5EF4-FFF2-40B4-BE49-F238E27FC236}">
                <a16:creationId xmlns:a16="http://schemas.microsoft.com/office/drawing/2014/main" id="{77CC190A-4CFC-C099-2455-0C5D1C301580}"/>
              </a:ext>
            </a:extLst>
          </p:cNvPr>
          <p:cNvSpPr txBox="1">
            <a:spLocks/>
          </p:cNvSpPr>
          <p:nvPr/>
        </p:nvSpPr>
        <p:spPr>
          <a:xfrm>
            <a:off x="575364" y="6287499"/>
            <a:ext cx="4445210" cy="213812"/>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n-US" sz="1800" dirty="0">
              <a:solidFill>
                <a:schemeClr val="bg1"/>
              </a:solidFill>
            </a:endParaRPr>
          </a:p>
        </p:txBody>
      </p:sp>
    </p:spTree>
    <p:extLst>
      <p:ext uri="{BB962C8B-B14F-4D97-AF65-F5344CB8AC3E}">
        <p14:creationId xmlns:p14="http://schemas.microsoft.com/office/powerpoint/2010/main" val="2254750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DE9BA9C9-0A41-1A47-F258-ADCCB19B31DE}"/>
              </a:ext>
            </a:extLst>
          </p:cNvPr>
          <p:cNvSpPr txBox="1">
            <a:spLocks/>
          </p:cNvSpPr>
          <p:nvPr/>
        </p:nvSpPr>
        <p:spPr>
          <a:xfrm>
            <a:off x="566738" y="557213"/>
            <a:ext cx="8878412" cy="384564"/>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400" b="1" dirty="0">
                <a:solidFill>
                  <a:srgbClr val="D71E48"/>
                </a:solidFill>
                <a:latin typeface="Times New Roman" panose="02020603050405020304" pitchFamily="18" charset="0"/>
                <a:cs typeface="Times New Roman" panose="02020603050405020304" pitchFamily="18" charset="0"/>
              </a:rPr>
              <a:t>CONTENTIOUS PROBATE – THREE MOST RECENT CASES </a:t>
            </a:r>
          </a:p>
        </p:txBody>
      </p:sp>
      <p:sp>
        <p:nvSpPr>
          <p:cNvPr id="3" name="Subtitle 2">
            <a:extLst>
              <a:ext uri="{FF2B5EF4-FFF2-40B4-BE49-F238E27FC236}">
                <a16:creationId xmlns:a16="http://schemas.microsoft.com/office/drawing/2014/main" id="{BE27AE62-6C0F-0000-048E-DCA9595AAE6C}"/>
              </a:ext>
            </a:extLst>
          </p:cNvPr>
          <p:cNvSpPr txBox="1">
            <a:spLocks/>
          </p:cNvSpPr>
          <p:nvPr/>
        </p:nvSpPr>
        <p:spPr>
          <a:xfrm>
            <a:off x="566737" y="1092051"/>
            <a:ext cx="7394565" cy="2901979"/>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15000"/>
              </a:lnSpc>
              <a:spcAft>
                <a:spcPts val="800"/>
              </a:spcAft>
              <a:buNone/>
            </a:pPr>
            <a:r>
              <a:rPr lang="en-US" sz="1800" dirty="0">
                <a:solidFill>
                  <a:srgbClr val="D71E48"/>
                </a:solidFill>
                <a:latin typeface="Aptos" panose="020B0004020202020204" pitchFamily="34" charset="0"/>
              </a:rPr>
              <a:t> </a:t>
            </a:r>
          </a:p>
          <a:p>
            <a:pPr>
              <a:lnSpc>
                <a:spcPct val="115000"/>
              </a:lnSpc>
              <a:spcAft>
                <a:spcPts val="800"/>
              </a:spcAft>
            </a:pPr>
            <a:r>
              <a:rPr lang="en-GB" sz="1800" b="1" kern="100" dirty="0" err="1">
                <a:effectLst/>
                <a:latin typeface="Times New Roman" panose="02020603050405020304" pitchFamily="18" charset="0"/>
                <a:ea typeface="Aptos" panose="020B0004020202020204" pitchFamily="34" charset="0"/>
                <a:cs typeface="Times New Roman" panose="02020603050405020304" pitchFamily="18" charset="0"/>
              </a:rPr>
              <a:t>Angelova</a:t>
            </a:r>
            <a:r>
              <a:rPr lang="en-GB" sz="1800" b="1" kern="100" dirty="0">
                <a:effectLst/>
                <a:latin typeface="Times New Roman" panose="02020603050405020304" pitchFamily="18" charset="0"/>
                <a:ea typeface="Aptos" panose="020B0004020202020204" pitchFamily="34" charset="0"/>
                <a:cs typeface="Times New Roman" panose="02020603050405020304" pitchFamily="18" charset="0"/>
              </a:rPr>
              <a:t> v Kershaw &amp; Anor (Executors of the Estate of Peter John Bryant (Deceased)) [2024] EWHC 1830 (Ch) </a:t>
            </a:r>
          </a:p>
          <a:p>
            <a:pPr>
              <a:lnSpc>
                <a:spcPct val="115000"/>
              </a:lnSpc>
              <a:spcAft>
                <a:spcPts val="800"/>
              </a:spcAft>
            </a:pPr>
            <a:endParaRPr lang="en-GB" sz="18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Times New Roman" panose="02020603050405020304" pitchFamily="18" charset="0"/>
                <a:ea typeface="Aptos" panose="020B0004020202020204" pitchFamily="34" charset="0"/>
                <a:cs typeface="Times New Roman" panose="02020603050405020304" pitchFamily="18" charset="0"/>
              </a:rPr>
              <a:t> Oliver v Oliver [2024] EWHC 2289 (Ch) </a:t>
            </a:r>
          </a:p>
          <a:p>
            <a:pPr>
              <a:lnSpc>
                <a:spcPct val="115000"/>
              </a:lnSpc>
              <a:spcAft>
                <a:spcPts val="800"/>
              </a:spcAft>
            </a:pPr>
            <a:endParaRPr lang="en-GB" sz="18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Times New Roman" panose="02020603050405020304" pitchFamily="18" charset="0"/>
                <a:ea typeface="Aptos" panose="020B0004020202020204" pitchFamily="34" charset="0"/>
                <a:cs typeface="Times New Roman" panose="02020603050405020304" pitchFamily="18" charset="0"/>
              </a:rPr>
              <a:t>Bond &amp; Anor v Webster &amp; Ors [2024] EWHC 1972 (Ch)</a:t>
            </a:r>
          </a:p>
          <a:p>
            <a:pPr marL="0" indent="0">
              <a:lnSpc>
                <a:spcPct val="150000"/>
              </a:lnSpc>
              <a:buFont typeface="Arial" panose="020B0604020202020204" pitchFamily="34" charset="0"/>
              <a:buNone/>
            </a:pPr>
            <a:endParaRPr lang="en-US" sz="1800" dirty="0">
              <a:solidFill>
                <a:srgbClr val="D71E48"/>
              </a:solidFill>
              <a:latin typeface="Aptos" panose="020B0004020202020204" pitchFamily="34" charset="0"/>
            </a:endParaRPr>
          </a:p>
        </p:txBody>
      </p:sp>
    </p:spTree>
    <p:extLst>
      <p:ext uri="{BB962C8B-B14F-4D97-AF65-F5344CB8AC3E}">
        <p14:creationId xmlns:p14="http://schemas.microsoft.com/office/powerpoint/2010/main" val="3899558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5CEBA-0A69-4FAD-9248-07B0FE306BC3}"/>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69C8F434-49E1-D51B-BFCF-030F981CE8F5}"/>
              </a:ext>
            </a:extLst>
          </p:cNvPr>
          <p:cNvSpPr txBox="1">
            <a:spLocks/>
          </p:cNvSpPr>
          <p:nvPr/>
        </p:nvSpPr>
        <p:spPr>
          <a:xfrm>
            <a:off x="566738" y="557213"/>
            <a:ext cx="8878412" cy="384564"/>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400" dirty="0">
                <a:solidFill>
                  <a:srgbClr val="D71E48"/>
                </a:solidFill>
                <a:latin typeface="Times New Roman" panose="02020603050405020304" pitchFamily="18" charset="0"/>
                <a:cs typeface="Times New Roman" panose="02020603050405020304" pitchFamily="18" charset="0"/>
              </a:rPr>
              <a:t> </a:t>
            </a:r>
            <a:r>
              <a:rPr lang="en-US" sz="2400" b="1" dirty="0">
                <a:solidFill>
                  <a:srgbClr val="D71E48"/>
                </a:solidFill>
                <a:latin typeface="Times New Roman" panose="02020603050405020304" pitchFamily="18" charset="0"/>
                <a:cs typeface="Times New Roman" panose="02020603050405020304" pitchFamily="18" charset="0"/>
              </a:rPr>
              <a:t>THE EVOLOUTION OF CONTENTIOUS PROBATE </a:t>
            </a:r>
          </a:p>
        </p:txBody>
      </p:sp>
      <p:sp>
        <p:nvSpPr>
          <p:cNvPr id="3" name="Subtitle 2">
            <a:extLst>
              <a:ext uri="{FF2B5EF4-FFF2-40B4-BE49-F238E27FC236}">
                <a16:creationId xmlns:a16="http://schemas.microsoft.com/office/drawing/2014/main" id="{D52A780D-0E1B-603C-D45E-C9FE00D39D93}"/>
              </a:ext>
            </a:extLst>
          </p:cNvPr>
          <p:cNvSpPr txBox="1">
            <a:spLocks/>
          </p:cNvSpPr>
          <p:nvPr/>
        </p:nvSpPr>
        <p:spPr>
          <a:xfrm>
            <a:off x="566736" y="1092051"/>
            <a:ext cx="9929699" cy="3830378"/>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15000"/>
              </a:lnSpc>
              <a:spcAft>
                <a:spcPts val="800"/>
              </a:spcAft>
              <a:buNone/>
            </a:pPr>
            <a:endParaRPr lang="en-US" sz="1800" i="1" dirty="0">
              <a:solidFill>
                <a:srgbClr val="D71E48"/>
              </a:solidFill>
              <a:latin typeface="Aptos" panose="020B0004020202020204" pitchFamily="34" charset="0"/>
            </a:endParaRPr>
          </a:p>
          <a:p>
            <a:pPr marL="0" indent="0">
              <a:lnSpc>
                <a:spcPct val="115000"/>
              </a:lnSpc>
              <a:spcAft>
                <a:spcPts val="800"/>
              </a:spcAft>
              <a:buNone/>
            </a:pPr>
            <a:r>
              <a:rPr lang="en-GB" sz="2400" i="1" dirty="0">
                <a:effectLst/>
                <a:latin typeface="Times New Roman" panose="02020603050405020304" pitchFamily="18" charset="0"/>
                <a:ea typeface="Aptos" panose="020B0004020202020204" pitchFamily="34" charset="0"/>
                <a:cs typeface="Times New Roman" panose="02020603050405020304" pitchFamily="18" charset="0"/>
              </a:rPr>
              <a:t>“To have and to hold from this day forward, for better for worse, for richer for                       poorer, in sickness and in health, to love and to cherish, till death us do part” </a:t>
            </a:r>
            <a:r>
              <a:rPr lang="en-GB" sz="1800" b="1" i="1" dirty="0">
                <a:effectLst/>
                <a:latin typeface="Times New Roman" panose="02020603050405020304" pitchFamily="18" charset="0"/>
                <a:ea typeface="Aptos" panose="020B0004020202020204" pitchFamily="34" charset="0"/>
                <a:cs typeface="Times New Roman" panose="02020603050405020304" pitchFamily="18" charset="0"/>
              </a:rPr>
              <a:t>Thomas Cranmer 1594 </a:t>
            </a:r>
          </a:p>
          <a:p>
            <a:pPr marL="0" indent="0">
              <a:lnSpc>
                <a:spcPct val="115000"/>
              </a:lnSpc>
              <a:spcAft>
                <a:spcPts val="800"/>
              </a:spcAft>
              <a:buNone/>
            </a:pPr>
            <a:endParaRPr lang="en-GB" sz="18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en-GB" sz="1800" b="1" kern="100" dirty="0">
                <a:effectLst/>
                <a:latin typeface="Times New Roman" panose="02020603050405020304" pitchFamily="18" charset="0"/>
                <a:ea typeface="Aptos" panose="020B0004020202020204" pitchFamily="34" charset="0"/>
                <a:cs typeface="Times New Roman" panose="02020603050405020304" pitchFamily="18" charset="0"/>
              </a:rPr>
              <a:t>Ilott (Respondent) v The Blue Cross and others (Appellants) [2017] UKSC 17 On appeal from: [2015] EWCA </a:t>
            </a:r>
            <a:r>
              <a:rPr lang="en-GB" sz="1800" b="1" kern="100" dirty="0" err="1">
                <a:effectLst/>
                <a:latin typeface="Times New Roman" panose="02020603050405020304" pitchFamily="18" charset="0"/>
                <a:ea typeface="Aptos" panose="020B0004020202020204" pitchFamily="34" charset="0"/>
                <a:cs typeface="Times New Roman" panose="02020603050405020304" pitchFamily="18" charset="0"/>
              </a:rPr>
              <a:t>Civ</a:t>
            </a:r>
            <a:r>
              <a:rPr lang="en-GB" sz="1800" b="1" kern="100" dirty="0">
                <a:effectLst/>
                <a:latin typeface="Times New Roman" panose="02020603050405020304" pitchFamily="18" charset="0"/>
                <a:ea typeface="Aptos" panose="020B0004020202020204" pitchFamily="34" charset="0"/>
                <a:cs typeface="Times New Roman" panose="02020603050405020304" pitchFamily="18" charset="0"/>
              </a:rPr>
              <a:t> 797</a:t>
            </a:r>
          </a:p>
          <a:p>
            <a:pPr marL="0" indent="0">
              <a:lnSpc>
                <a:spcPct val="115000"/>
              </a:lnSpc>
              <a:spcAft>
                <a:spcPts val="800"/>
              </a:spcAft>
              <a:buNone/>
            </a:pPr>
            <a:r>
              <a:rPr lang="en-US" sz="1800" dirty="0">
                <a:solidFill>
                  <a:srgbClr val="D71E48"/>
                </a:solidFill>
                <a:latin typeface="Aptos" panose="020B0004020202020204" pitchFamily="34" charset="0"/>
              </a:rPr>
              <a:t> </a:t>
            </a:r>
            <a:r>
              <a:rPr lang="en-GB" sz="1800" b="1" dirty="0">
                <a:solidFill>
                  <a:srgbClr val="C00000"/>
                </a:solidFill>
                <a:latin typeface="Times New Roman" panose="02020603050405020304" pitchFamily="18" charset="0"/>
                <a:cs typeface="Times New Roman" panose="02020603050405020304" pitchFamily="18" charset="0"/>
              </a:rPr>
              <a:t>Testamentary Freedom - </a:t>
            </a:r>
            <a:r>
              <a:rPr lang="en-GB" sz="1800" b="1"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not inviolable</a:t>
            </a:r>
            <a:endParaRPr lang="en-GB" sz="1800" b="1" dirty="0">
              <a:solidFill>
                <a:srgbClr val="C00000"/>
              </a:solidFill>
              <a:latin typeface="Times New Roman" panose="02020603050405020304" pitchFamily="18" charset="0"/>
              <a:cs typeface="Times New Roman" panose="02020603050405020304" pitchFamily="18" charset="0"/>
            </a:endParaRPr>
          </a:p>
          <a:p>
            <a:pPr marL="0" indent="0">
              <a:lnSpc>
                <a:spcPct val="115000"/>
              </a:lnSpc>
              <a:spcAft>
                <a:spcPts val="800"/>
              </a:spcAft>
              <a:buNone/>
            </a:pPr>
            <a:r>
              <a:rPr lang="en-GB" sz="1800" b="1" dirty="0">
                <a:solidFill>
                  <a:srgbClr val="D71E48"/>
                </a:solidFill>
                <a:latin typeface="Times New Roman" panose="02020603050405020304" pitchFamily="18" charset="0"/>
                <a:cs typeface="Times New Roman" panose="02020603050405020304" pitchFamily="18" charset="0"/>
              </a:rPr>
              <a:t> </a:t>
            </a:r>
            <a:r>
              <a:rPr lang="en-GB" sz="1800" b="1" kern="100" dirty="0">
                <a:solidFill>
                  <a:srgbClr val="D71E48"/>
                </a:solidFill>
                <a:latin typeface="Times New Roman" panose="02020603050405020304" pitchFamily="18" charset="0"/>
                <a:cs typeface="Times New Roman" panose="02020603050405020304" pitchFamily="18" charset="0"/>
              </a:rPr>
              <a:t>Inherently Uncertain</a:t>
            </a:r>
            <a:endParaRPr lang="en-GB"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lnSpc>
                <a:spcPct val="115000"/>
              </a:lnSpc>
              <a:spcAft>
                <a:spcPts val="800"/>
              </a:spcAft>
              <a:buNone/>
            </a:pPr>
            <a:endParaRPr lang="en-GB" sz="1800" b="1" dirty="0">
              <a:solidFill>
                <a:srgbClr val="D71E48"/>
              </a:solidFill>
              <a:latin typeface="Times New Roman" panose="02020603050405020304" pitchFamily="18" charset="0"/>
              <a:cs typeface="Times New Roman" panose="02020603050405020304" pitchFamily="18" charset="0"/>
            </a:endParaRPr>
          </a:p>
          <a:p>
            <a:pPr marL="0" indent="0">
              <a:lnSpc>
                <a:spcPct val="115000"/>
              </a:lnSpc>
              <a:spcAft>
                <a:spcPts val="800"/>
              </a:spcAft>
              <a:buNone/>
            </a:pPr>
            <a:endParaRPr lang="en-US" sz="1800" dirty="0">
              <a:solidFill>
                <a:srgbClr val="D71E48"/>
              </a:solidFill>
              <a:latin typeface="Aptos" panose="020B0004020202020204" pitchFamily="34" charset="0"/>
            </a:endParaRPr>
          </a:p>
        </p:txBody>
      </p:sp>
    </p:spTree>
    <p:extLst>
      <p:ext uri="{BB962C8B-B14F-4D97-AF65-F5344CB8AC3E}">
        <p14:creationId xmlns:p14="http://schemas.microsoft.com/office/powerpoint/2010/main" val="3908076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DE9BA9C9-0A41-1A47-F258-ADCCB19B31DE}"/>
              </a:ext>
            </a:extLst>
          </p:cNvPr>
          <p:cNvSpPr txBox="1">
            <a:spLocks/>
          </p:cNvSpPr>
          <p:nvPr/>
        </p:nvSpPr>
        <p:spPr>
          <a:xfrm>
            <a:off x="566738" y="557213"/>
            <a:ext cx="8062570" cy="32268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None/>
            </a:pPr>
            <a:r>
              <a:rPr lang="en-GB" sz="2400" b="1" i="0" dirty="0">
                <a:solidFill>
                  <a:srgbClr val="C00000"/>
                </a:solidFill>
                <a:effectLst/>
                <a:latin typeface="Times New Roman" panose="02020603050405020304" pitchFamily="18" charset="0"/>
                <a:cs typeface="Times New Roman" panose="02020603050405020304" pitchFamily="18" charset="0"/>
              </a:rPr>
              <a:t>Inheritance (Provision for Family and Dependants) Act 1975</a:t>
            </a:r>
          </a:p>
          <a:p>
            <a:pPr marL="0" indent="0">
              <a:lnSpc>
                <a:spcPct val="100000"/>
              </a:lnSpc>
              <a:buFont typeface="Arial" panose="020B0604020202020204" pitchFamily="34" charset="0"/>
              <a:buNone/>
            </a:pPr>
            <a:endParaRPr lang="en-US" sz="2000" dirty="0">
              <a:solidFill>
                <a:srgbClr val="D71E48"/>
              </a:solidFill>
            </a:endParaRPr>
          </a:p>
        </p:txBody>
      </p:sp>
      <p:sp>
        <p:nvSpPr>
          <p:cNvPr id="3" name="Subtitle 2">
            <a:extLst>
              <a:ext uri="{FF2B5EF4-FFF2-40B4-BE49-F238E27FC236}">
                <a16:creationId xmlns:a16="http://schemas.microsoft.com/office/drawing/2014/main" id="{BE27AE62-6C0F-0000-048E-DCA9595AAE6C}"/>
              </a:ext>
            </a:extLst>
          </p:cNvPr>
          <p:cNvSpPr txBox="1">
            <a:spLocks/>
          </p:cNvSpPr>
          <p:nvPr/>
        </p:nvSpPr>
        <p:spPr>
          <a:xfrm>
            <a:off x="566737" y="1092051"/>
            <a:ext cx="9842091" cy="368254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15000"/>
              </a:lnSpc>
              <a:spcAft>
                <a:spcPts val="800"/>
              </a:spcAft>
              <a:buNone/>
            </a:pPr>
            <a:r>
              <a:rPr lang="en-US" sz="1600" b="1" dirty="0">
                <a:latin typeface="Times New Roman" panose="02020603050405020304" pitchFamily="18" charset="0"/>
                <a:cs typeface="Times New Roman" panose="02020603050405020304" pitchFamily="18" charset="0"/>
              </a:rPr>
              <a:t>Section </a:t>
            </a:r>
            <a:r>
              <a:rPr lang="en-GB" sz="1600" b="1" kern="100" dirty="0">
                <a:effectLst/>
                <a:latin typeface="Times New Roman" panose="02020603050405020304" pitchFamily="18" charset="0"/>
                <a:ea typeface="Aptos" panose="020B0004020202020204" pitchFamily="34" charset="0"/>
                <a:cs typeface="Times New Roman" panose="02020603050405020304" pitchFamily="18" charset="0"/>
              </a:rPr>
              <a:t>1Application for financial provision from deceased’s estate.</a:t>
            </a:r>
            <a:endParaRPr lang="en-GB" sz="1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en-GB" sz="1400" i="1" kern="100" dirty="0">
                <a:effectLst/>
                <a:latin typeface="Times New Roman" panose="02020603050405020304" pitchFamily="18" charset="0"/>
                <a:ea typeface="Aptos" panose="020B0004020202020204" pitchFamily="34" charset="0"/>
                <a:cs typeface="Times New Roman" panose="02020603050405020304" pitchFamily="18" charset="0"/>
              </a:rPr>
              <a:t>(1)Where after the commencement of this Act a person dies domiciled in England and Wales and is survived by any of the following persons:—</a:t>
            </a:r>
          </a:p>
          <a:p>
            <a:pPr marL="0" indent="0">
              <a:lnSpc>
                <a:spcPct val="115000"/>
              </a:lnSpc>
              <a:spcAft>
                <a:spcPts val="800"/>
              </a:spcAft>
              <a:buNone/>
            </a:pPr>
            <a:r>
              <a:rPr lang="en-GB" sz="1400" i="1" kern="100" dirty="0">
                <a:effectLst/>
                <a:latin typeface="Times New Roman" panose="02020603050405020304" pitchFamily="18" charset="0"/>
                <a:ea typeface="Aptos" panose="020B0004020202020204" pitchFamily="34" charset="0"/>
                <a:cs typeface="Times New Roman" panose="02020603050405020304" pitchFamily="18" charset="0"/>
              </a:rPr>
              <a:t>(a)the spouse or civil partner of the deceased;</a:t>
            </a:r>
          </a:p>
          <a:p>
            <a:pPr marL="0" indent="0">
              <a:lnSpc>
                <a:spcPct val="115000"/>
              </a:lnSpc>
              <a:spcAft>
                <a:spcPts val="800"/>
              </a:spcAft>
              <a:buNone/>
            </a:pPr>
            <a:r>
              <a:rPr lang="en-GB" sz="1400" i="1" kern="100" dirty="0">
                <a:effectLst/>
                <a:latin typeface="Times New Roman" panose="02020603050405020304" pitchFamily="18" charset="0"/>
                <a:ea typeface="Aptos" panose="020B0004020202020204" pitchFamily="34" charset="0"/>
                <a:cs typeface="Times New Roman" panose="02020603050405020304" pitchFamily="18" charset="0"/>
              </a:rPr>
              <a:t>(b)a former spouse or former civil partner of the deceased, but not one who has formed a subsequent marriage or civil partnership;</a:t>
            </a:r>
          </a:p>
          <a:p>
            <a:pPr marL="0" indent="0">
              <a:lnSpc>
                <a:spcPct val="115000"/>
              </a:lnSpc>
              <a:spcAft>
                <a:spcPts val="800"/>
              </a:spcAft>
              <a:buNone/>
            </a:pPr>
            <a:r>
              <a:rPr lang="en-GB" sz="1400" i="1"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GB" sz="1400" i="1" kern="100" dirty="0" err="1">
                <a:effectLst/>
                <a:latin typeface="Times New Roman" panose="02020603050405020304" pitchFamily="18" charset="0"/>
                <a:ea typeface="Aptos" panose="020B0004020202020204" pitchFamily="34" charset="0"/>
                <a:cs typeface="Times New Roman" panose="02020603050405020304" pitchFamily="18" charset="0"/>
              </a:rPr>
              <a:t>ba</a:t>
            </a:r>
            <a:r>
              <a:rPr lang="en-GB" sz="1400" i="1" kern="100" dirty="0">
                <a:effectLst/>
                <a:latin typeface="Times New Roman" panose="02020603050405020304" pitchFamily="18" charset="0"/>
                <a:ea typeface="Aptos" panose="020B0004020202020204" pitchFamily="34" charset="0"/>
                <a:cs typeface="Times New Roman" panose="02020603050405020304" pitchFamily="18" charset="0"/>
              </a:rPr>
              <a:t>)any person (not being a person included in paragraph (a) or (b) above) to whom subsection (1A) ... below applies;</a:t>
            </a:r>
          </a:p>
          <a:p>
            <a:pPr marL="0" indent="0">
              <a:lnSpc>
                <a:spcPct val="115000"/>
              </a:lnSpc>
              <a:spcAft>
                <a:spcPts val="800"/>
              </a:spcAft>
              <a:buNone/>
            </a:pPr>
            <a:r>
              <a:rPr lang="en-GB" sz="1400" i="1" kern="100" dirty="0">
                <a:effectLst/>
                <a:latin typeface="Times New Roman" panose="02020603050405020304" pitchFamily="18" charset="0"/>
                <a:ea typeface="Aptos" panose="020B0004020202020204" pitchFamily="34" charset="0"/>
                <a:cs typeface="Times New Roman" panose="02020603050405020304" pitchFamily="18" charset="0"/>
              </a:rPr>
              <a:t>(c)a child of the deceased;</a:t>
            </a:r>
          </a:p>
          <a:p>
            <a:pPr marL="0" indent="0">
              <a:lnSpc>
                <a:spcPct val="115000"/>
              </a:lnSpc>
              <a:spcAft>
                <a:spcPts val="800"/>
              </a:spcAft>
              <a:buNone/>
            </a:pPr>
            <a:r>
              <a:rPr lang="en-GB" sz="1400" i="1" kern="100" dirty="0">
                <a:effectLst/>
                <a:latin typeface="Times New Roman" panose="02020603050405020304" pitchFamily="18" charset="0"/>
                <a:ea typeface="Aptos" panose="020B0004020202020204" pitchFamily="34" charset="0"/>
                <a:cs typeface="Times New Roman" panose="02020603050405020304" pitchFamily="18" charset="0"/>
              </a:rPr>
              <a:t>(d)any person (not being a child of the deceased)who in relation to any marriage or civil partnership to which the deceased was at any time a party, or otherwise in relation to any family in which the deceased at any time stood in the role of a parent, was treated by the deceased as a child of the family;</a:t>
            </a:r>
          </a:p>
          <a:p>
            <a:pPr marL="0" indent="0">
              <a:lnSpc>
                <a:spcPct val="115000"/>
              </a:lnSpc>
              <a:spcAft>
                <a:spcPts val="800"/>
              </a:spcAft>
              <a:buNone/>
            </a:pPr>
            <a:r>
              <a:rPr lang="en-GB" sz="1400" i="1" kern="100" dirty="0">
                <a:effectLst/>
                <a:latin typeface="Times New Roman" panose="02020603050405020304" pitchFamily="18" charset="0"/>
                <a:ea typeface="Aptos" panose="020B0004020202020204" pitchFamily="34" charset="0"/>
                <a:cs typeface="Times New Roman" panose="02020603050405020304" pitchFamily="18" charset="0"/>
              </a:rPr>
              <a:t>(e)any person (not being a person included in the foregoing paragraphs of this subsection) who immediately before the death of the deceased was being maintained, either wholly or partly, by the deceased;</a:t>
            </a:r>
          </a:p>
          <a:p>
            <a:pPr marL="0" indent="0">
              <a:lnSpc>
                <a:spcPct val="150000"/>
              </a:lnSpc>
              <a:buFont typeface="Arial" panose="020B0604020202020204" pitchFamily="34" charset="0"/>
              <a:buNone/>
            </a:pPr>
            <a:endParaRPr lang="en-US" sz="1800" dirty="0">
              <a:solidFill>
                <a:srgbClr val="D71E48"/>
              </a:solidFill>
              <a:latin typeface="Aptos" panose="020B0004020202020204" pitchFamily="34" charset="0"/>
            </a:endParaRPr>
          </a:p>
        </p:txBody>
      </p:sp>
    </p:spTree>
    <p:extLst>
      <p:ext uri="{BB962C8B-B14F-4D97-AF65-F5344CB8AC3E}">
        <p14:creationId xmlns:p14="http://schemas.microsoft.com/office/powerpoint/2010/main" val="1763217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0327A-680F-31A9-F4FB-AB9AE2C27ABE}"/>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E70D84CA-C8D1-85B7-FB91-BF1B798FBF22}"/>
              </a:ext>
            </a:extLst>
          </p:cNvPr>
          <p:cNvSpPr txBox="1">
            <a:spLocks/>
          </p:cNvSpPr>
          <p:nvPr/>
        </p:nvSpPr>
        <p:spPr>
          <a:xfrm>
            <a:off x="566738" y="557213"/>
            <a:ext cx="8062570" cy="32268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None/>
            </a:pPr>
            <a:r>
              <a:rPr lang="en-GB" sz="2400" b="1" i="0" dirty="0">
                <a:solidFill>
                  <a:srgbClr val="C00000"/>
                </a:solidFill>
                <a:effectLst/>
                <a:latin typeface="Times New Roman" panose="02020603050405020304" pitchFamily="18" charset="0"/>
                <a:cs typeface="Times New Roman" panose="02020603050405020304" pitchFamily="18" charset="0"/>
              </a:rPr>
              <a:t>Inheritance (Provision for Family and Dependants) Act 1975</a:t>
            </a:r>
          </a:p>
          <a:p>
            <a:pPr marL="0" indent="0">
              <a:lnSpc>
                <a:spcPct val="100000"/>
              </a:lnSpc>
              <a:buFont typeface="Arial" panose="020B0604020202020204" pitchFamily="34" charset="0"/>
              <a:buNone/>
            </a:pPr>
            <a:endParaRPr lang="en-US" sz="2000" dirty="0">
              <a:solidFill>
                <a:srgbClr val="D71E48"/>
              </a:solidFill>
            </a:endParaRPr>
          </a:p>
        </p:txBody>
      </p:sp>
      <p:sp>
        <p:nvSpPr>
          <p:cNvPr id="3" name="Subtitle 2">
            <a:extLst>
              <a:ext uri="{FF2B5EF4-FFF2-40B4-BE49-F238E27FC236}">
                <a16:creationId xmlns:a16="http://schemas.microsoft.com/office/drawing/2014/main" id="{802EAF80-7417-6023-CA6C-BFD4FBF1E6D7}"/>
              </a:ext>
            </a:extLst>
          </p:cNvPr>
          <p:cNvSpPr txBox="1">
            <a:spLocks/>
          </p:cNvSpPr>
          <p:nvPr/>
        </p:nvSpPr>
        <p:spPr>
          <a:xfrm>
            <a:off x="566737" y="1092051"/>
            <a:ext cx="9842091" cy="368254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15000"/>
              </a:lnSpc>
              <a:spcAft>
                <a:spcPts val="800"/>
              </a:spcAft>
              <a:buNone/>
            </a:pPr>
            <a:r>
              <a:rPr lang="en-US" sz="1600" b="1" dirty="0">
                <a:latin typeface="Times New Roman" panose="02020603050405020304" pitchFamily="18" charset="0"/>
                <a:cs typeface="Times New Roman" panose="02020603050405020304" pitchFamily="18" charset="0"/>
              </a:rPr>
              <a:t>Section </a:t>
            </a:r>
            <a:r>
              <a:rPr lang="en-GB" sz="1600" b="1" kern="100" dirty="0">
                <a:effectLst/>
                <a:latin typeface="Times New Roman" panose="02020603050405020304" pitchFamily="18" charset="0"/>
                <a:ea typeface="Aptos" panose="020B0004020202020204" pitchFamily="34" charset="0"/>
                <a:cs typeface="Times New Roman" panose="02020603050405020304" pitchFamily="18" charset="0"/>
              </a:rPr>
              <a:t>1 Application for financial provision from deceased’s estate.</a:t>
            </a:r>
            <a:endParaRPr lang="en-GB" sz="1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lgn="l">
              <a:buNone/>
            </a:pPr>
            <a:r>
              <a:rPr lang="en-GB" sz="1400" b="0" i="1" dirty="0">
                <a:effectLst/>
                <a:latin typeface="Times New Roman" panose="02020603050405020304" pitchFamily="18" charset="0"/>
                <a:cs typeface="Times New Roman" panose="02020603050405020304" pitchFamily="18" charset="0"/>
              </a:rPr>
              <a:t>(2)In this Act “reasonable financial provision”—</a:t>
            </a:r>
          </a:p>
          <a:p>
            <a:pPr marL="0" indent="0" algn="l">
              <a:buNone/>
            </a:pPr>
            <a:r>
              <a:rPr lang="en-GB" sz="1400" b="0" i="1" dirty="0">
                <a:effectLst/>
                <a:latin typeface="Times New Roman" panose="02020603050405020304" pitchFamily="18" charset="0"/>
                <a:cs typeface="Times New Roman" panose="02020603050405020304" pitchFamily="18" charset="0"/>
              </a:rPr>
              <a:t>(a)in the case of an application made by virtue of subsection (1)(a) above by the husband or wife of the deceased (except where the marriage with the deceased was the subject of a judicial separation order and at the date of death the order</a:t>
            </a:r>
            <a:r>
              <a:rPr lang="en-GB" sz="1400" b="1" i="1" dirty="0">
                <a:latin typeface="Times New Roman" panose="02020603050405020304" pitchFamily="18" charset="0"/>
                <a:cs typeface="Times New Roman" panose="02020603050405020304" pitchFamily="18" charset="0"/>
              </a:rPr>
              <a:t> </a:t>
            </a:r>
            <a:r>
              <a:rPr lang="en-GB" sz="1400" b="0" i="1" dirty="0">
                <a:effectLst/>
                <a:latin typeface="Times New Roman" panose="02020603050405020304" pitchFamily="18" charset="0"/>
                <a:cs typeface="Times New Roman" panose="02020603050405020304" pitchFamily="18" charset="0"/>
              </a:rPr>
              <a:t>was in force and the separation was continuing), means such financial provision as it would be reasonable in all the circumstances of the case for a husband or wife to receive, whether or not that provision is required for his or her maintenance;</a:t>
            </a:r>
          </a:p>
          <a:p>
            <a:pPr marL="0" indent="0" algn="l">
              <a:buNone/>
            </a:pPr>
            <a:endParaRPr lang="en-GB" sz="1400" b="0" i="1" dirty="0">
              <a:effectLst/>
              <a:latin typeface="Times New Roman" panose="02020603050405020304" pitchFamily="18" charset="0"/>
              <a:cs typeface="Times New Roman" panose="02020603050405020304" pitchFamily="18" charset="0"/>
            </a:endParaRPr>
          </a:p>
          <a:p>
            <a:pPr marL="0" indent="0" algn="l">
              <a:buNone/>
            </a:pPr>
            <a:r>
              <a:rPr lang="en-GB" sz="1400" b="0" i="1" dirty="0">
                <a:effectLst/>
                <a:latin typeface="Times New Roman" panose="02020603050405020304" pitchFamily="18" charset="0"/>
                <a:cs typeface="Times New Roman" panose="02020603050405020304" pitchFamily="18" charset="0"/>
              </a:rPr>
              <a:t>(aa)in the case of an application made by virtue of subsection (1)(a) above by the civil partner of the deceased (except where, at the date of death, a separation order under Chapter 2 of Part 2 of the Civil Partnership Act 2004 was in force in relation to the civil partnership and the separation was continuing), means such financial provision as it would be reasonable in all the circumstances of the case for a civil partner to receive, whether or not that provision is required for his or her maintenance;</a:t>
            </a:r>
          </a:p>
          <a:p>
            <a:pPr marL="0" indent="0" algn="l">
              <a:buNone/>
            </a:pPr>
            <a:endParaRPr lang="en-GB" sz="1400" b="0" i="1" dirty="0">
              <a:effectLst/>
              <a:latin typeface="Times New Roman" panose="02020603050405020304" pitchFamily="18" charset="0"/>
              <a:cs typeface="Times New Roman" panose="02020603050405020304" pitchFamily="18" charset="0"/>
            </a:endParaRPr>
          </a:p>
          <a:p>
            <a:pPr marL="0" indent="0" algn="l">
              <a:buNone/>
            </a:pPr>
            <a:r>
              <a:rPr lang="en-GB" sz="1400" b="0" i="1" dirty="0">
                <a:effectLst/>
                <a:latin typeface="Times New Roman" panose="02020603050405020304" pitchFamily="18" charset="0"/>
                <a:cs typeface="Times New Roman" panose="02020603050405020304" pitchFamily="18" charset="0"/>
              </a:rPr>
              <a:t>(b)in the case of any other application made by virtue of subsection (1) above, means such financial provision as it would be reasonable in all the circumstances of the case for the applicant to receive for his maintenance</a:t>
            </a:r>
          </a:p>
          <a:p>
            <a:pPr marL="0" indent="0">
              <a:lnSpc>
                <a:spcPct val="150000"/>
              </a:lnSpc>
              <a:buFont typeface="Arial" panose="020B0604020202020204" pitchFamily="34" charset="0"/>
              <a:buNone/>
            </a:pPr>
            <a:endParaRPr lang="en-US" sz="1800" dirty="0">
              <a:solidFill>
                <a:srgbClr val="D71E48"/>
              </a:solidFill>
              <a:latin typeface="Aptos" panose="020B0004020202020204" pitchFamily="34" charset="0"/>
            </a:endParaRPr>
          </a:p>
        </p:txBody>
      </p:sp>
    </p:spTree>
    <p:extLst>
      <p:ext uri="{BB962C8B-B14F-4D97-AF65-F5344CB8AC3E}">
        <p14:creationId xmlns:p14="http://schemas.microsoft.com/office/powerpoint/2010/main" val="201534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85B45-EBF8-D085-9E3B-01863B671878}"/>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42B0EDB7-A116-FEF8-0EEB-5DE3ADFD8806}"/>
              </a:ext>
            </a:extLst>
          </p:cNvPr>
          <p:cNvSpPr txBox="1">
            <a:spLocks/>
          </p:cNvSpPr>
          <p:nvPr/>
        </p:nvSpPr>
        <p:spPr>
          <a:xfrm>
            <a:off x="566738" y="557213"/>
            <a:ext cx="8062570" cy="32268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None/>
            </a:pPr>
            <a:r>
              <a:rPr lang="en-GB" sz="2400" b="1" i="0" dirty="0">
                <a:solidFill>
                  <a:srgbClr val="C00000"/>
                </a:solidFill>
                <a:effectLst/>
                <a:latin typeface="Times New Roman" panose="02020603050405020304" pitchFamily="18" charset="0"/>
                <a:cs typeface="Times New Roman" panose="02020603050405020304" pitchFamily="18" charset="0"/>
              </a:rPr>
              <a:t>Inheritance (Provision for Family and Dependants) Act 1975</a:t>
            </a:r>
          </a:p>
          <a:p>
            <a:pPr marL="0" indent="0">
              <a:lnSpc>
                <a:spcPct val="100000"/>
              </a:lnSpc>
              <a:buFont typeface="Arial" panose="020B0604020202020204" pitchFamily="34" charset="0"/>
              <a:buNone/>
            </a:pPr>
            <a:endParaRPr lang="en-US" sz="2000" dirty="0">
              <a:solidFill>
                <a:srgbClr val="D71E48"/>
              </a:solidFill>
            </a:endParaRPr>
          </a:p>
        </p:txBody>
      </p:sp>
      <p:sp>
        <p:nvSpPr>
          <p:cNvPr id="3" name="Subtitle 2">
            <a:extLst>
              <a:ext uri="{FF2B5EF4-FFF2-40B4-BE49-F238E27FC236}">
                <a16:creationId xmlns:a16="http://schemas.microsoft.com/office/drawing/2014/main" id="{A996B6E1-0714-2573-0277-9BD91E2DF8BE}"/>
              </a:ext>
            </a:extLst>
          </p:cNvPr>
          <p:cNvSpPr txBox="1">
            <a:spLocks/>
          </p:cNvSpPr>
          <p:nvPr/>
        </p:nvSpPr>
        <p:spPr>
          <a:xfrm>
            <a:off x="566737" y="1092051"/>
            <a:ext cx="9842091" cy="368254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15000"/>
              </a:lnSpc>
              <a:spcAft>
                <a:spcPts val="800"/>
              </a:spcAft>
              <a:buNone/>
            </a:pPr>
            <a:r>
              <a:rPr lang="en-US" sz="1400" b="1" dirty="0">
                <a:latin typeface="Times New Roman" panose="02020603050405020304" pitchFamily="18" charset="0"/>
                <a:cs typeface="Times New Roman" panose="02020603050405020304" pitchFamily="18" charset="0"/>
              </a:rPr>
              <a:t>Section </a:t>
            </a:r>
            <a:r>
              <a:rPr lang="en-GB" sz="1400" b="1" kern="100" dirty="0">
                <a:latin typeface="Times New Roman" panose="02020603050405020304" pitchFamily="18" charset="0"/>
                <a:cs typeface="Times New Roman" panose="02020603050405020304" pitchFamily="18" charset="0"/>
              </a:rPr>
              <a:t>2 Powers of court to make Orders</a:t>
            </a:r>
            <a:r>
              <a:rPr lang="en-GB" sz="1400" b="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GB" sz="1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lgn="l">
              <a:buNone/>
            </a:pPr>
            <a:r>
              <a:rPr lang="en-GB" sz="1050" b="0" i="1" dirty="0">
                <a:solidFill>
                  <a:srgbClr val="1E1E1E"/>
                </a:solidFill>
                <a:effectLst/>
                <a:latin typeface="Times New Roman" panose="02020603050405020304" pitchFamily="18" charset="0"/>
                <a:cs typeface="Times New Roman" panose="02020603050405020304" pitchFamily="18" charset="0"/>
              </a:rPr>
              <a:t>(1)Subject to the provisions of this Act, where an application is made for an order under this section, the court may, if it is satisfied that the disposition of the deceased’s estate effected by his will or the law relating to intestacy, or the combination of his will and that law, is not such as to make reasonable financial provision for the applicant, make any one or more of the following orders:—</a:t>
            </a:r>
          </a:p>
          <a:p>
            <a:pPr marL="0" indent="0" algn="l">
              <a:buNone/>
            </a:pPr>
            <a:r>
              <a:rPr lang="en-GB" sz="1050" b="0" i="1" dirty="0">
                <a:solidFill>
                  <a:srgbClr val="1E1E1E"/>
                </a:solidFill>
                <a:effectLst/>
                <a:latin typeface="Times New Roman" panose="02020603050405020304" pitchFamily="18" charset="0"/>
                <a:cs typeface="Times New Roman" panose="02020603050405020304" pitchFamily="18" charset="0"/>
              </a:rPr>
              <a:t>(a)an order for the making to the applicant out of the net estate of the deceased of such periodical payments and for such term as may be specified in the order;</a:t>
            </a:r>
          </a:p>
          <a:p>
            <a:pPr marL="0" indent="0" algn="l">
              <a:buNone/>
            </a:pPr>
            <a:r>
              <a:rPr lang="en-GB" sz="1050" b="0" i="1" dirty="0">
                <a:solidFill>
                  <a:srgbClr val="1E1E1E"/>
                </a:solidFill>
                <a:effectLst/>
                <a:latin typeface="Times New Roman" panose="02020603050405020304" pitchFamily="18" charset="0"/>
                <a:cs typeface="Times New Roman" panose="02020603050405020304" pitchFamily="18" charset="0"/>
              </a:rPr>
              <a:t>(b)an order for the payment to the applicant out of that estate of a lump sum of such amount as may be so specified;</a:t>
            </a:r>
          </a:p>
          <a:p>
            <a:pPr marL="0" indent="0" algn="l">
              <a:buNone/>
            </a:pPr>
            <a:r>
              <a:rPr lang="en-GB" sz="1050" b="0" i="1" dirty="0">
                <a:solidFill>
                  <a:srgbClr val="1E1E1E"/>
                </a:solidFill>
                <a:effectLst/>
                <a:latin typeface="Times New Roman" panose="02020603050405020304" pitchFamily="18" charset="0"/>
                <a:cs typeface="Times New Roman" panose="02020603050405020304" pitchFamily="18" charset="0"/>
              </a:rPr>
              <a:t>(c)an order for the transfer to the applicant of such property comprised in that estate as may be so specified;</a:t>
            </a:r>
          </a:p>
          <a:p>
            <a:pPr marL="0" indent="0" algn="l">
              <a:buNone/>
            </a:pPr>
            <a:r>
              <a:rPr lang="en-GB" sz="1050" b="0" i="1" dirty="0">
                <a:solidFill>
                  <a:srgbClr val="1E1E1E"/>
                </a:solidFill>
                <a:effectLst/>
                <a:latin typeface="Times New Roman" panose="02020603050405020304" pitchFamily="18" charset="0"/>
                <a:cs typeface="Times New Roman" panose="02020603050405020304" pitchFamily="18" charset="0"/>
              </a:rPr>
              <a:t>(d)an order for the settlement for the benefit of the applicant of such property comprised in that estate as may be so specified;</a:t>
            </a:r>
          </a:p>
          <a:p>
            <a:pPr marL="0" indent="0" algn="l">
              <a:buNone/>
            </a:pPr>
            <a:r>
              <a:rPr lang="en-GB" sz="1050" b="0" i="1" dirty="0">
                <a:solidFill>
                  <a:srgbClr val="1E1E1E"/>
                </a:solidFill>
                <a:effectLst/>
                <a:latin typeface="Times New Roman" panose="02020603050405020304" pitchFamily="18" charset="0"/>
                <a:cs typeface="Times New Roman" panose="02020603050405020304" pitchFamily="18" charset="0"/>
              </a:rPr>
              <a:t>(e)an order for the acquisition out of property comprised in that estate of such property as may be so specified and for the transfer of the property so acquired to the applicant or for the settlement thereof for his benefit;</a:t>
            </a:r>
          </a:p>
          <a:p>
            <a:pPr marL="0" indent="0" algn="l">
              <a:buNone/>
            </a:pPr>
            <a:r>
              <a:rPr lang="en-GB" sz="1050" b="0" i="1" dirty="0">
                <a:solidFill>
                  <a:srgbClr val="1E1E1E"/>
                </a:solidFill>
                <a:effectLst/>
                <a:latin typeface="Times New Roman" panose="02020603050405020304" pitchFamily="18" charset="0"/>
                <a:cs typeface="Times New Roman" panose="02020603050405020304" pitchFamily="18" charset="0"/>
              </a:rPr>
              <a:t>(f)an order varying any ante-nuptial or post-nuptial settlement (including such a settlement made by will) made on the parties to a marriage to which the deceased was one of the parties, the variation being for the benefit of the surviving party to that marriage, or any child of that marriage, or any person who was treated by the deceased as a child of the family in relation to that marriage.</a:t>
            </a:r>
          </a:p>
          <a:p>
            <a:pPr marL="0" indent="0" algn="l">
              <a:buNone/>
            </a:pPr>
            <a:r>
              <a:rPr lang="en-GB" sz="1050" b="0" i="1" dirty="0">
                <a:solidFill>
                  <a:srgbClr val="1E1E1E"/>
                </a:solidFill>
                <a:effectLst/>
                <a:latin typeface="Times New Roman" panose="02020603050405020304" pitchFamily="18" charset="0"/>
                <a:cs typeface="Times New Roman" panose="02020603050405020304" pitchFamily="18" charset="0"/>
              </a:rPr>
              <a:t>(h)an order varying for the applicant's benefit the trusts on which the deceased's estate is held (whether arising under the will, or the law relating to intestacy, or both).</a:t>
            </a:r>
          </a:p>
          <a:p>
            <a:pPr marL="0" indent="0" algn="l">
              <a:buNone/>
            </a:pPr>
            <a:r>
              <a:rPr lang="en-GB" sz="1050" b="0" i="1" dirty="0">
                <a:solidFill>
                  <a:srgbClr val="1E1E1E"/>
                </a:solidFill>
                <a:effectLst/>
                <a:latin typeface="Times New Roman" panose="02020603050405020304" pitchFamily="18" charset="0"/>
                <a:cs typeface="Times New Roman" panose="02020603050405020304" pitchFamily="18" charset="0"/>
              </a:rPr>
              <a:t>(g)an order varying any settlement made—</a:t>
            </a:r>
          </a:p>
          <a:p>
            <a:pPr marL="0" indent="0" algn="l">
              <a:buNone/>
            </a:pPr>
            <a:r>
              <a:rPr lang="en-GB" sz="1050" b="0" i="1" dirty="0">
                <a:solidFill>
                  <a:srgbClr val="1E1E1E"/>
                </a:solidFill>
                <a:effectLst/>
                <a:latin typeface="Times New Roman" panose="02020603050405020304" pitchFamily="18" charset="0"/>
                <a:cs typeface="Times New Roman" panose="02020603050405020304" pitchFamily="18" charset="0"/>
              </a:rPr>
              <a:t>(</a:t>
            </a:r>
            <a:r>
              <a:rPr lang="en-GB" sz="1050" b="0" i="1" dirty="0" err="1">
                <a:solidFill>
                  <a:srgbClr val="1E1E1E"/>
                </a:solidFill>
                <a:effectLst/>
                <a:latin typeface="Times New Roman" panose="02020603050405020304" pitchFamily="18" charset="0"/>
                <a:cs typeface="Times New Roman" panose="02020603050405020304" pitchFamily="18" charset="0"/>
              </a:rPr>
              <a:t>i</a:t>
            </a:r>
            <a:r>
              <a:rPr lang="en-GB" sz="1050" b="0" i="1" dirty="0">
                <a:solidFill>
                  <a:srgbClr val="1E1E1E"/>
                </a:solidFill>
                <a:effectLst/>
                <a:latin typeface="Times New Roman" panose="02020603050405020304" pitchFamily="18" charset="0"/>
                <a:cs typeface="Times New Roman" panose="02020603050405020304" pitchFamily="18" charset="0"/>
              </a:rPr>
              <a:t>)during the subsistence of a civil partnership formed by the deceased, or</a:t>
            </a:r>
          </a:p>
          <a:p>
            <a:pPr marL="0" indent="0" algn="l">
              <a:buNone/>
            </a:pPr>
            <a:r>
              <a:rPr lang="en-GB" sz="1050" b="0" i="1" dirty="0">
                <a:solidFill>
                  <a:srgbClr val="1E1E1E"/>
                </a:solidFill>
                <a:effectLst/>
                <a:latin typeface="Times New Roman" panose="02020603050405020304" pitchFamily="18" charset="0"/>
                <a:cs typeface="Times New Roman" panose="02020603050405020304" pitchFamily="18" charset="0"/>
              </a:rPr>
              <a:t>(ii)in anticipation of the formation of a civil partnership by the deceased,</a:t>
            </a:r>
          </a:p>
          <a:p>
            <a:pPr marL="0" indent="0" algn="just">
              <a:buNone/>
            </a:pPr>
            <a:r>
              <a:rPr lang="en-GB" sz="1050" b="0" i="1" dirty="0">
                <a:solidFill>
                  <a:srgbClr val="1E1E1E"/>
                </a:solidFill>
                <a:effectLst/>
                <a:latin typeface="Times New Roman" panose="02020603050405020304" pitchFamily="18" charset="0"/>
                <a:cs typeface="Times New Roman" panose="02020603050405020304" pitchFamily="18" charset="0"/>
              </a:rPr>
              <a:t>on the civil partners (including such a settlement made by will), the variation being for the benefit of the surviving civil partner, or any child of both the civil partners, or any person who was treated by the deceased as a child of the family in relation to that civil partnership.</a:t>
            </a:r>
          </a:p>
          <a:p>
            <a:pPr marL="0" indent="0">
              <a:lnSpc>
                <a:spcPct val="150000"/>
              </a:lnSpc>
              <a:buFont typeface="Arial" panose="020B0604020202020204" pitchFamily="34" charset="0"/>
              <a:buNone/>
            </a:pPr>
            <a:endParaRPr lang="en-US" sz="1800" dirty="0">
              <a:solidFill>
                <a:srgbClr val="D71E48"/>
              </a:solidFill>
              <a:latin typeface="Aptos" panose="020B0004020202020204" pitchFamily="34" charset="0"/>
            </a:endParaRPr>
          </a:p>
        </p:txBody>
      </p:sp>
    </p:spTree>
    <p:extLst>
      <p:ext uri="{BB962C8B-B14F-4D97-AF65-F5344CB8AC3E}">
        <p14:creationId xmlns:p14="http://schemas.microsoft.com/office/powerpoint/2010/main" val="518534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8FF5F-51CC-C9B2-C3FA-F4D3A8500E06}"/>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63DEB60B-3105-F17A-F8DA-19E0B9C218FC}"/>
              </a:ext>
            </a:extLst>
          </p:cNvPr>
          <p:cNvSpPr txBox="1">
            <a:spLocks/>
          </p:cNvSpPr>
          <p:nvPr/>
        </p:nvSpPr>
        <p:spPr>
          <a:xfrm>
            <a:off x="566738" y="557213"/>
            <a:ext cx="8062570" cy="32268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None/>
            </a:pPr>
            <a:r>
              <a:rPr lang="en-GB" sz="2400" b="1" i="0" dirty="0">
                <a:solidFill>
                  <a:srgbClr val="C00000"/>
                </a:solidFill>
                <a:effectLst/>
                <a:latin typeface="Times New Roman" panose="02020603050405020304" pitchFamily="18" charset="0"/>
                <a:cs typeface="Times New Roman" panose="02020603050405020304" pitchFamily="18" charset="0"/>
              </a:rPr>
              <a:t>Inheritance (Provision for Family and Dependants) Act 1975</a:t>
            </a:r>
          </a:p>
          <a:p>
            <a:pPr marL="0" indent="0">
              <a:lnSpc>
                <a:spcPct val="100000"/>
              </a:lnSpc>
              <a:buFont typeface="Arial" panose="020B0604020202020204" pitchFamily="34" charset="0"/>
              <a:buNone/>
            </a:pPr>
            <a:endParaRPr lang="en-US" sz="2000" dirty="0">
              <a:solidFill>
                <a:srgbClr val="D71E48"/>
              </a:solidFill>
            </a:endParaRPr>
          </a:p>
        </p:txBody>
      </p:sp>
      <p:sp>
        <p:nvSpPr>
          <p:cNvPr id="3" name="Subtitle 2">
            <a:extLst>
              <a:ext uri="{FF2B5EF4-FFF2-40B4-BE49-F238E27FC236}">
                <a16:creationId xmlns:a16="http://schemas.microsoft.com/office/drawing/2014/main" id="{9CEDA983-A0F2-66DC-FAA6-D5120A1A14B4}"/>
              </a:ext>
            </a:extLst>
          </p:cNvPr>
          <p:cNvSpPr txBox="1">
            <a:spLocks/>
          </p:cNvSpPr>
          <p:nvPr/>
        </p:nvSpPr>
        <p:spPr>
          <a:xfrm>
            <a:off x="566737" y="1092051"/>
            <a:ext cx="9842091" cy="368254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15000"/>
              </a:lnSpc>
              <a:spcAft>
                <a:spcPts val="800"/>
              </a:spcAft>
              <a:buNone/>
            </a:pPr>
            <a:r>
              <a:rPr lang="en-US" sz="1600" b="1" dirty="0">
                <a:latin typeface="Times New Roman" panose="02020603050405020304" pitchFamily="18" charset="0"/>
                <a:cs typeface="Times New Roman" panose="02020603050405020304" pitchFamily="18" charset="0"/>
              </a:rPr>
              <a:t>Section </a:t>
            </a:r>
            <a:r>
              <a:rPr lang="en-GB" sz="1600" b="1" kern="100" dirty="0">
                <a:latin typeface="Times New Roman" panose="02020603050405020304" pitchFamily="18" charset="0"/>
                <a:cs typeface="Times New Roman" panose="02020603050405020304" pitchFamily="18" charset="0"/>
              </a:rPr>
              <a:t>3</a:t>
            </a:r>
            <a:r>
              <a:rPr lang="en-GB" sz="16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6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GB" sz="1600" b="1" i="0" dirty="0">
                <a:solidFill>
                  <a:srgbClr val="000000"/>
                </a:solidFill>
                <a:effectLst/>
                <a:latin typeface="Times New Roman" panose="02020603050405020304" pitchFamily="18" charset="0"/>
                <a:cs typeface="Times New Roman" panose="02020603050405020304" pitchFamily="18" charset="0"/>
              </a:rPr>
              <a:t>Matters to which court is to have regard in exercising powers under s. 2.</a:t>
            </a:r>
            <a:endParaRPr lang="en-GB" sz="1600" b="0" i="0" dirty="0">
              <a:solidFill>
                <a:srgbClr val="000000"/>
              </a:solidFill>
              <a:effectLst/>
              <a:latin typeface="Times New Roman" panose="02020603050405020304" pitchFamily="18" charset="0"/>
              <a:cs typeface="Times New Roman" panose="02020603050405020304" pitchFamily="18" charset="0"/>
            </a:endParaRPr>
          </a:p>
          <a:p>
            <a:pPr marL="0" indent="0" algn="l">
              <a:buNone/>
            </a:pPr>
            <a:r>
              <a:rPr lang="en-GB" sz="1400" b="0" i="1" dirty="0">
                <a:solidFill>
                  <a:srgbClr val="1E1E1E"/>
                </a:solidFill>
                <a:effectLst/>
                <a:latin typeface="Times New Roman" panose="02020603050405020304" pitchFamily="18" charset="0"/>
                <a:cs typeface="Times New Roman" panose="02020603050405020304" pitchFamily="18" charset="0"/>
              </a:rPr>
              <a:t>(1)Where an application is made for an order under section 2 of this Act, the court shall, in determining whether the disposition of the deceased’s estate effected by his will or the law relating to intestacy, or the combination of his will and that law, is such as to make reasonable financial provision for the applicant and, if the court considers that reasonable financial provision has not been made, in determining whether and in what manner it shall exercise its powers under that section, have regard to the following matters, that is to say—</a:t>
            </a:r>
          </a:p>
          <a:p>
            <a:pPr marL="0" indent="0" algn="l">
              <a:buNone/>
            </a:pPr>
            <a:r>
              <a:rPr lang="en-GB" sz="1400" b="0" i="1" dirty="0">
                <a:solidFill>
                  <a:srgbClr val="1E1E1E"/>
                </a:solidFill>
                <a:effectLst/>
                <a:latin typeface="Times New Roman" panose="02020603050405020304" pitchFamily="18" charset="0"/>
                <a:cs typeface="Times New Roman" panose="02020603050405020304" pitchFamily="18" charset="0"/>
              </a:rPr>
              <a:t>(a)the financial resources and financial needs which the applicant has or is likely to have in the foreseeable future;</a:t>
            </a:r>
          </a:p>
          <a:p>
            <a:pPr marL="0" indent="0" algn="l">
              <a:buNone/>
            </a:pPr>
            <a:r>
              <a:rPr lang="en-GB" sz="1400" b="0" i="1" dirty="0">
                <a:solidFill>
                  <a:srgbClr val="1E1E1E"/>
                </a:solidFill>
                <a:effectLst/>
                <a:latin typeface="Times New Roman" panose="02020603050405020304" pitchFamily="18" charset="0"/>
                <a:cs typeface="Times New Roman" panose="02020603050405020304" pitchFamily="18" charset="0"/>
              </a:rPr>
              <a:t>(b)the financial resources and financial needs which any other applicant for an order under section 2 of this Act has or is likely to have in the foreseeable future;</a:t>
            </a:r>
          </a:p>
          <a:p>
            <a:pPr marL="0" indent="0" algn="l">
              <a:buNone/>
            </a:pPr>
            <a:r>
              <a:rPr lang="en-GB" sz="1400" b="0" i="1" dirty="0">
                <a:solidFill>
                  <a:srgbClr val="1E1E1E"/>
                </a:solidFill>
                <a:effectLst/>
                <a:latin typeface="Times New Roman" panose="02020603050405020304" pitchFamily="18" charset="0"/>
                <a:cs typeface="Times New Roman" panose="02020603050405020304" pitchFamily="18" charset="0"/>
              </a:rPr>
              <a:t>(c)the financial resources and financial needs which any beneficiary of the estate of the deceased has or is likely to have in the foreseeable future;</a:t>
            </a:r>
          </a:p>
          <a:p>
            <a:pPr marL="0" indent="0" algn="l">
              <a:buNone/>
            </a:pPr>
            <a:r>
              <a:rPr lang="en-GB" sz="1400" b="0" i="1" dirty="0">
                <a:solidFill>
                  <a:srgbClr val="1E1E1E"/>
                </a:solidFill>
                <a:effectLst/>
                <a:latin typeface="Times New Roman" panose="02020603050405020304" pitchFamily="18" charset="0"/>
                <a:cs typeface="Times New Roman" panose="02020603050405020304" pitchFamily="18" charset="0"/>
              </a:rPr>
              <a:t>(d)any obligations and responsibilities which the deceased had towards any applicant for an order under the said section 2 or towards any beneficiary of the estate of the deceased;</a:t>
            </a:r>
          </a:p>
          <a:p>
            <a:pPr marL="0" indent="0" algn="l">
              <a:buNone/>
            </a:pPr>
            <a:r>
              <a:rPr lang="en-GB" sz="1400" b="0" i="1" dirty="0">
                <a:solidFill>
                  <a:srgbClr val="1E1E1E"/>
                </a:solidFill>
                <a:effectLst/>
                <a:latin typeface="Times New Roman" panose="02020603050405020304" pitchFamily="18" charset="0"/>
                <a:cs typeface="Times New Roman" panose="02020603050405020304" pitchFamily="18" charset="0"/>
              </a:rPr>
              <a:t>(e)the size and nature of the net estate of the deceased;</a:t>
            </a:r>
          </a:p>
          <a:p>
            <a:pPr marL="0" indent="0" algn="l">
              <a:buNone/>
            </a:pPr>
            <a:r>
              <a:rPr lang="en-GB" sz="1400" b="0" i="1" dirty="0">
                <a:solidFill>
                  <a:srgbClr val="1E1E1E"/>
                </a:solidFill>
                <a:effectLst/>
                <a:latin typeface="Times New Roman" panose="02020603050405020304" pitchFamily="18" charset="0"/>
                <a:cs typeface="Times New Roman" panose="02020603050405020304" pitchFamily="18" charset="0"/>
              </a:rPr>
              <a:t>(f)any physical or mental disability of any applicant for an order under the said section 2 or any beneficiary of the estate of the deceased;</a:t>
            </a:r>
          </a:p>
          <a:p>
            <a:pPr marL="0" indent="0" algn="l">
              <a:buNone/>
            </a:pPr>
            <a:r>
              <a:rPr lang="en-GB" sz="1400" b="0" i="1" dirty="0">
                <a:solidFill>
                  <a:srgbClr val="1E1E1E"/>
                </a:solidFill>
                <a:effectLst/>
                <a:latin typeface="Times New Roman" panose="02020603050405020304" pitchFamily="18" charset="0"/>
                <a:cs typeface="Times New Roman" panose="02020603050405020304" pitchFamily="18" charset="0"/>
              </a:rPr>
              <a:t>(g)any other matter, including the conduct of the applicant or any other person, which in the circumstances of the case the court may consider relevant.</a:t>
            </a:r>
          </a:p>
          <a:p>
            <a:pPr marL="0" indent="0">
              <a:lnSpc>
                <a:spcPct val="150000"/>
              </a:lnSpc>
              <a:buFont typeface="Arial" panose="020B0604020202020204" pitchFamily="34" charset="0"/>
              <a:buNone/>
            </a:pPr>
            <a:endParaRPr lang="en-US" sz="1800" dirty="0">
              <a:solidFill>
                <a:srgbClr val="D71E48"/>
              </a:solidFill>
              <a:latin typeface="Aptos" panose="020B0004020202020204" pitchFamily="34" charset="0"/>
            </a:endParaRPr>
          </a:p>
        </p:txBody>
      </p:sp>
    </p:spTree>
    <p:extLst>
      <p:ext uri="{BB962C8B-B14F-4D97-AF65-F5344CB8AC3E}">
        <p14:creationId xmlns:p14="http://schemas.microsoft.com/office/powerpoint/2010/main" val="4212102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F3F25-2EC8-6635-24CF-42A8723E4FD3}"/>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D43B1D2E-696F-93F9-593A-17E0E9B2389D}"/>
              </a:ext>
            </a:extLst>
          </p:cNvPr>
          <p:cNvSpPr txBox="1">
            <a:spLocks/>
          </p:cNvSpPr>
          <p:nvPr/>
        </p:nvSpPr>
        <p:spPr>
          <a:xfrm>
            <a:off x="566738" y="557213"/>
            <a:ext cx="8062570" cy="32268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None/>
            </a:pPr>
            <a:r>
              <a:rPr lang="en-GB" sz="2400" b="1" i="0" dirty="0">
                <a:solidFill>
                  <a:srgbClr val="C00000"/>
                </a:solidFill>
                <a:effectLst/>
                <a:latin typeface="Times New Roman" panose="02020603050405020304" pitchFamily="18" charset="0"/>
                <a:cs typeface="Times New Roman" panose="02020603050405020304" pitchFamily="18" charset="0"/>
              </a:rPr>
              <a:t>Inheritance (Provision for Family and Dependants) Act 1975</a:t>
            </a:r>
          </a:p>
          <a:p>
            <a:pPr marL="0" indent="0">
              <a:lnSpc>
                <a:spcPct val="100000"/>
              </a:lnSpc>
              <a:buFont typeface="Arial" panose="020B0604020202020204" pitchFamily="34" charset="0"/>
              <a:buNone/>
            </a:pPr>
            <a:endParaRPr lang="en-US" sz="2000" dirty="0">
              <a:solidFill>
                <a:srgbClr val="D71E48"/>
              </a:solidFill>
            </a:endParaRPr>
          </a:p>
        </p:txBody>
      </p:sp>
      <p:sp>
        <p:nvSpPr>
          <p:cNvPr id="3" name="Subtitle 2">
            <a:extLst>
              <a:ext uri="{FF2B5EF4-FFF2-40B4-BE49-F238E27FC236}">
                <a16:creationId xmlns:a16="http://schemas.microsoft.com/office/drawing/2014/main" id="{22D2925C-50E2-3D29-66EB-AF3900C34286}"/>
              </a:ext>
            </a:extLst>
          </p:cNvPr>
          <p:cNvSpPr txBox="1">
            <a:spLocks/>
          </p:cNvSpPr>
          <p:nvPr/>
        </p:nvSpPr>
        <p:spPr>
          <a:xfrm>
            <a:off x="566737" y="1092051"/>
            <a:ext cx="9842091" cy="368254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15000"/>
              </a:lnSpc>
              <a:spcAft>
                <a:spcPts val="800"/>
              </a:spcAft>
              <a:buNone/>
            </a:pPr>
            <a:r>
              <a:rPr lang="en-US" sz="1800" b="1" dirty="0">
                <a:latin typeface="Times New Roman" panose="02020603050405020304" pitchFamily="18" charset="0"/>
                <a:cs typeface="Times New Roman" panose="02020603050405020304" pitchFamily="18" charset="0"/>
              </a:rPr>
              <a:t>Section </a:t>
            </a:r>
            <a:r>
              <a:rPr lang="en-GB" sz="1800" b="1" kern="100" dirty="0">
                <a:latin typeface="Times New Roman" panose="02020603050405020304" pitchFamily="18" charset="0"/>
                <a:cs typeface="Times New Roman" panose="02020603050405020304" pitchFamily="18" charset="0"/>
              </a:rPr>
              <a:t>3</a:t>
            </a:r>
            <a:r>
              <a:rPr lang="en-GB"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GB" sz="1800" b="1" i="0" dirty="0">
                <a:solidFill>
                  <a:srgbClr val="000000"/>
                </a:solidFill>
                <a:effectLst/>
                <a:latin typeface="Times New Roman" panose="02020603050405020304" pitchFamily="18" charset="0"/>
                <a:cs typeface="Times New Roman" panose="02020603050405020304" pitchFamily="18" charset="0"/>
              </a:rPr>
              <a:t>Matters to which court is to have regard in exercising powers under s. 2.</a:t>
            </a:r>
          </a:p>
          <a:p>
            <a:pPr marL="0" indent="0">
              <a:lnSpc>
                <a:spcPct val="115000"/>
              </a:lnSpc>
              <a:spcAft>
                <a:spcPts val="800"/>
              </a:spcAft>
              <a:buNone/>
            </a:pPr>
            <a:r>
              <a:rPr lang="en-GB" sz="1600" b="0" i="0" dirty="0">
                <a:solidFill>
                  <a:srgbClr val="000000"/>
                </a:solidFill>
                <a:effectLst/>
                <a:latin typeface="Times New Roman" panose="02020603050405020304" pitchFamily="18" charset="0"/>
                <a:cs typeface="Times New Roman" panose="02020603050405020304" pitchFamily="18" charset="0"/>
              </a:rPr>
              <a:t> </a:t>
            </a:r>
          </a:p>
          <a:p>
            <a:pPr marL="0" indent="0">
              <a:lnSpc>
                <a:spcPct val="115000"/>
              </a:lnSpc>
              <a:spcAft>
                <a:spcPts val="800"/>
              </a:spcAft>
              <a:buNone/>
            </a:pPr>
            <a:r>
              <a:rPr lang="en-GB" sz="1800" b="1" i="0" dirty="0">
                <a:solidFill>
                  <a:srgbClr val="C00000"/>
                </a:solidFill>
                <a:effectLst/>
                <a:latin typeface="Times New Roman" panose="02020603050405020304" pitchFamily="18" charset="0"/>
                <a:cs typeface="Times New Roman" panose="02020603050405020304" pitchFamily="18" charset="0"/>
              </a:rPr>
              <a:t>AKA “THE DIVORCE CROSS – CHECK”</a:t>
            </a:r>
          </a:p>
          <a:p>
            <a:pPr marL="0" indent="0" algn="l">
              <a:buNone/>
            </a:pPr>
            <a:r>
              <a:rPr lang="en-GB" sz="1800" b="0" i="0" dirty="0">
                <a:solidFill>
                  <a:srgbClr val="1E1E1E"/>
                </a:solidFill>
                <a:effectLst/>
                <a:latin typeface="Times New Roman" panose="02020603050405020304" pitchFamily="18" charset="0"/>
                <a:cs typeface="Times New Roman" panose="02020603050405020304" pitchFamily="18" charset="0"/>
              </a:rPr>
              <a:t>(2) This subsection applies, without prejudice to the generality of paragraph (g) of subsection (1) above, where an application for an order under section 2 of this Act is made by virtue of section 1(1)(a) or (b) of this Act.</a:t>
            </a:r>
          </a:p>
          <a:p>
            <a:pPr marL="0" indent="0" algn="just">
              <a:buNone/>
            </a:pPr>
            <a:r>
              <a:rPr lang="en-GB" sz="1800" b="0" i="0" dirty="0">
                <a:solidFill>
                  <a:srgbClr val="1E1E1E"/>
                </a:solidFill>
                <a:effectLst/>
                <a:latin typeface="Times New Roman" panose="02020603050405020304" pitchFamily="18" charset="0"/>
                <a:cs typeface="Times New Roman" panose="02020603050405020304" pitchFamily="18" charset="0"/>
              </a:rPr>
              <a:t>The court shall, in addition to the matters specifically mentioned in paragraphs (a) to (f) of that subsection, have regard to—</a:t>
            </a:r>
          </a:p>
          <a:p>
            <a:pPr marL="0" indent="0" algn="l">
              <a:buNone/>
            </a:pPr>
            <a:r>
              <a:rPr lang="en-GB" sz="1800" b="0" i="0" dirty="0">
                <a:solidFill>
                  <a:srgbClr val="1E1E1E"/>
                </a:solidFill>
                <a:effectLst/>
                <a:latin typeface="Times New Roman" panose="02020603050405020304" pitchFamily="18" charset="0"/>
                <a:cs typeface="Times New Roman" panose="02020603050405020304" pitchFamily="18" charset="0"/>
              </a:rPr>
              <a:t>(a)the age of the applicant and the duration of the marriage or civil partnership;</a:t>
            </a:r>
          </a:p>
          <a:p>
            <a:pPr marL="0" indent="0" algn="l">
              <a:buNone/>
            </a:pPr>
            <a:r>
              <a:rPr lang="en-GB" sz="1800" b="0" i="0" dirty="0">
                <a:solidFill>
                  <a:srgbClr val="1E1E1E"/>
                </a:solidFill>
                <a:effectLst/>
                <a:latin typeface="Times New Roman" panose="02020603050405020304" pitchFamily="18" charset="0"/>
                <a:cs typeface="Times New Roman" panose="02020603050405020304" pitchFamily="18" charset="0"/>
              </a:rPr>
              <a:t>(b)the contribution made by the applicant to the welfare of the family of the deceased, including any contribution made by looking after the home or caring for the family.</a:t>
            </a:r>
          </a:p>
          <a:p>
            <a:pPr marL="0" indent="0" algn="l">
              <a:buNone/>
            </a:pPr>
            <a:endParaRPr lang="en-US" sz="1800" dirty="0">
              <a:solidFill>
                <a:srgbClr val="D71E48"/>
              </a:solidFill>
              <a:latin typeface="Aptos" panose="020B0004020202020204" pitchFamily="34" charset="0"/>
            </a:endParaRPr>
          </a:p>
        </p:txBody>
      </p:sp>
    </p:spTree>
    <p:extLst>
      <p:ext uri="{BB962C8B-B14F-4D97-AF65-F5344CB8AC3E}">
        <p14:creationId xmlns:p14="http://schemas.microsoft.com/office/powerpoint/2010/main" val="2490478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DE9BA9C9-0A41-1A47-F258-ADCCB19B31DE}"/>
              </a:ext>
            </a:extLst>
          </p:cNvPr>
          <p:cNvSpPr txBox="1">
            <a:spLocks/>
          </p:cNvSpPr>
          <p:nvPr/>
        </p:nvSpPr>
        <p:spPr>
          <a:xfrm>
            <a:off x="566737" y="557213"/>
            <a:ext cx="9915245" cy="534838"/>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None/>
            </a:pPr>
            <a:r>
              <a:rPr lang="en-US" sz="2400" b="1" dirty="0">
                <a:solidFill>
                  <a:srgbClr val="D71E48"/>
                </a:solidFill>
                <a:latin typeface="Times New Roman" panose="02020603050405020304" pitchFamily="18" charset="0"/>
                <a:cs typeface="Times New Roman" panose="02020603050405020304" pitchFamily="18" charset="0"/>
              </a:rPr>
              <a:t>CONTENTIOUS PROBATE &amp; </a:t>
            </a:r>
            <a:r>
              <a:rPr lang="en-GB" sz="2400" b="1" i="0" dirty="0">
                <a:solidFill>
                  <a:srgbClr val="C00000"/>
                </a:solidFill>
                <a:effectLst/>
                <a:latin typeface="Times New Roman" panose="02020603050405020304" pitchFamily="18" charset="0"/>
                <a:cs typeface="Times New Roman" panose="02020603050405020304" pitchFamily="18" charset="0"/>
              </a:rPr>
              <a:t>“THE DIVORCE CROSS – CHECK”</a:t>
            </a:r>
          </a:p>
          <a:p>
            <a:pPr marL="0" indent="0">
              <a:lnSpc>
                <a:spcPct val="100000"/>
              </a:lnSpc>
              <a:buNone/>
            </a:pPr>
            <a:r>
              <a:rPr lang="en-US" sz="2400" b="1" dirty="0">
                <a:solidFill>
                  <a:srgbClr val="D71E48"/>
                </a:solidFill>
                <a:latin typeface="Times New Roman" panose="02020603050405020304" pitchFamily="18" charset="0"/>
                <a:cs typeface="Times New Roman" panose="02020603050405020304" pitchFamily="18" charset="0"/>
              </a:rPr>
              <a:t>  </a:t>
            </a:r>
          </a:p>
          <a:p>
            <a:pPr marL="0" indent="0">
              <a:lnSpc>
                <a:spcPct val="100000"/>
              </a:lnSpc>
              <a:buFont typeface="Arial" panose="020B0604020202020204" pitchFamily="34" charset="0"/>
              <a:buNone/>
            </a:pPr>
            <a:endParaRPr lang="en-US" sz="2000" dirty="0">
              <a:solidFill>
                <a:srgbClr val="D71E48"/>
              </a:solidFill>
            </a:endParaRPr>
          </a:p>
        </p:txBody>
      </p:sp>
      <p:sp>
        <p:nvSpPr>
          <p:cNvPr id="3" name="Subtitle 2">
            <a:extLst>
              <a:ext uri="{FF2B5EF4-FFF2-40B4-BE49-F238E27FC236}">
                <a16:creationId xmlns:a16="http://schemas.microsoft.com/office/drawing/2014/main" id="{BE27AE62-6C0F-0000-048E-DCA9595AAE6C}"/>
              </a:ext>
            </a:extLst>
          </p:cNvPr>
          <p:cNvSpPr txBox="1">
            <a:spLocks/>
          </p:cNvSpPr>
          <p:nvPr/>
        </p:nvSpPr>
        <p:spPr>
          <a:xfrm>
            <a:off x="566738" y="1092051"/>
            <a:ext cx="9984452" cy="3206177"/>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50000"/>
              </a:lnSpc>
              <a:buNone/>
            </a:pPr>
            <a:endParaRPr lang="en-GB" sz="18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lnSpc>
                <a:spcPct val="150000"/>
              </a:lnSpc>
              <a:buNone/>
            </a:pPr>
            <a:r>
              <a:rPr lang="en-GB" sz="1800" b="1" kern="100" dirty="0" err="1">
                <a:effectLst/>
                <a:latin typeface="Times New Roman" panose="02020603050405020304" pitchFamily="18" charset="0"/>
                <a:ea typeface="Aptos" panose="020B0004020202020204" pitchFamily="34" charset="0"/>
                <a:cs typeface="Times New Roman" panose="02020603050405020304" pitchFamily="18" charset="0"/>
              </a:rPr>
              <a:t>Jassal</a:t>
            </a:r>
            <a:r>
              <a:rPr lang="en-GB" sz="1800" b="1" kern="100" dirty="0">
                <a:effectLst/>
                <a:latin typeface="Times New Roman" panose="02020603050405020304" pitchFamily="18" charset="0"/>
                <a:ea typeface="Aptos" panose="020B0004020202020204" pitchFamily="34" charset="0"/>
                <a:cs typeface="Times New Roman" panose="02020603050405020304" pitchFamily="18" charset="0"/>
              </a:rPr>
              <a:t> v Shah &amp; Anor (Re Estate of </a:t>
            </a:r>
            <a:r>
              <a:rPr lang="en-GB" sz="1800" b="1" kern="100" dirty="0" err="1">
                <a:effectLst/>
                <a:latin typeface="Times New Roman" panose="02020603050405020304" pitchFamily="18" charset="0"/>
                <a:ea typeface="Aptos" panose="020B0004020202020204" pitchFamily="34" charset="0"/>
                <a:cs typeface="Times New Roman" panose="02020603050405020304" pitchFamily="18" charset="0"/>
              </a:rPr>
              <a:t>Fiaz</a:t>
            </a:r>
            <a:r>
              <a:rPr lang="en-GB" sz="1800" b="1" kern="100" dirty="0">
                <a:effectLst/>
                <a:latin typeface="Times New Roman" panose="02020603050405020304" pitchFamily="18" charset="0"/>
                <a:ea typeface="Aptos" panose="020B0004020202020204" pitchFamily="34" charset="0"/>
                <a:cs typeface="Times New Roman" panose="02020603050405020304" pitchFamily="18" charset="0"/>
              </a:rPr>
              <a:t> Ali Shah - Inheritance (Provision for Family and Dependents) Act 1975) [2024] EWHC 2214 (Ch) </a:t>
            </a:r>
          </a:p>
          <a:p>
            <a:pPr marL="0" indent="0">
              <a:lnSpc>
                <a:spcPct val="150000"/>
              </a:lnSpc>
              <a:buFont typeface="Arial" panose="020B0604020202020204" pitchFamily="34" charset="0"/>
              <a:buNone/>
            </a:pPr>
            <a:endParaRPr lang="en-US" sz="1800" b="1" dirty="0">
              <a:solidFill>
                <a:srgbClr val="D71E48"/>
              </a:solidFill>
              <a:latin typeface="Times New Roman" panose="02020603050405020304" pitchFamily="18" charset="0"/>
              <a:cs typeface="Times New Roman" panose="02020603050405020304" pitchFamily="18" charset="0"/>
            </a:endParaRPr>
          </a:p>
          <a:p>
            <a:pPr marL="0" indent="0">
              <a:lnSpc>
                <a:spcPct val="150000"/>
              </a:lnSpc>
              <a:buNone/>
            </a:pPr>
            <a:r>
              <a:rPr lang="en-GB" sz="1800" b="1" kern="100" dirty="0" err="1">
                <a:effectLst/>
                <a:latin typeface="Times New Roman" panose="02020603050405020304" pitchFamily="18" charset="0"/>
                <a:ea typeface="Aptos" panose="020B0004020202020204" pitchFamily="34" charset="0"/>
                <a:cs typeface="Times New Roman" panose="02020603050405020304" pitchFamily="18" charset="0"/>
              </a:rPr>
              <a:t>Lilleyman</a:t>
            </a:r>
            <a:r>
              <a:rPr lang="en-GB" sz="1800" b="1" kern="100" dirty="0">
                <a:effectLst/>
                <a:latin typeface="Times New Roman" panose="02020603050405020304" pitchFamily="18" charset="0"/>
                <a:ea typeface="Aptos" panose="020B0004020202020204" pitchFamily="34" charset="0"/>
                <a:cs typeface="Times New Roman" panose="02020603050405020304" pitchFamily="18" charset="0"/>
              </a:rPr>
              <a:t> v </a:t>
            </a:r>
            <a:r>
              <a:rPr lang="en-GB" sz="1800" b="1" kern="100" dirty="0" err="1">
                <a:effectLst/>
                <a:latin typeface="Times New Roman" panose="02020603050405020304" pitchFamily="18" charset="0"/>
                <a:ea typeface="Aptos" panose="020B0004020202020204" pitchFamily="34" charset="0"/>
                <a:cs typeface="Times New Roman" panose="02020603050405020304" pitchFamily="18" charset="0"/>
              </a:rPr>
              <a:t>Lilleyman</a:t>
            </a:r>
            <a:r>
              <a:rPr lang="en-GB" sz="1800" b="1" kern="100" dirty="0">
                <a:effectLst/>
                <a:latin typeface="Times New Roman" panose="02020603050405020304" pitchFamily="18" charset="0"/>
                <a:ea typeface="Aptos" panose="020B0004020202020204" pitchFamily="34" charset="0"/>
                <a:cs typeface="Times New Roman" panose="02020603050405020304" pitchFamily="18" charset="0"/>
              </a:rPr>
              <a:t> [2012] EWHC 821 </a:t>
            </a:r>
          </a:p>
          <a:p>
            <a:pPr marL="0" indent="0">
              <a:lnSpc>
                <a:spcPct val="150000"/>
              </a:lnSpc>
              <a:buFont typeface="Arial" panose="020B0604020202020204" pitchFamily="34" charset="0"/>
              <a:buNone/>
            </a:pPr>
            <a:endParaRPr lang="en-US" sz="1800" b="1" dirty="0">
              <a:solidFill>
                <a:srgbClr val="D71E48"/>
              </a:solidFill>
              <a:latin typeface="Times New Roman" panose="02020603050405020304" pitchFamily="18" charset="0"/>
              <a:cs typeface="Times New Roman" panose="02020603050405020304" pitchFamily="18" charset="0"/>
            </a:endParaRPr>
          </a:p>
          <a:p>
            <a:pPr marL="0" indent="0">
              <a:lnSpc>
                <a:spcPct val="150000"/>
              </a:lnSpc>
              <a:buNone/>
            </a:pPr>
            <a:r>
              <a:rPr lang="en-GB" sz="1800" b="1" kern="100" dirty="0">
                <a:effectLst/>
                <a:latin typeface="Times New Roman" panose="02020603050405020304" pitchFamily="18" charset="0"/>
                <a:ea typeface="Aptos" panose="020B0004020202020204" pitchFamily="34" charset="0"/>
                <a:cs typeface="Times New Roman" panose="02020603050405020304" pitchFamily="18" charset="0"/>
              </a:rPr>
              <a:t>Fielden &amp; Anor v Cunliffe [2005] EWCA </a:t>
            </a:r>
            <a:r>
              <a:rPr lang="en-GB" sz="1800" b="1" kern="100" dirty="0" err="1">
                <a:effectLst/>
                <a:latin typeface="Times New Roman" panose="02020603050405020304" pitchFamily="18" charset="0"/>
                <a:ea typeface="Aptos" panose="020B0004020202020204" pitchFamily="34" charset="0"/>
                <a:cs typeface="Times New Roman" panose="02020603050405020304" pitchFamily="18" charset="0"/>
              </a:rPr>
              <a:t>Civ</a:t>
            </a:r>
            <a:r>
              <a:rPr lang="en-GB" sz="1800" b="1" kern="100" dirty="0">
                <a:effectLst/>
                <a:latin typeface="Times New Roman" panose="02020603050405020304" pitchFamily="18" charset="0"/>
                <a:ea typeface="Aptos" panose="020B0004020202020204" pitchFamily="34" charset="0"/>
                <a:cs typeface="Times New Roman" panose="02020603050405020304" pitchFamily="18" charset="0"/>
              </a:rPr>
              <a:t> 1508</a:t>
            </a:r>
          </a:p>
          <a:p>
            <a:pPr marL="0" indent="0">
              <a:lnSpc>
                <a:spcPct val="150000"/>
              </a:lnSpc>
              <a:buFont typeface="Arial" panose="020B0604020202020204" pitchFamily="34" charset="0"/>
              <a:buNone/>
            </a:pPr>
            <a:endParaRPr lang="en-US" sz="1800" dirty="0">
              <a:solidFill>
                <a:srgbClr val="D71E48"/>
              </a:solidFill>
              <a:latin typeface="Aptos" panose="020B0004020202020204" pitchFamily="34" charset="0"/>
            </a:endParaRPr>
          </a:p>
        </p:txBody>
      </p:sp>
    </p:spTree>
    <p:extLst>
      <p:ext uri="{BB962C8B-B14F-4D97-AF65-F5344CB8AC3E}">
        <p14:creationId xmlns:p14="http://schemas.microsoft.com/office/powerpoint/2010/main" val="1763528951"/>
      </p:ext>
    </p:extLst>
  </p:cSld>
  <p:clrMapOvr>
    <a:masterClrMapping/>
  </p:clrMapOvr>
</p:sld>
</file>

<file path=ppt/theme/theme1.xml><?xml version="1.0" encoding="utf-8"?>
<a:theme xmlns:a="http://schemas.openxmlformats.org/drawingml/2006/main" name="Cover Slide 1">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over Slide 2">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ontent Slid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128</TotalTime>
  <Words>1720</Words>
  <Application>Microsoft Office PowerPoint</Application>
  <PresentationFormat>Custom</PresentationFormat>
  <Paragraphs>77</Paragraphs>
  <Slides>10</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10</vt:i4>
      </vt:variant>
    </vt:vector>
  </HeadingPairs>
  <TitlesOfParts>
    <vt:vector size="16" baseType="lpstr">
      <vt:lpstr>Aptos</vt:lpstr>
      <vt:lpstr>Arial</vt:lpstr>
      <vt:lpstr>Times New Roman</vt:lpstr>
      <vt:lpstr>Cover Slide 1</vt:lpstr>
      <vt:lpstr>Cover Slide 2</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Garlick</dc:creator>
  <cp:lastModifiedBy>Cerys Sayer</cp:lastModifiedBy>
  <cp:revision>14</cp:revision>
  <dcterms:created xsi:type="dcterms:W3CDTF">2024-04-19T14:07:47Z</dcterms:created>
  <dcterms:modified xsi:type="dcterms:W3CDTF">2024-11-08T11:00:04Z</dcterms:modified>
</cp:coreProperties>
</file>