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4" r:id="rId2"/>
    <p:sldMasterId id="2147483666" r:id="rId3"/>
  </p:sldMasterIdLst>
  <p:sldIdLst>
    <p:sldId id="266" r:id="rId4"/>
    <p:sldId id="258" r:id="rId5"/>
    <p:sldId id="267" r:id="rId6"/>
    <p:sldId id="268" r:id="rId7"/>
    <p:sldId id="269" r:id="rId8"/>
    <p:sldId id="270" r:id="rId9"/>
    <p:sldId id="271" r:id="rId10"/>
    <p:sldId id="256" r:id="rId11"/>
  </p:sldIdLst>
  <p:sldSz cx="11430000" cy="71643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7" userDrawn="1">
          <p15:clr>
            <a:srgbClr val="A4A3A4"/>
          </p15:clr>
        </p15:guide>
        <p15:guide id="2" pos="36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1E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p:restoredTop sz="94694"/>
  </p:normalViewPr>
  <p:slideViewPr>
    <p:cSldViewPr snapToGrid="0" showGuides="1">
      <p:cViewPr varScale="1">
        <p:scale>
          <a:sx n="87" d="100"/>
          <a:sy n="87" d="100"/>
        </p:scale>
        <p:origin x="477" y="54"/>
      </p:cViewPr>
      <p:guideLst>
        <p:guide orient="horz" pos="2257"/>
        <p:guide pos="3600"/>
      </p:guideLst>
    </p:cSldViewPr>
  </p:slideViewPr>
  <p:notesTextViewPr>
    <p:cViewPr>
      <p:scale>
        <a:sx n="1" d="1"/>
        <a:sy n="1" d="1"/>
      </p:scale>
      <p:origin x="0" y="0"/>
    </p:cViewPr>
  </p:notesTextViewPr>
  <p:gridSpacing cx="720089" cy="720089"/>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7100064"/>
      </p:ext>
    </p:extLst>
  </p:cSld>
  <p:clrMapOvr>
    <a:masterClrMapping/>
  </p:clrMapOvr>
  <p:extLst>
    <p:ext uri="{DCECCB84-F9BA-43D5-87BE-67443E8EF086}">
      <p15:sldGuideLst xmlns:p15="http://schemas.microsoft.com/office/powerpoint/2012/main">
        <p15:guide id="1" orient="horz" pos="351" userDrawn="1">
          <p15:clr>
            <a:srgbClr val="FBAE40"/>
          </p15:clr>
        </p15:guide>
        <p15:guide id="2" pos="357" userDrawn="1">
          <p15:clr>
            <a:srgbClr val="FBAE40"/>
          </p15:clr>
        </p15:guide>
        <p15:guide id="3" orient="horz" pos="4162" userDrawn="1">
          <p15:clr>
            <a:srgbClr val="FBAE40"/>
          </p15:clr>
        </p15:guide>
        <p15:guide id="4" pos="684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9662397"/>
      </p:ext>
    </p:extLst>
  </p:cSld>
  <p:clrMapOvr>
    <a:masterClrMapping/>
  </p:clrMapOvr>
  <p:extLst>
    <p:ext uri="{DCECCB84-F9BA-43D5-87BE-67443E8EF086}">
      <p15:sldGuideLst xmlns:p15="http://schemas.microsoft.com/office/powerpoint/2012/main">
        <p15:guide id="1" orient="horz" pos="351" userDrawn="1">
          <p15:clr>
            <a:srgbClr val="FBAE40"/>
          </p15:clr>
        </p15:guide>
        <p15:guide id="2" pos="357" userDrawn="1">
          <p15:clr>
            <a:srgbClr val="FBAE40"/>
          </p15:clr>
        </p15:guide>
        <p15:guide id="3" orient="horz" pos="4162" userDrawn="1">
          <p15:clr>
            <a:srgbClr val="FBAE40"/>
          </p15:clr>
        </p15:guide>
        <p15:guide id="4" pos="684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796402"/>
      </p:ext>
    </p:extLst>
  </p:cSld>
  <p:clrMapOvr>
    <a:masterClrMapping/>
  </p:clrMapOvr>
  <p:extLst>
    <p:ext uri="{DCECCB84-F9BA-43D5-87BE-67443E8EF086}">
      <p15:sldGuideLst xmlns:p15="http://schemas.microsoft.com/office/powerpoint/2012/main">
        <p15:guide id="1" orient="horz" pos="351" userDrawn="1">
          <p15:clr>
            <a:srgbClr val="FBAE40"/>
          </p15:clr>
        </p15:guide>
        <p15:guide id="2" pos="357" userDrawn="1">
          <p15:clr>
            <a:srgbClr val="FBAE40"/>
          </p15:clr>
        </p15:guide>
        <p15:guide id="3" orient="horz" pos="4162" userDrawn="1">
          <p15:clr>
            <a:srgbClr val="FBAE40"/>
          </p15:clr>
        </p15:guide>
        <p15:guide id="4" pos="6843"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B2F3EE-E755-7959-D99D-D525482DC191}"/>
              </a:ext>
            </a:extLst>
          </p:cNvPr>
          <p:cNvPicPr>
            <a:picLocks noChangeAspect="1"/>
          </p:cNvPicPr>
          <p:nvPr userDrawn="1"/>
        </p:nvPicPr>
        <p:blipFill>
          <a:blip r:embed="rId3"/>
          <a:srcRect/>
          <a:stretch/>
        </p:blipFill>
        <p:spPr>
          <a:xfrm>
            <a:off x="0" y="1588"/>
            <a:ext cx="11430000" cy="7162800"/>
          </a:xfrm>
          <a:prstGeom prst="rect">
            <a:avLst/>
          </a:prstGeom>
        </p:spPr>
      </p:pic>
    </p:spTree>
    <p:extLst>
      <p:ext uri="{BB962C8B-B14F-4D97-AF65-F5344CB8AC3E}">
        <p14:creationId xmlns:p14="http://schemas.microsoft.com/office/powerpoint/2010/main" val="264701481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857250" rtl="0" eaLnBrk="1" latinLnBrk="0" hangingPunct="1">
        <a:lnSpc>
          <a:spcPct val="90000"/>
        </a:lnSpc>
        <a:spcBef>
          <a:spcPct val="0"/>
        </a:spcBef>
        <a:buNone/>
        <a:defRPr sz="4125" kern="1200">
          <a:solidFill>
            <a:schemeClr val="tx1"/>
          </a:solidFill>
          <a:latin typeface="+mj-lt"/>
          <a:ea typeface="+mj-ea"/>
          <a:cs typeface="+mj-cs"/>
        </a:defRPr>
      </a:lvl1pPr>
    </p:titleStyle>
    <p:body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8426B3-8972-F178-AA0D-CE51A7E3A6D1}"/>
              </a:ext>
            </a:extLst>
          </p:cNvPr>
          <p:cNvPicPr>
            <a:picLocks noChangeAspect="1"/>
          </p:cNvPicPr>
          <p:nvPr userDrawn="1"/>
        </p:nvPicPr>
        <p:blipFill>
          <a:blip r:embed="rId3"/>
          <a:srcRect/>
          <a:stretch/>
        </p:blipFill>
        <p:spPr>
          <a:xfrm>
            <a:off x="0" y="1588"/>
            <a:ext cx="11430000" cy="7162800"/>
          </a:xfrm>
          <a:prstGeom prst="rect">
            <a:avLst/>
          </a:prstGeom>
        </p:spPr>
      </p:pic>
    </p:spTree>
    <p:extLst>
      <p:ext uri="{BB962C8B-B14F-4D97-AF65-F5344CB8AC3E}">
        <p14:creationId xmlns:p14="http://schemas.microsoft.com/office/powerpoint/2010/main" val="288764316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857250" rtl="0" eaLnBrk="1" latinLnBrk="0" hangingPunct="1">
        <a:lnSpc>
          <a:spcPct val="90000"/>
        </a:lnSpc>
        <a:spcBef>
          <a:spcPct val="0"/>
        </a:spcBef>
        <a:buNone/>
        <a:defRPr sz="4125" kern="1200">
          <a:solidFill>
            <a:schemeClr val="tx1"/>
          </a:solidFill>
          <a:latin typeface="+mj-lt"/>
          <a:ea typeface="+mj-ea"/>
          <a:cs typeface="+mj-cs"/>
        </a:defRPr>
      </a:lvl1pPr>
    </p:titleStyle>
    <p:body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8426B3-8972-F178-AA0D-CE51A7E3A6D1}"/>
              </a:ext>
            </a:extLst>
          </p:cNvPr>
          <p:cNvPicPr>
            <a:picLocks noChangeAspect="1"/>
          </p:cNvPicPr>
          <p:nvPr userDrawn="1"/>
        </p:nvPicPr>
        <p:blipFill>
          <a:blip r:embed="rId3"/>
          <a:srcRect/>
          <a:stretch/>
        </p:blipFill>
        <p:spPr>
          <a:xfrm>
            <a:off x="0" y="1588"/>
            <a:ext cx="11430000" cy="7162800"/>
          </a:xfrm>
          <a:prstGeom prst="rect">
            <a:avLst/>
          </a:prstGeom>
        </p:spPr>
      </p:pic>
    </p:spTree>
    <p:extLst>
      <p:ext uri="{BB962C8B-B14F-4D97-AF65-F5344CB8AC3E}">
        <p14:creationId xmlns:p14="http://schemas.microsoft.com/office/powerpoint/2010/main" val="1349701678"/>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857250" rtl="0" eaLnBrk="1" latinLnBrk="0" hangingPunct="1">
        <a:lnSpc>
          <a:spcPct val="90000"/>
        </a:lnSpc>
        <a:spcBef>
          <a:spcPct val="0"/>
        </a:spcBef>
        <a:buNone/>
        <a:defRPr sz="4125" kern="1200">
          <a:solidFill>
            <a:schemeClr val="tx1"/>
          </a:solidFill>
          <a:latin typeface="+mj-lt"/>
          <a:ea typeface="+mj-ea"/>
          <a:cs typeface="+mj-cs"/>
        </a:defRPr>
      </a:lvl1pPr>
    </p:titleStyle>
    <p:body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hyperlink" Target="https://uk.practicallaw.thomsonreuters.com/9-626-1317?originationContext=document&amp;transitionType=PLDocumentLink&amp;contextData=(sc.Default)&amp;ppcid=c6c688989a7a4ed18c6912bcba8b8eea" TargetMode="External"/><Relationship Id="rId13" Type="http://schemas.openxmlformats.org/officeDocument/2006/relationships/hyperlink" Target="https://uk.practicallaw.thomsonreuters.com/w-017-6453?originationContext=document&amp;transitionType=PLDocumentLink&amp;contextData=(sc.Default)&amp;ppcid=c6c688989a7a4ed18c6912bcba8b8eea" TargetMode="External"/><Relationship Id="rId3" Type="http://schemas.openxmlformats.org/officeDocument/2006/relationships/hyperlink" Target="https://uk.practicallaw.thomsonreuters.com/w-021-5288?originationContext=document&amp;transitionType=PLDocumentLink&amp;contextData=(sc.Default)&amp;ppcid=c6c688989a7a4ed18c6912bcba8b8eea" TargetMode="External"/><Relationship Id="rId7" Type="http://schemas.openxmlformats.org/officeDocument/2006/relationships/hyperlink" Target="https://uk.practicallaw.thomsonreuters.com/w-021-5428?originationContext=document&amp;transitionType=PLDocumentLink&amp;contextData=(sc.Default)&amp;ppcid=c6c688989a7a4ed18c6912bcba8b8eea" TargetMode="External"/><Relationship Id="rId12" Type="http://schemas.openxmlformats.org/officeDocument/2006/relationships/hyperlink" Target="https://uk.practicallaw.thomsonreuters.com/w-021-9052?originationContext=document&amp;transitionType=PLDocumentLink&amp;contextData=(sc.Default)&amp;ppcid=c6c688989a7a4ed18c6912bcba8b8eea" TargetMode="External"/><Relationship Id="rId2" Type="http://schemas.openxmlformats.org/officeDocument/2006/relationships/hyperlink" Target="https://uk.practicallaw.thomsonreuters.com/w-008-0452?originationContext=document&amp;transitionType=PLDocumentLink&amp;contextData=(sc.Default)&amp;ppcid=c6c688989a7a4ed18c6912bcba8b8eea" TargetMode="External"/><Relationship Id="rId1" Type="http://schemas.openxmlformats.org/officeDocument/2006/relationships/slideLayout" Target="../slideLayouts/slideLayout3.xml"/><Relationship Id="rId6" Type="http://schemas.openxmlformats.org/officeDocument/2006/relationships/hyperlink" Target="https://uk.practicallaw.thomsonreuters.com/w-021-4084?originationContext=document&amp;transitionType=PLDocumentLink&amp;contextData=(sc.Default)&amp;ppcid=c6c688989a7a4ed18c6912bcba8b8eea" TargetMode="External"/><Relationship Id="rId11" Type="http://schemas.openxmlformats.org/officeDocument/2006/relationships/hyperlink" Target="https://uk.practicallaw.thomsonreuters.com/w-021-9044?originationContext=document&amp;transitionType=PLDocumentLink&amp;contextData=(sc.Default)&amp;ppcid=c6c688989a7a4ed18c6912bcba8b8eea" TargetMode="External"/><Relationship Id="rId5" Type="http://schemas.openxmlformats.org/officeDocument/2006/relationships/hyperlink" Target="https://uk.practicallaw.thomsonreuters.com/w-021-5248?originationContext=document&amp;transitionType=PLDocumentLink&amp;contextData=(sc.Default)&amp;ppcid=c6c688989a7a4ed18c6912bcba8b8eea" TargetMode="External"/><Relationship Id="rId10" Type="http://schemas.openxmlformats.org/officeDocument/2006/relationships/hyperlink" Target="https://uk.practicallaw.thomsonreuters.com/0-626-1307?originationContext=document&amp;transitionType=PLDocumentLink&amp;contextData=(sc.Default)&amp;ppcid=c6c688989a7a4ed18c6912bcba8b8eea" TargetMode="External"/><Relationship Id="rId4" Type="http://schemas.openxmlformats.org/officeDocument/2006/relationships/hyperlink" Target="https://uk.practicallaw.thomsonreuters.com/w-021-9033?originationContext=document&amp;transitionType=PLDocumentLink&amp;contextData=(sc.Default)&amp;ppcid=c6c688989a7a4ed18c6912bcba8b8eea" TargetMode="External"/><Relationship Id="rId9" Type="http://schemas.openxmlformats.org/officeDocument/2006/relationships/hyperlink" Target="https://uk.practicallaw.thomsonreuters.com/0-626-6767?originationContext=document&amp;transitionType=PLDocumentLink&amp;contextData=(sc.Default)&amp;ppcid=c6c688989a7a4ed18c6912bcba8b8ee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4AE3B75-DBAE-D2C0-C677-6BFDC90F724A}"/>
              </a:ext>
            </a:extLst>
          </p:cNvPr>
          <p:cNvSpPr>
            <a:spLocks noGrp="1"/>
          </p:cNvSpPr>
          <p:nvPr>
            <p:ph type="subTitle" idx="4294967295"/>
          </p:nvPr>
        </p:nvSpPr>
        <p:spPr>
          <a:xfrm>
            <a:off x="121024" y="2662519"/>
            <a:ext cx="5254756" cy="2588558"/>
          </a:xfrm>
          <a:prstGeom prst="rect">
            <a:avLst/>
          </a:prstGeom>
        </p:spPr>
        <p:txBody>
          <a:bodyPr lIns="0" tIns="0" rIns="0" bIns="0"/>
          <a:lstStyle/>
          <a:p>
            <a:pPr marL="0" indent="0" algn="ctr">
              <a:lnSpc>
                <a:spcPct val="100000"/>
              </a:lnSpc>
              <a:buNone/>
            </a:pPr>
            <a:endParaRPr lang="en-US" sz="2800" dirty="0">
              <a:solidFill>
                <a:schemeClr val="bg1"/>
              </a:solidFill>
            </a:endParaRPr>
          </a:p>
          <a:p>
            <a:pPr marL="0" indent="0" algn="ctr">
              <a:lnSpc>
                <a:spcPct val="100000"/>
              </a:lnSpc>
              <a:buNone/>
            </a:pPr>
            <a:r>
              <a:rPr lang="en-US" sz="2800" dirty="0">
                <a:solidFill>
                  <a:schemeClr val="bg1"/>
                </a:solidFill>
              </a:rPr>
              <a:t>  </a:t>
            </a:r>
            <a:r>
              <a:rPr lang="en-GB" sz="4000" b="1" kern="100" dirty="0">
                <a:solidFill>
                  <a:schemeClr val="bg1"/>
                </a:solidFill>
                <a:latin typeface="Times New Roman" panose="02020603050405020304" pitchFamily="18" charset="0"/>
                <a:cs typeface="Times New Roman" panose="02020603050405020304" pitchFamily="18" charset="0"/>
              </a:rPr>
              <a:t>ENFORCEMENT</a:t>
            </a:r>
            <a:r>
              <a:rPr lang="en-GB" sz="4000" b="1" kern="100" dirty="0">
                <a:effectLst/>
                <a:latin typeface="Times New Roman" panose="02020603050405020304" pitchFamily="18" charset="0"/>
                <a:ea typeface="Aptos" panose="020B0004020202020204" pitchFamily="34" charset="0"/>
                <a:cs typeface="Times New Roman" panose="02020603050405020304" pitchFamily="18" charset="0"/>
              </a:rPr>
              <a:t> </a:t>
            </a:r>
          </a:p>
          <a:p>
            <a:pPr marL="0" indent="0" algn="ctr">
              <a:lnSpc>
                <a:spcPct val="100000"/>
              </a:lnSpc>
              <a:buNone/>
            </a:pPr>
            <a:r>
              <a:rPr lang="en-GB" sz="2800" b="1" kern="100" dirty="0">
                <a:effectLst/>
                <a:latin typeface="Times New Roman" panose="02020603050405020304" pitchFamily="18" charset="0"/>
                <a:ea typeface="Aptos" panose="020B0004020202020204" pitchFamily="34" charset="0"/>
                <a:cs typeface="Times New Roman" panose="02020603050405020304" pitchFamily="18" charset="0"/>
              </a:rPr>
              <a:t>An overview in the context of   </a:t>
            </a:r>
            <a:r>
              <a:rPr lang="en-GB" sz="2800" b="1" kern="100" dirty="0">
                <a:latin typeface="Times New Roman" panose="02020603050405020304" pitchFamily="18" charset="0"/>
                <a:ea typeface="Aptos" panose="020B0004020202020204" pitchFamily="34" charset="0"/>
                <a:cs typeface="Times New Roman" panose="02020603050405020304" pitchFamily="18" charset="0"/>
              </a:rPr>
              <a:t>F</a:t>
            </a:r>
            <a:r>
              <a:rPr lang="en-GB" sz="2800" b="1" kern="100" dirty="0">
                <a:effectLst/>
                <a:latin typeface="Times New Roman" panose="02020603050405020304" pitchFamily="18" charset="0"/>
                <a:ea typeface="Aptos" panose="020B0004020202020204" pitchFamily="34" charset="0"/>
                <a:cs typeface="Times New Roman" panose="02020603050405020304" pitchFamily="18" charset="0"/>
              </a:rPr>
              <a:t>inancial Remedies</a:t>
            </a:r>
            <a:endParaRPr lang="en-GB" sz="2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lnSpc>
                <a:spcPct val="100000"/>
              </a:lnSpc>
              <a:buNone/>
            </a:pPr>
            <a:endParaRPr lang="en-US" sz="2700" dirty="0">
              <a:solidFill>
                <a:schemeClr val="bg1"/>
              </a:solidFill>
            </a:endParaRPr>
          </a:p>
        </p:txBody>
      </p:sp>
      <p:sp>
        <p:nvSpPr>
          <p:cNvPr id="5" name="Subtitle 2">
            <a:extLst>
              <a:ext uri="{FF2B5EF4-FFF2-40B4-BE49-F238E27FC236}">
                <a16:creationId xmlns:a16="http://schemas.microsoft.com/office/drawing/2014/main" id="{77CC190A-4CFC-C099-2455-0C5D1C301580}"/>
              </a:ext>
            </a:extLst>
          </p:cNvPr>
          <p:cNvSpPr txBox="1">
            <a:spLocks/>
          </p:cNvSpPr>
          <p:nvPr/>
        </p:nvSpPr>
        <p:spPr>
          <a:xfrm>
            <a:off x="575364" y="6287498"/>
            <a:ext cx="4445210" cy="388967"/>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dirty="0">
                <a:solidFill>
                  <a:schemeClr val="bg1"/>
                </a:solidFill>
              </a:rPr>
              <a:t>   </a:t>
            </a:r>
            <a:r>
              <a:rPr lang="en-US" sz="4000" b="1" dirty="0">
                <a:solidFill>
                  <a:schemeClr val="bg1"/>
                </a:solidFill>
                <a:latin typeface="Times New Roman" panose="02020603050405020304" pitchFamily="18" charset="0"/>
                <a:cs typeface="Times New Roman" panose="02020603050405020304" pitchFamily="18" charset="0"/>
              </a:rPr>
              <a:t>Cerys Sayer</a:t>
            </a:r>
          </a:p>
        </p:txBody>
      </p:sp>
    </p:spTree>
    <p:extLst>
      <p:ext uri="{BB962C8B-B14F-4D97-AF65-F5344CB8AC3E}">
        <p14:creationId xmlns:p14="http://schemas.microsoft.com/office/powerpoint/2010/main" val="427241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DE9BA9C9-0A41-1A47-F258-ADCCB19B31DE}"/>
              </a:ext>
            </a:extLst>
          </p:cNvPr>
          <p:cNvSpPr txBox="1">
            <a:spLocks/>
          </p:cNvSpPr>
          <p:nvPr/>
        </p:nvSpPr>
        <p:spPr>
          <a:xfrm>
            <a:off x="566738" y="557213"/>
            <a:ext cx="9842090" cy="844502"/>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2000" dirty="0">
                <a:solidFill>
                  <a:srgbClr val="D71E48"/>
                </a:solidFill>
              </a:rPr>
              <a:t>  </a:t>
            </a:r>
            <a:r>
              <a:rPr lang="en-GB" sz="4400" b="1" dirty="0">
                <a:effectLst/>
                <a:latin typeface="Times New Roman" panose="02020603050405020304" pitchFamily="18" charset="0"/>
                <a:ea typeface="Aptos" panose="020B0004020202020204" pitchFamily="34" charset="0"/>
                <a:cs typeface="Times New Roman" panose="02020603050405020304" pitchFamily="18" charset="0"/>
              </a:rPr>
              <a:t>Financial Remedy Court Update </a:t>
            </a:r>
          </a:p>
          <a:p>
            <a:pPr marL="0" indent="0" algn="ctr">
              <a:lnSpc>
                <a:spcPct val="100000"/>
              </a:lnSpc>
              <a:buFont typeface="Arial" panose="020B0604020202020204" pitchFamily="34" charset="0"/>
              <a:buNone/>
            </a:pPr>
            <a:r>
              <a:rPr lang="en-GB" sz="4400" b="1" dirty="0">
                <a:effectLst/>
                <a:latin typeface="Times New Roman" panose="02020603050405020304" pitchFamily="18" charset="0"/>
                <a:ea typeface="Aptos" panose="020B0004020202020204" pitchFamily="34" charset="0"/>
                <a:cs typeface="Times New Roman" panose="02020603050405020304" pitchFamily="18" charset="0"/>
              </a:rPr>
              <a:t>HHJ Hess</a:t>
            </a:r>
          </a:p>
          <a:p>
            <a:pPr marL="0" indent="0" algn="ctr">
              <a:lnSpc>
                <a:spcPct val="100000"/>
              </a:lnSpc>
              <a:buFont typeface="Arial" panose="020B0604020202020204" pitchFamily="34" charset="0"/>
              <a:buNone/>
            </a:pPr>
            <a:r>
              <a:rPr lang="en-GB" sz="3600" b="1" dirty="0">
                <a:latin typeface="Times New Roman" panose="02020603050405020304" pitchFamily="18" charset="0"/>
                <a:ea typeface="Aptos" panose="020B0004020202020204" pitchFamily="34" charset="0"/>
                <a:cs typeface="Times New Roman" panose="02020603050405020304" pitchFamily="18" charset="0"/>
              </a:rPr>
              <a:t> </a:t>
            </a:r>
          </a:p>
          <a:p>
            <a:pPr marL="0" indent="0" algn="ctr">
              <a:lnSpc>
                <a:spcPct val="100000"/>
              </a:lnSpc>
              <a:buFont typeface="Arial" panose="020B0604020202020204" pitchFamily="34" charset="0"/>
              <a:buNone/>
            </a:pPr>
            <a:r>
              <a:rPr lang="en-GB" sz="3600" dirty="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At A Glance Conference  2024</a:t>
            </a:r>
          </a:p>
          <a:p>
            <a:pPr marL="0" indent="0" algn="ctr">
              <a:lnSpc>
                <a:spcPct val="100000"/>
              </a:lnSpc>
              <a:buFont typeface="Arial" panose="020B0604020202020204" pitchFamily="34" charset="0"/>
              <a:buNone/>
            </a:pPr>
            <a:endParaRPr lang="en-GB" sz="3600" b="1" dirty="0">
              <a:solidFill>
                <a:srgbClr val="C00000"/>
              </a:solidFill>
              <a:latin typeface="Times New Roman" panose="02020603050405020304" pitchFamily="18" charset="0"/>
              <a:cs typeface="Times New Roman" panose="02020603050405020304" pitchFamily="18" charset="0"/>
            </a:endParaRPr>
          </a:p>
          <a:p>
            <a:pPr marL="0" indent="0" algn="ctr">
              <a:lnSpc>
                <a:spcPct val="100000"/>
              </a:lnSpc>
              <a:buFont typeface="Arial" panose="020B0604020202020204" pitchFamily="34" charset="0"/>
              <a:buNone/>
            </a:pPr>
            <a:r>
              <a:rPr lang="en-GB" sz="4800" b="1" dirty="0">
                <a:solidFill>
                  <a:srgbClr val="C00000"/>
                </a:solidFill>
                <a:latin typeface="Times New Roman" panose="02020603050405020304" pitchFamily="18" charset="0"/>
                <a:cs typeface="Times New Roman" panose="02020603050405020304" pitchFamily="18" charset="0"/>
              </a:rPr>
              <a:t>ENFORCMENT</a:t>
            </a:r>
            <a:endParaRPr lang="en-US" sz="4800" b="1" dirty="0">
              <a:solidFill>
                <a:srgbClr val="C00000"/>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BE27AE62-6C0F-0000-048E-DCA9595AAE6C}"/>
              </a:ext>
            </a:extLst>
          </p:cNvPr>
          <p:cNvSpPr txBox="1">
            <a:spLocks/>
          </p:cNvSpPr>
          <p:nvPr/>
        </p:nvSpPr>
        <p:spPr>
          <a:xfrm>
            <a:off x="566737" y="1092051"/>
            <a:ext cx="9842091" cy="3682541"/>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50000"/>
              </a:lnSpc>
              <a:buFont typeface="Arial" panose="020B0604020202020204" pitchFamily="34" charset="0"/>
              <a:buNone/>
            </a:pPr>
            <a:endParaRPr lang="en-US" sz="1800" dirty="0">
              <a:solidFill>
                <a:srgbClr val="D71E48"/>
              </a:solidFill>
              <a:latin typeface="Aptos" panose="020B0004020202020204" pitchFamily="34" charset="0"/>
            </a:endParaRPr>
          </a:p>
        </p:txBody>
      </p:sp>
    </p:spTree>
    <p:extLst>
      <p:ext uri="{BB962C8B-B14F-4D97-AF65-F5344CB8AC3E}">
        <p14:creationId xmlns:p14="http://schemas.microsoft.com/office/powerpoint/2010/main" val="3899558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A41AF-519A-C94B-04F8-689EE3A59A5B}"/>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21CCFA72-3518-DE79-0641-60B2862C0E92}"/>
              </a:ext>
            </a:extLst>
          </p:cNvPr>
          <p:cNvSpPr txBox="1">
            <a:spLocks/>
          </p:cNvSpPr>
          <p:nvPr/>
        </p:nvSpPr>
        <p:spPr>
          <a:xfrm>
            <a:off x="566738" y="557213"/>
            <a:ext cx="10072060" cy="844502"/>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2000" dirty="0">
                <a:solidFill>
                  <a:srgbClr val="D71E48"/>
                </a:solidFill>
              </a:rPr>
              <a:t> </a:t>
            </a:r>
            <a:r>
              <a:rPr lang="en-GB" sz="4400" dirty="0">
                <a:solidFill>
                  <a:srgbClr val="D71E48"/>
                </a:solidFill>
                <a:latin typeface="Times New Roman" panose="02020603050405020304" pitchFamily="18" charset="0"/>
                <a:cs typeface="Times New Roman" panose="02020603050405020304" pitchFamily="18" charset="0"/>
              </a:rPr>
              <a:t> THE DIFFERENT WAYS TO ENFORCE</a:t>
            </a:r>
            <a:r>
              <a:rPr lang="en-GB" sz="4400" dirty="0">
                <a:effectLst/>
                <a:latin typeface="Times New Roman" panose="02020603050405020304" pitchFamily="18" charset="0"/>
                <a:ea typeface="Aptos" panose="020B0004020202020204" pitchFamily="34" charset="0"/>
                <a:cs typeface="Times New Roman" panose="02020603050405020304" pitchFamily="18" charset="0"/>
              </a:rPr>
              <a:t> </a:t>
            </a:r>
          </a:p>
          <a:p>
            <a:pPr marL="0" indent="0" algn="ctr">
              <a:lnSpc>
                <a:spcPct val="100000"/>
              </a:lnSpc>
              <a:buFont typeface="Arial" panose="020B0604020202020204" pitchFamily="34" charset="0"/>
              <a:buNone/>
            </a:pPr>
            <a:r>
              <a:rPr lang="en-GB" sz="3600" dirty="0">
                <a:latin typeface="Times New Roman" panose="02020603050405020304" pitchFamily="18" charset="0"/>
                <a:ea typeface="Aptos" panose="020B0004020202020204" pitchFamily="34" charset="0"/>
                <a:cs typeface="Times New Roman" panose="02020603050405020304" pitchFamily="18" charset="0"/>
              </a:rPr>
              <a:t> </a:t>
            </a:r>
            <a:endParaRPr lang="en-US" sz="3600" b="1" dirty="0">
              <a:solidFill>
                <a:srgbClr val="C00000"/>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90DB45C7-7DC3-BAE6-0467-1971D2B03836}"/>
              </a:ext>
            </a:extLst>
          </p:cNvPr>
          <p:cNvSpPr txBox="1">
            <a:spLocks/>
          </p:cNvSpPr>
          <p:nvPr/>
        </p:nvSpPr>
        <p:spPr>
          <a:xfrm>
            <a:off x="566737" y="1092051"/>
            <a:ext cx="9842091" cy="3682541"/>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50000"/>
              </a:lnSpc>
              <a:buFont typeface="Arial" panose="020B0604020202020204" pitchFamily="34" charset="0"/>
              <a:buNone/>
            </a:pPr>
            <a:endParaRPr lang="en-US" sz="1800" dirty="0">
              <a:solidFill>
                <a:srgbClr val="D71E48"/>
              </a:solidFill>
              <a:latin typeface="Aptos" panose="020B0004020202020204" pitchFamily="34" charset="0"/>
            </a:endParaRPr>
          </a:p>
        </p:txBody>
      </p:sp>
      <p:sp>
        <p:nvSpPr>
          <p:cNvPr id="5" name="TextBox 4">
            <a:extLst>
              <a:ext uri="{FF2B5EF4-FFF2-40B4-BE49-F238E27FC236}">
                <a16:creationId xmlns:a16="http://schemas.microsoft.com/office/drawing/2014/main" id="{63DFB56C-C197-9D72-DFF3-D1FC9258D32E}"/>
              </a:ext>
            </a:extLst>
          </p:cNvPr>
          <p:cNvSpPr txBox="1"/>
          <p:nvPr/>
        </p:nvSpPr>
        <p:spPr>
          <a:xfrm>
            <a:off x="815842" y="1500273"/>
            <a:ext cx="10113154" cy="7232749"/>
          </a:xfrm>
          <a:prstGeom prst="rect">
            <a:avLst/>
          </a:prstGeom>
          <a:noFill/>
        </p:spPr>
        <p:txBody>
          <a:bodyPr wrap="square">
            <a:spAutoFit/>
          </a:bodyPr>
          <a:lstStyle/>
          <a:p>
            <a:r>
              <a:rPr lang="en-GB" sz="1600" b="0" i="0" dirty="0">
                <a:solidFill>
                  <a:srgbClr val="1F1F1F"/>
                </a:solidFill>
                <a:effectLst/>
                <a:latin typeface="Times New Roman" panose="02020603050405020304" pitchFamily="18" charset="0"/>
                <a:cs typeface="Times New Roman" panose="02020603050405020304" pitchFamily="18" charset="0"/>
              </a:rPr>
              <a:t>If you know which method </a:t>
            </a:r>
            <a:r>
              <a:rPr lang="en-GB" sz="1600" i="0" dirty="0">
                <a:solidFill>
                  <a:srgbClr val="1F1F1F"/>
                </a:solidFill>
                <a:effectLst/>
                <a:latin typeface="Times New Roman" panose="02020603050405020304" pitchFamily="18" charset="0"/>
                <a:cs typeface="Times New Roman" panose="02020603050405020304" pitchFamily="18" charset="0"/>
              </a:rPr>
              <a:t>of </a:t>
            </a:r>
            <a:r>
              <a:rPr lang="en-GB" sz="1600" i="0" dirty="0">
                <a:solidFill>
                  <a:srgbClr val="3D3D3D"/>
                </a:solidFill>
                <a:effectLst/>
                <a:latin typeface="Times New Roman" panose="02020603050405020304" pitchFamily="18" charset="0"/>
                <a:cs typeface="Times New Roman" panose="02020603050405020304" pitchFamily="18" charset="0"/>
              </a:rPr>
              <a:t>enforcement</a:t>
            </a:r>
            <a:r>
              <a:rPr lang="en-GB" sz="1600" i="0" dirty="0">
                <a:solidFill>
                  <a:srgbClr val="1F1F1F"/>
                </a:solidFill>
                <a:effectLst/>
                <a:latin typeface="Times New Roman" panose="02020603050405020304" pitchFamily="18" charset="0"/>
                <a:cs typeface="Times New Roman" panose="02020603050405020304" pitchFamily="18" charset="0"/>
              </a:rPr>
              <a:t> </a:t>
            </a:r>
            <a:r>
              <a:rPr lang="en-GB" sz="1600" b="0" i="0" dirty="0">
                <a:solidFill>
                  <a:srgbClr val="1F1F1F"/>
                </a:solidFill>
                <a:effectLst/>
                <a:latin typeface="Times New Roman" panose="02020603050405020304" pitchFamily="18" charset="0"/>
                <a:cs typeface="Times New Roman" panose="02020603050405020304" pitchFamily="18" charset="0"/>
              </a:rPr>
              <a:t>to apply for, you may apply directly for the specific remedy </a:t>
            </a:r>
            <a:r>
              <a:rPr lang="en-GB" sz="1600" b="0" i="1" u="none" strike="noStrike" dirty="0">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FPR 33.3(2)(a)</a:t>
            </a:r>
            <a:endParaRPr lang="en-GB" sz="1600" b="0" i="1" u="none" strike="noStrike" dirty="0">
              <a:effectLst/>
              <a:latin typeface="Times New Roman" panose="02020603050405020304" pitchFamily="18" charset="0"/>
              <a:cs typeface="Times New Roman" panose="02020603050405020304" pitchFamily="18" charset="0"/>
            </a:endParaRPr>
          </a:p>
          <a:p>
            <a:endParaRPr lang="en-GB" sz="1600" i="1" dirty="0">
              <a:solidFill>
                <a:srgbClr val="1F1F1F"/>
              </a:solidFill>
              <a:latin typeface="Times New Roman" panose="02020603050405020304" pitchFamily="18" charset="0"/>
              <a:cs typeface="Times New Roman" panose="02020603050405020304" pitchFamily="18" charset="0"/>
            </a:endParaRPr>
          </a:p>
          <a:p>
            <a:pPr algn="l" fontAlgn="base"/>
            <a:r>
              <a:rPr lang="en-GB" sz="1600" b="1" i="0" dirty="0">
                <a:solidFill>
                  <a:srgbClr val="3D3D3D"/>
                </a:solidFill>
                <a:effectLst/>
                <a:latin typeface="Times New Roman" panose="02020603050405020304" pitchFamily="18" charset="0"/>
                <a:cs typeface="Times New Roman" panose="02020603050405020304" pitchFamily="18" charset="0"/>
              </a:rPr>
              <a:t>Specific methods of enforcement FPR 33.2 &amp; CPR 70</a:t>
            </a:r>
          </a:p>
          <a:p>
            <a:pPr algn="l" fontAlgn="base"/>
            <a:endParaRPr lang="en-GB" sz="1600" b="0" i="0" dirty="0">
              <a:effectLst/>
              <a:latin typeface="Times New Roman" panose="02020603050405020304" pitchFamily="18" charset="0"/>
              <a:cs typeface="Times New Roman" panose="02020603050405020304" pitchFamily="18" charset="0"/>
            </a:endParaRPr>
          </a:p>
          <a:p>
            <a:pPr algn="l" fontAlgn="base"/>
            <a:r>
              <a:rPr lang="en-GB" sz="1600" b="0" i="0" dirty="0">
                <a:effectLst/>
                <a:latin typeface="Times New Roman" panose="02020603050405020304" pitchFamily="18" charset="0"/>
                <a:cs typeface="Times New Roman" panose="02020603050405020304" pitchFamily="18" charset="0"/>
              </a:rPr>
              <a:t>CPR 70.2, paragraph 1.1 of CPR PD 70 lists the following specific </a:t>
            </a:r>
            <a:r>
              <a:rPr lang="en-GB" sz="1600" i="0" dirty="0">
                <a:effectLst/>
                <a:latin typeface="Times New Roman" panose="02020603050405020304" pitchFamily="18" charset="0"/>
                <a:cs typeface="Times New Roman" panose="02020603050405020304" pitchFamily="18" charset="0"/>
              </a:rPr>
              <a:t>methods of enforcement available </a:t>
            </a:r>
            <a:r>
              <a:rPr lang="en-GB" sz="1600" b="0" i="0" dirty="0">
                <a:effectLst/>
                <a:latin typeface="Times New Roman" panose="02020603050405020304" pitchFamily="18" charset="0"/>
                <a:cs typeface="Times New Roman" panose="02020603050405020304" pitchFamily="18" charset="0"/>
              </a:rPr>
              <a:t>to a judgment creditor to enforce an order for the payment of money:</a:t>
            </a:r>
          </a:p>
          <a:p>
            <a:pPr algn="l" fontAlgn="base"/>
            <a:endParaRPr lang="en-GB" sz="1600" b="0" i="0" dirty="0">
              <a:effectLst/>
              <a:latin typeface="Times New Roman" panose="02020603050405020304" pitchFamily="18" charset="0"/>
              <a:cs typeface="Times New Roman" panose="02020603050405020304" pitchFamily="18" charset="0"/>
            </a:endParaRPr>
          </a:p>
          <a:p>
            <a:pPr marL="285750" indent="-285750" algn="l" fontAlgn="base">
              <a:buFontTx/>
              <a:buChar char="-"/>
            </a:pPr>
            <a:r>
              <a:rPr lang="en-GB" sz="1600" b="0" i="0" dirty="0">
                <a:effectLst/>
                <a:latin typeface="Times New Roman" panose="02020603050405020304" pitchFamily="18" charset="0"/>
                <a:cs typeface="Times New Roman" panose="02020603050405020304" pitchFamily="18" charset="0"/>
              </a:rPr>
              <a:t>Writ of control or warrant of control, </a:t>
            </a:r>
            <a:r>
              <a:rPr lang="en-GB" sz="1600" b="0" i="1" u="sng" strike="noStrike" dirty="0">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CPR 83</a:t>
            </a:r>
            <a:r>
              <a:rPr lang="en-GB" sz="1600" b="0" i="1" u="sng" dirty="0">
                <a:effectLst/>
                <a:latin typeface="Times New Roman" panose="02020603050405020304" pitchFamily="18" charset="0"/>
                <a:cs typeface="Times New Roman" panose="02020603050405020304" pitchFamily="18" charset="0"/>
              </a:rPr>
              <a:t> &amp; </a:t>
            </a:r>
            <a:r>
              <a:rPr lang="en-GB" sz="1600" b="0" i="1" u="sng" strike="noStrike" dirty="0">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84</a:t>
            </a:r>
            <a:r>
              <a:rPr lang="en-GB" sz="1600" b="0" i="1" u="sng" strike="noStrike" dirty="0">
                <a:effectLst/>
                <a:latin typeface="Times New Roman" panose="02020603050405020304" pitchFamily="18" charset="0"/>
                <a:cs typeface="Times New Roman" panose="02020603050405020304" pitchFamily="18" charset="0"/>
              </a:rPr>
              <a:t>, </a:t>
            </a:r>
            <a:r>
              <a:rPr lang="en-GB" sz="1600" b="0" i="1" u="sng" strike="noStrike" dirty="0">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FPR 33.1(2)</a:t>
            </a:r>
            <a:r>
              <a:rPr lang="en-GB" sz="1600" b="0" i="0" u="sng" dirty="0">
                <a:effectLst/>
                <a:latin typeface="Times New Roman" panose="02020603050405020304" pitchFamily="18" charset="0"/>
                <a:cs typeface="Times New Roman" panose="02020603050405020304" pitchFamily="18" charset="0"/>
              </a:rPr>
              <a:t> </a:t>
            </a:r>
          </a:p>
          <a:p>
            <a:pPr algn="l" fontAlgn="base"/>
            <a:endParaRPr lang="en-GB" sz="1600" b="0" i="0" dirty="0">
              <a:effectLst/>
              <a:latin typeface="Times New Roman" panose="02020603050405020304" pitchFamily="18" charset="0"/>
              <a:cs typeface="Times New Roman" panose="02020603050405020304" pitchFamily="18" charset="0"/>
            </a:endParaRPr>
          </a:p>
          <a:p>
            <a:pPr marL="285750" indent="-285750" algn="l" fontAlgn="base">
              <a:buFontTx/>
              <a:buChar char="-"/>
            </a:pPr>
            <a:r>
              <a:rPr lang="en-GB" sz="1600" b="0" i="0" dirty="0">
                <a:effectLst/>
                <a:latin typeface="Times New Roman" panose="02020603050405020304" pitchFamily="18" charset="0"/>
                <a:cs typeface="Times New Roman" panose="02020603050405020304" pitchFamily="18" charset="0"/>
              </a:rPr>
              <a:t>Third-party debt order </a:t>
            </a:r>
            <a:r>
              <a:rPr lang="en-GB" sz="1600" b="0" i="1" u="sng" strike="noStrike" dirty="0">
                <a:effectLs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CPR 72</a:t>
            </a:r>
            <a:r>
              <a:rPr lang="en-GB" sz="1600" u="sng" strike="noStrike" dirty="0">
                <a:latin typeface="Times New Roman" panose="02020603050405020304" pitchFamily="18" charset="0"/>
                <a:cs typeface="Times New Roman" panose="02020603050405020304" pitchFamily="18" charset="0"/>
              </a:rPr>
              <a:t>, </a:t>
            </a:r>
            <a:r>
              <a:rPr lang="en-GB" sz="1600" b="0" i="0" u="sng" dirty="0">
                <a:effectLst/>
                <a:latin typeface="Times New Roman" panose="02020603050405020304" pitchFamily="18" charset="0"/>
                <a:cs typeface="Times New Roman" panose="02020603050405020304" pitchFamily="18" charset="0"/>
              </a:rPr>
              <a:t> </a:t>
            </a:r>
            <a:r>
              <a:rPr lang="en-GB" sz="1600" b="0" i="1" u="sng" strike="noStrike" dirty="0">
                <a:effectLst/>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FPR 33.24</a:t>
            </a:r>
            <a:r>
              <a:rPr lang="en-GB" sz="1600" b="0" i="0" u="sng" dirty="0">
                <a:effectLst/>
                <a:latin typeface="Times New Roman" panose="02020603050405020304" pitchFamily="18" charset="0"/>
                <a:cs typeface="Times New Roman" panose="02020603050405020304" pitchFamily="18" charset="0"/>
              </a:rPr>
              <a:t> </a:t>
            </a:r>
          </a:p>
          <a:p>
            <a:pPr algn="l" fontAlgn="base"/>
            <a:endParaRPr lang="en-GB" sz="1600" b="1" i="0" dirty="0">
              <a:effectLst/>
              <a:latin typeface="Times New Roman" panose="02020603050405020304" pitchFamily="18" charset="0"/>
              <a:cs typeface="Times New Roman" panose="02020603050405020304" pitchFamily="18" charset="0"/>
            </a:endParaRPr>
          </a:p>
          <a:p>
            <a:pPr marL="285750" indent="-285750" algn="l" fontAlgn="base">
              <a:buFontTx/>
              <a:buChar char="-"/>
            </a:pPr>
            <a:r>
              <a:rPr lang="en-GB" sz="1600" b="1" i="0" dirty="0">
                <a:effectLst/>
                <a:latin typeface="Times New Roman" panose="02020603050405020304" pitchFamily="18" charset="0"/>
                <a:cs typeface="Times New Roman" panose="02020603050405020304" pitchFamily="18" charset="0"/>
              </a:rPr>
              <a:t>Charging orders, stop order or stop notice </a:t>
            </a:r>
            <a:r>
              <a:rPr lang="en-GB" sz="1600" b="1" i="1" u="sng" strike="noStrike" dirty="0">
                <a:effectLst/>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FPR 40</a:t>
            </a:r>
            <a:r>
              <a:rPr lang="en-GB" sz="1600" b="1" i="0" u="sng" dirty="0">
                <a:effectLst/>
                <a:latin typeface="Times New Roman" panose="02020603050405020304" pitchFamily="18" charset="0"/>
                <a:cs typeface="Times New Roman" panose="02020603050405020304" pitchFamily="18" charset="0"/>
              </a:rPr>
              <a:t> &amp; </a:t>
            </a:r>
            <a:r>
              <a:rPr lang="en-GB" sz="1600" b="1" i="1" u="sng" strike="noStrike" dirty="0">
                <a:effectLst/>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PD 40A</a:t>
            </a:r>
            <a:r>
              <a:rPr lang="en-GB" sz="1600" b="1" i="1" u="sng" strike="noStrike" dirty="0">
                <a:effectLst/>
                <a:latin typeface="Times New Roman" panose="02020603050405020304" pitchFamily="18" charset="0"/>
                <a:cs typeface="Times New Roman" panose="02020603050405020304" pitchFamily="18" charset="0"/>
              </a:rPr>
              <a:t>, </a:t>
            </a:r>
            <a:r>
              <a:rPr lang="en-GB" sz="1600" b="1" i="1" u="sng" dirty="0">
                <a:effectLst/>
                <a:latin typeface="Times New Roman" panose="02020603050405020304" pitchFamily="18" charset="0"/>
                <a:cs typeface="Times New Roman" panose="02020603050405020304" pitchFamily="18" charset="0"/>
              </a:rPr>
              <a:t>FPR 33.25</a:t>
            </a:r>
            <a:r>
              <a:rPr lang="en-GB" sz="1600" b="1" i="0" u="sng" dirty="0">
                <a:effectLst/>
                <a:latin typeface="Times New Roman" panose="02020603050405020304" pitchFamily="18" charset="0"/>
                <a:cs typeface="Times New Roman" panose="02020603050405020304" pitchFamily="18" charset="0"/>
              </a:rPr>
              <a:t> </a:t>
            </a:r>
          </a:p>
          <a:p>
            <a:pPr marL="285750" indent="-285750" algn="l" fontAlgn="base">
              <a:buFontTx/>
              <a:buChar char="-"/>
            </a:pPr>
            <a:endParaRPr lang="en-GB" sz="1600" b="1" dirty="0">
              <a:latin typeface="Times New Roman" panose="02020603050405020304" pitchFamily="18" charset="0"/>
              <a:cs typeface="Times New Roman" panose="02020603050405020304" pitchFamily="18" charset="0"/>
            </a:endParaRPr>
          </a:p>
          <a:p>
            <a:pPr marL="285750" indent="-285750" algn="l" fontAlgn="base">
              <a:buFontTx/>
              <a:buChar char="-"/>
            </a:pPr>
            <a:r>
              <a:rPr lang="en-GB" sz="1600" b="1" i="0" dirty="0">
                <a:effectLst/>
                <a:latin typeface="Times New Roman" panose="02020603050405020304" pitchFamily="18" charset="0"/>
                <a:cs typeface="Times New Roman" panose="02020603050405020304" pitchFamily="18" charset="0"/>
              </a:rPr>
              <a:t>Attachment of earnings order </a:t>
            </a:r>
            <a:r>
              <a:rPr lang="en-GB" sz="1600" b="1" i="1" u="sng" strike="noStrike" dirty="0">
                <a:effectLst/>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FPR 39</a:t>
            </a:r>
            <a:r>
              <a:rPr lang="en-GB" sz="1600" b="1" i="0" u="sng" dirty="0">
                <a:effectLst/>
                <a:latin typeface="Times New Roman" panose="02020603050405020304" pitchFamily="18" charset="0"/>
                <a:cs typeface="Times New Roman" panose="02020603050405020304" pitchFamily="18" charset="0"/>
              </a:rPr>
              <a:t> or </a:t>
            </a:r>
            <a:r>
              <a:rPr lang="en-GB" sz="1600" b="1" i="1" u="sng" strike="noStrike" dirty="0">
                <a:effectLst/>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CPR 89</a:t>
            </a:r>
            <a:r>
              <a:rPr lang="en-GB" sz="1600" b="1" i="0" u="sng" dirty="0">
                <a:effectLst/>
                <a:latin typeface="Times New Roman" panose="02020603050405020304" pitchFamily="18" charset="0"/>
                <a:cs typeface="Times New Roman" panose="02020603050405020304" pitchFamily="18" charset="0"/>
              </a:rPr>
              <a:t> </a:t>
            </a:r>
            <a:r>
              <a:rPr lang="en-GB" sz="1600" b="1" i="0" dirty="0">
                <a:effectLst/>
                <a:latin typeface="Times New Roman" panose="02020603050405020304" pitchFamily="18" charset="0"/>
                <a:cs typeface="Times New Roman" panose="02020603050405020304" pitchFamily="18" charset="0"/>
              </a:rPr>
              <a:t>depending on the type of order being enforced, </a:t>
            </a:r>
            <a:r>
              <a:rPr lang="en-GB" sz="1600" b="1" i="1" u="sng" dirty="0">
                <a:effectLst/>
                <a:latin typeface="Times New Roman" panose="02020603050405020304" pitchFamily="18" charset="0"/>
                <a:cs typeface="Times New Roman" panose="02020603050405020304" pitchFamily="18" charset="0"/>
              </a:rPr>
              <a:t>FPR </a:t>
            </a:r>
            <a:r>
              <a:rPr lang="en-GB" sz="1600" b="1" i="1" u="sng" strike="noStrike" dirty="0">
                <a:effectLst/>
                <a:latin typeface="Times New Roman" panose="02020603050405020304" pitchFamily="18" charset="0"/>
                <a:cs typeface="Times New Roman" panose="02020603050405020304" pitchFamily="18" charset="0"/>
                <a:hlinkClick r:id="rId12">
                  <a:extLst>
                    <a:ext uri="{A12FA001-AC4F-418D-AE19-62706E023703}">
                      <ahyp:hlinkClr xmlns:ahyp="http://schemas.microsoft.com/office/drawing/2018/hyperlinkcolor" val="tx"/>
                    </a:ext>
                  </a:extLst>
                </a:hlinkClick>
              </a:rPr>
              <a:t>33.19</a:t>
            </a:r>
            <a:r>
              <a:rPr lang="en-GB" sz="1600" b="1" i="0" u="sng" dirty="0">
                <a:effectLst/>
                <a:latin typeface="Times New Roman" panose="02020603050405020304" pitchFamily="18" charset="0"/>
                <a:cs typeface="Times New Roman" panose="02020603050405020304" pitchFamily="18" charset="0"/>
              </a:rPr>
              <a:t> </a:t>
            </a:r>
          </a:p>
          <a:p>
            <a:pPr marL="285750" indent="-285750" algn="l" fontAlgn="base">
              <a:buFontTx/>
              <a:buChar char="-"/>
            </a:pPr>
            <a:endParaRPr lang="en-GB" sz="1600" b="0" i="0" dirty="0">
              <a:effectLst/>
              <a:latin typeface="Times New Roman" panose="02020603050405020304" pitchFamily="18" charset="0"/>
              <a:cs typeface="Times New Roman" panose="02020603050405020304" pitchFamily="18" charset="0"/>
            </a:endParaRPr>
          </a:p>
          <a:p>
            <a:pPr marL="285750" indent="-285750" algn="l" fontAlgn="base">
              <a:buFontTx/>
              <a:buChar char="-"/>
            </a:pPr>
            <a:r>
              <a:rPr lang="en-GB" sz="1600" b="0" i="0" dirty="0">
                <a:effectLst/>
                <a:latin typeface="Times New Roman" panose="02020603050405020304" pitchFamily="18" charset="0"/>
                <a:cs typeface="Times New Roman" panose="02020603050405020304" pitchFamily="18" charset="0"/>
              </a:rPr>
              <a:t>Appointment of a receiver </a:t>
            </a:r>
            <a:r>
              <a:rPr lang="en-GB" sz="1600" b="0" i="1" u="sng" strike="noStrike" dirty="0">
                <a:effectLst/>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CPR 69</a:t>
            </a:r>
            <a:r>
              <a:rPr lang="en-GB" sz="1600" u="sng" strike="noStrike" dirty="0">
                <a:latin typeface="Times New Roman" panose="02020603050405020304" pitchFamily="18" charset="0"/>
                <a:cs typeface="Times New Roman" panose="02020603050405020304" pitchFamily="18" charset="0"/>
              </a:rPr>
              <a:t>, </a:t>
            </a:r>
            <a:r>
              <a:rPr lang="en-GB" sz="1600" b="0" i="1" u="sng" dirty="0">
                <a:effectLst/>
                <a:latin typeface="Times New Roman" panose="02020603050405020304" pitchFamily="18" charset="0"/>
                <a:cs typeface="Times New Roman" panose="02020603050405020304" pitchFamily="18" charset="0"/>
              </a:rPr>
              <a:t>FPR 33.22</a:t>
            </a:r>
            <a:endParaRPr lang="en-GB" sz="1600" b="0" i="0" u="sng" dirty="0">
              <a:effectLst/>
              <a:latin typeface="Times New Roman" panose="02020603050405020304" pitchFamily="18" charset="0"/>
              <a:cs typeface="Times New Roman" panose="02020603050405020304" pitchFamily="18" charset="0"/>
            </a:endParaRPr>
          </a:p>
          <a:p>
            <a:endParaRPr lang="en-GB" sz="1600" i="1" dirty="0">
              <a:solidFill>
                <a:srgbClr val="1F1F1F"/>
              </a:solidFill>
              <a:latin typeface="Times New Roman" panose="02020603050405020304" pitchFamily="18" charset="0"/>
              <a:cs typeface="Times New Roman" panose="02020603050405020304" pitchFamily="18" charset="0"/>
            </a:endParaRPr>
          </a:p>
          <a:p>
            <a:endParaRPr lang="en-GB" sz="1600" i="1" dirty="0">
              <a:solidFill>
                <a:srgbClr val="1F1F1F"/>
              </a:solidFill>
              <a:latin typeface="Times New Roman" panose="02020603050405020304" pitchFamily="18" charset="0"/>
              <a:cs typeface="Times New Roman" panose="02020603050405020304" pitchFamily="18" charset="0"/>
            </a:endParaRPr>
          </a:p>
          <a:p>
            <a:endParaRPr lang="en-GB" sz="1600" i="1" dirty="0">
              <a:solidFill>
                <a:srgbClr val="1F1F1F"/>
              </a:solidFill>
              <a:latin typeface="Times New Roman" panose="02020603050405020304" pitchFamily="18" charset="0"/>
              <a:cs typeface="Times New Roman" panose="02020603050405020304" pitchFamily="18" charset="0"/>
            </a:endParaRPr>
          </a:p>
          <a:p>
            <a:endParaRPr lang="en-GB" sz="1600" i="1" dirty="0">
              <a:solidFill>
                <a:srgbClr val="1F1F1F"/>
              </a:solidFill>
              <a:latin typeface="Times New Roman" panose="02020603050405020304" pitchFamily="18" charset="0"/>
              <a:cs typeface="Times New Roman" panose="02020603050405020304" pitchFamily="18" charset="0"/>
            </a:endParaRPr>
          </a:p>
          <a:p>
            <a:endParaRPr lang="en-GB" sz="1600" i="1" dirty="0">
              <a:solidFill>
                <a:srgbClr val="1F1F1F"/>
              </a:solidFill>
              <a:latin typeface="Times New Roman" panose="02020603050405020304" pitchFamily="18" charset="0"/>
              <a:cs typeface="Times New Roman" panose="02020603050405020304" pitchFamily="18" charset="0"/>
            </a:endParaRPr>
          </a:p>
          <a:p>
            <a:endParaRPr lang="en-GB" sz="1600" i="1" dirty="0">
              <a:solidFill>
                <a:srgbClr val="1F1F1F"/>
              </a:solidFill>
              <a:latin typeface="Times New Roman" panose="02020603050405020304" pitchFamily="18" charset="0"/>
              <a:cs typeface="Times New Roman" panose="02020603050405020304" pitchFamily="18" charset="0"/>
            </a:endParaRPr>
          </a:p>
          <a:p>
            <a:endParaRPr lang="en-GB" sz="1600" i="1" dirty="0">
              <a:solidFill>
                <a:srgbClr val="1F1F1F"/>
              </a:solidFill>
              <a:latin typeface="Times New Roman" panose="02020603050405020304" pitchFamily="18" charset="0"/>
              <a:cs typeface="Times New Roman" panose="02020603050405020304" pitchFamily="18" charset="0"/>
            </a:endParaRPr>
          </a:p>
          <a:p>
            <a:endParaRPr lang="en-GB" sz="1600" i="1" dirty="0">
              <a:solidFill>
                <a:srgbClr val="1F1F1F"/>
              </a:solidFill>
              <a:latin typeface="Times New Roman" panose="02020603050405020304" pitchFamily="18" charset="0"/>
              <a:cs typeface="Times New Roman" panose="02020603050405020304" pitchFamily="18" charset="0"/>
            </a:endParaRPr>
          </a:p>
          <a:p>
            <a:endParaRPr lang="en-GB" sz="1600" i="1" dirty="0">
              <a:solidFill>
                <a:srgbClr val="1F1F1F"/>
              </a:solidFill>
              <a:latin typeface="Times New Roman" panose="02020603050405020304" pitchFamily="18" charset="0"/>
              <a:cs typeface="Times New Roman" panose="02020603050405020304" pitchFamily="18" charset="0"/>
            </a:endParaRPr>
          </a:p>
          <a:p>
            <a:endParaRPr lang="en-GB" sz="1600" i="1" dirty="0">
              <a:solidFill>
                <a:srgbClr val="1F1F1F"/>
              </a:solidFill>
              <a:latin typeface="Times New Roman" panose="02020603050405020304" pitchFamily="18" charset="0"/>
              <a:cs typeface="Times New Roman" panose="02020603050405020304" pitchFamily="18" charset="0"/>
            </a:endParaRPr>
          </a:p>
          <a:p>
            <a:endParaRPr lang="en-GB" sz="1600" i="1" dirty="0">
              <a:solidFill>
                <a:srgbClr val="1F1F1F"/>
              </a:solidFill>
              <a:latin typeface="Times New Roman" panose="02020603050405020304" pitchFamily="18" charset="0"/>
              <a:cs typeface="Times New Roman" panose="02020603050405020304" pitchFamily="18" charset="0"/>
            </a:endParaRPr>
          </a:p>
          <a:p>
            <a:endParaRPr lang="en-GB" sz="1600" i="1" dirty="0">
              <a:solidFill>
                <a:srgbClr val="1F1F1F"/>
              </a:solidFill>
              <a:latin typeface="Times New Roman" panose="02020603050405020304" pitchFamily="18" charset="0"/>
              <a:cs typeface="Times New Roman" panose="02020603050405020304" pitchFamily="18" charset="0"/>
            </a:endParaRPr>
          </a:p>
          <a:p>
            <a:endParaRPr lang="en-GB"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0422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A1463-76DA-0AF5-6F01-5FC9CB69F21F}"/>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84616A3B-1F97-3900-9FFD-196714E15378}"/>
              </a:ext>
            </a:extLst>
          </p:cNvPr>
          <p:cNvSpPr txBox="1">
            <a:spLocks/>
          </p:cNvSpPr>
          <p:nvPr/>
        </p:nvSpPr>
        <p:spPr>
          <a:xfrm>
            <a:off x="566738" y="224493"/>
            <a:ext cx="9842090" cy="1149845"/>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3600" b="1" dirty="0">
                <a:solidFill>
                  <a:srgbClr val="D71E48"/>
                </a:solidFill>
              </a:rPr>
              <a:t>  </a:t>
            </a:r>
            <a:r>
              <a:rPr lang="en-GB" sz="3600" b="1" dirty="0">
                <a:solidFill>
                  <a:srgbClr val="D71E48"/>
                </a:solidFill>
                <a:latin typeface="Times New Roman" panose="02020603050405020304" pitchFamily="18" charset="0"/>
                <a:cs typeface="Times New Roman" panose="02020603050405020304" pitchFamily="18" charset="0"/>
              </a:rPr>
              <a:t>WHAT IF YOU DON’T KNOW WHICH METHOD OF ENFORCMENT FITS?</a:t>
            </a:r>
            <a:r>
              <a:rPr lang="en-GB" sz="3600" b="1" dirty="0">
                <a:effectLst/>
                <a:latin typeface="Times New Roman" panose="02020603050405020304" pitchFamily="18" charset="0"/>
                <a:ea typeface="Aptos" panose="020B0004020202020204" pitchFamily="34" charset="0"/>
                <a:cs typeface="Times New Roman" panose="02020603050405020304" pitchFamily="18" charset="0"/>
              </a:rPr>
              <a:t> </a:t>
            </a:r>
          </a:p>
          <a:p>
            <a:pPr marL="0" indent="0" algn="ctr">
              <a:lnSpc>
                <a:spcPct val="100000"/>
              </a:lnSpc>
              <a:buFont typeface="Arial" panose="020B0604020202020204" pitchFamily="34" charset="0"/>
              <a:buNone/>
            </a:pPr>
            <a:r>
              <a:rPr lang="en-GB" sz="3600" dirty="0">
                <a:latin typeface="Times New Roman" panose="02020603050405020304" pitchFamily="18" charset="0"/>
                <a:ea typeface="Aptos" panose="020B0004020202020204" pitchFamily="34" charset="0"/>
                <a:cs typeface="Times New Roman" panose="02020603050405020304" pitchFamily="18" charset="0"/>
              </a:rPr>
              <a:t> </a:t>
            </a:r>
            <a:endParaRPr lang="en-US" sz="3600" b="1" dirty="0">
              <a:solidFill>
                <a:srgbClr val="C00000"/>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A1C44F82-1A41-C0B7-36B9-3987137A2C41}"/>
              </a:ext>
            </a:extLst>
          </p:cNvPr>
          <p:cNvSpPr txBox="1">
            <a:spLocks/>
          </p:cNvSpPr>
          <p:nvPr/>
        </p:nvSpPr>
        <p:spPr>
          <a:xfrm>
            <a:off x="566737" y="1092051"/>
            <a:ext cx="9842091" cy="3682541"/>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50000"/>
              </a:lnSpc>
              <a:buFont typeface="Arial" panose="020B0604020202020204" pitchFamily="34" charset="0"/>
              <a:buNone/>
            </a:pPr>
            <a:endParaRPr lang="en-US" sz="1800" dirty="0">
              <a:solidFill>
                <a:srgbClr val="D71E48"/>
              </a:solidFill>
              <a:latin typeface="Aptos" panose="020B0004020202020204" pitchFamily="34" charset="0"/>
            </a:endParaRPr>
          </a:p>
        </p:txBody>
      </p:sp>
      <p:sp>
        <p:nvSpPr>
          <p:cNvPr id="5" name="TextBox 4">
            <a:extLst>
              <a:ext uri="{FF2B5EF4-FFF2-40B4-BE49-F238E27FC236}">
                <a16:creationId xmlns:a16="http://schemas.microsoft.com/office/drawing/2014/main" id="{3E4415F5-975A-D8B3-5DBA-629169DEB773}"/>
              </a:ext>
            </a:extLst>
          </p:cNvPr>
          <p:cNvSpPr txBox="1"/>
          <p:nvPr/>
        </p:nvSpPr>
        <p:spPr>
          <a:xfrm>
            <a:off x="652948" y="1303156"/>
            <a:ext cx="10113154" cy="6783395"/>
          </a:xfrm>
          <a:prstGeom prst="rect">
            <a:avLst/>
          </a:prstGeom>
          <a:noFill/>
        </p:spPr>
        <p:txBody>
          <a:bodyPr wrap="square">
            <a:spAutoFit/>
          </a:bodyPr>
          <a:lstStyle/>
          <a:p>
            <a:pPr algn="l" fontAlgn="base"/>
            <a:r>
              <a:rPr lang="en-GB" sz="1600" b="1" dirty="0">
                <a:latin typeface="Times New Roman" panose="02020603050405020304" pitchFamily="18" charset="0"/>
                <a:cs typeface="Times New Roman" panose="02020603050405020304" pitchFamily="18" charset="0"/>
              </a:rPr>
              <a:t>- You can ask</a:t>
            </a:r>
            <a:r>
              <a:rPr lang="en-GB" sz="1600" b="1" dirty="0">
                <a:effectLst/>
                <a:latin typeface="Times New Roman" panose="02020603050405020304" pitchFamily="18" charset="0"/>
                <a:cs typeface="Times New Roman" panose="02020603050405020304" pitchFamily="18" charset="0"/>
              </a:rPr>
              <a:t> the court to determine the method of </a:t>
            </a:r>
            <a:r>
              <a:rPr lang="en-GB" sz="1600" b="1" dirty="0" err="1">
                <a:effectLst/>
                <a:latin typeface="Times New Roman" panose="02020603050405020304" pitchFamily="18" charset="0"/>
                <a:cs typeface="Times New Roman" panose="02020603050405020304" pitchFamily="18" charset="0"/>
              </a:rPr>
              <a:t>enforcement</a:t>
            </a:r>
            <a:r>
              <a:rPr lang="en-GB" sz="1600" b="1" dirty="0" err="1">
                <a:latin typeface="Times New Roman" panose="02020603050405020304" pitchFamily="18" charset="0"/>
                <a:cs typeface="Times New Roman" panose="02020603050405020304" pitchFamily="18" charset="0"/>
              </a:rPr>
              <a:t>:</a:t>
            </a:r>
            <a:r>
              <a:rPr lang="en-GB" sz="1600" b="1" dirty="0" err="1">
                <a:effectLst/>
                <a:latin typeface="Times New Roman" panose="02020603050405020304" pitchFamily="18" charset="0"/>
                <a:cs typeface="Times New Roman" panose="02020603050405020304" pitchFamily="18" charset="0"/>
              </a:rPr>
              <a:t>‘General</a:t>
            </a:r>
            <a:r>
              <a:rPr lang="en-GB" sz="1600" b="1" dirty="0">
                <a:effectLst/>
                <a:latin typeface="Times New Roman" panose="02020603050405020304" pitchFamily="18" charset="0"/>
                <a:cs typeface="Times New Roman" panose="02020603050405020304" pitchFamily="18" charset="0"/>
              </a:rPr>
              <a:t> enforcement </a:t>
            </a:r>
            <a:r>
              <a:rPr lang="en-GB" sz="1600" b="1" dirty="0" err="1">
                <a:effectLst/>
                <a:latin typeface="Times New Roman" panose="02020603050405020304" pitchFamily="18" charset="0"/>
                <a:cs typeface="Times New Roman" panose="02020603050405020304" pitchFamily="18" charset="0"/>
              </a:rPr>
              <a:t>application’</a:t>
            </a:r>
            <a:r>
              <a:rPr lang="en-GB" sz="1600" b="1" i="0" dirty="0" err="1">
                <a:solidFill>
                  <a:srgbClr val="363F4A"/>
                </a:solidFill>
                <a:effectLst/>
                <a:latin typeface="Times New Roman" panose="02020603050405020304" pitchFamily="18" charset="0"/>
                <a:cs typeface="Times New Roman" panose="02020603050405020304" pitchFamily="18" charset="0"/>
              </a:rPr>
              <a:t>FPR</a:t>
            </a:r>
            <a:r>
              <a:rPr lang="en-GB" sz="1600" b="1" i="0" dirty="0">
                <a:solidFill>
                  <a:srgbClr val="363F4A"/>
                </a:solidFill>
                <a:effectLst/>
                <a:latin typeface="Times New Roman" panose="02020603050405020304" pitchFamily="18" charset="0"/>
                <a:cs typeface="Times New Roman" panose="02020603050405020304" pitchFamily="18" charset="0"/>
              </a:rPr>
              <a:t> 33.3(2) (b) </a:t>
            </a:r>
            <a:endParaRPr lang="en-GB" sz="1600" b="1" dirty="0">
              <a:effectLst/>
              <a:latin typeface="Times New Roman" panose="02020603050405020304" pitchFamily="18" charset="0"/>
              <a:cs typeface="Times New Roman" panose="02020603050405020304" pitchFamily="18" charset="0"/>
            </a:endParaRPr>
          </a:p>
          <a:p>
            <a:pPr algn="l" fontAlgn="base"/>
            <a:r>
              <a:rPr lang="en-GB" sz="1600" b="1" dirty="0">
                <a:effectLst/>
                <a:latin typeface="Times New Roman" panose="02020603050405020304" pitchFamily="18" charset="0"/>
                <a:cs typeface="Times New Roman" panose="02020603050405020304" pitchFamily="18" charset="0"/>
              </a:rPr>
              <a:t>- Form D50K is the notice of application and statement </a:t>
            </a:r>
            <a:r>
              <a:rPr lang="en-GB" sz="1600" b="1" dirty="0">
                <a:latin typeface="Times New Roman" panose="02020603050405020304" pitchFamily="18" charset="0"/>
                <a:cs typeface="Times New Roman" panose="02020603050405020304" pitchFamily="18" charset="0"/>
              </a:rPr>
              <a:t>,</a:t>
            </a:r>
            <a:r>
              <a:rPr lang="en-GB" sz="1600" b="1" dirty="0">
                <a:effectLst/>
                <a:latin typeface="Times New Roman" panose="02020603050405020304" pitchFamily="18" charset="0"/>
                <a:cs typeface="Times New Roman" panose="02020603050405020304" pitchFamily="18" charset="0"/>
              </a:rPr>
              <a:t>combined, to use if you are applying to enforce an order for the payment of money without specifying a method</a:t>
            </a:r>
            <a:r>
              <a:rPr lang="en-GB" sz="1600" dirty="0">
                <a:effectLst/>
                <a:latin typeface="Times New Roman" panose="02020603050405020304" pitchFamily="18" charset="0"/>
                <a:cs typeface="Times New Roman" panose="02020603050405020304" pitchFamily="18" charset="0"/>
              </a:rPr>
              <a:t>. </a:t>
            </a:r>
          </a:p>
          <a:p>
            <a:pPr>
              <a:lnSpc>
                <a:spcPct val="115000"/>
              </a:lnSpc>
              <a:spcAft>
                <a:spcPts val="800"/>
              </a:spcAft>
            </a:pPr>
            <a:endParaRPr lang="en-GB" sz="1600" i="1"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spcAft>
                <a:spcPts val="800"/>
              </a:spcAft>
            </a:pPr>
            <a:r>
              <a:rPr lang="en-GB" sz="1600" i="1" kern="100" dirty="0">
                <a:effectLst/>
                <a:latin typeface="Times New Roman" panose="02020603050405020304" pitchFamily="18" charset="0"/>
                <a:ea typeface="Aptos" panose="020B0004020202020204" pitchFamily="34" charset="0"/>
                <a:cs typeface="Times New Roman" panose="02020603050405020304" pitchFamily="18" charset="0"/>
              </a:rPr>
              <a:t>Under the procedural regime that applied until 5 April 2023, the court made an order, containing a penal notice, requiring the judgment debtor to attend court and produce such documents as may be described in the order (FPR 33.3(3), applying CPR 71.2(6) and (7)). The drawback was that, in the absence of a requirement that the debtor complete a Form E1 at the start of the process, the first hearing was almost invariably used to give directions for the production of documents. This led to delay and increased costs, and was considered to be a substantial barrier to access to justice by judgment creditors.</a:t>
            </a:r>
          </a:p>
          <a:p>
            <a:pPr>
              <a:lnSpc>
                <a:spcPct val="115000"/>
              </a:lnSpc>
              <a:spcAft>
                <a:spcPts val="800"/>
              </a:spcAft>
            </a:pPr>
            <a:r>
              <a:rPr lang="en-GB" sz="1600" i="1" kern="100" dirty="0">
                <a:effectLst/>
                <a:latin typeface="Times New Roman" panose="02020603050405020304" pitchFamily="18" charset="0"/>
                <a:ea typeface="Aptos" panose="020B0004020202020204" pitchFamily="34" charset="0"/>
                <a:cs typeface="Times New Roman" panose="02020603050405020304" pitchFamily="18" charset="0"/>
              </a:rPr>
              <a:t>The new procedure, introduced by the Family Procedure (Amendment) Rules 2023 (SI 2023/61) with effect from 6 April 2023, remedies this shortcoming by requiring the completion, filing and service of a Form E1: see the new FPR 33.3(3)(b). The application itself is, as before, made in Form D50K (notice of application for enforcement by such method of enforcement as the court may consider appropriate: see FPR 5.1(1) and PD 5A), which must contain a statement of truth. The form has been substantially revised and updated.</a:t>
            </a:r>
          </a:p>
          <a:p>
            <a:pPr algn="l" fontAlgn="base"/>
            <a:endParaRPr lang="en-GB" dirty="0">
              <a:solidFill>
                <a:srgbClr val="1F1F1F"/>
              </a:solidFill>
              <a:latin typeface="Times New Roman" panose="02020603050405020304" pitchFamily="18" charset="0"/>
              <a:cs typeface="Times New Roman" panose="02020603050405020304" pitchFamily="18" charset="0"/>
            </a:endParaRPr>
          </a:p>
          <a:p>
            <a:pPr algn="l" fontAlgn="base"/>
            <a:endParaRPr lang="en-GB" sz="1600" b="0" i="0" dirty="0">
              <a:solidFill>
                <a:srgbClr val="1F1F1F"/>
              </a:solidFill>
              <a:effectLst/>
              <a:latin typeface="Source Sans Pro" panose="020B0503030403020204" pitchFamily="34" charset="0"/>
            </a:endParaRPr>
          </a:p>
          <a:p>
            <a:pPr algn="l" fontAlgn="base"/>
            <a:endParaRPr lang="en-GB" sz="1600" dirty="0">
              <a:solidFill>
                <a:srgbClr val="1F1F1F"/>
              </a:solidFill>
              <a:latin typeface="Source Sans Pro" panose="020B0503030403020204" pitchFamily="34" charset="0"/>
            </a:endParaRPr>
          </a:p>
          <a:p>
            <a:pPr algn="l" fontAlgn="base"/>
            <a:endParaRPr lang="en-GB" sz="1600" b="0" i="0" dirty="0">
              <a:solidFill>
                <a:srgbClr val="1F1F1F"/>
              </a:solidFill>
              <a:effectLst/>
              <a:latin typeface="Source Sans Pro" panose="020B0503030403020204" pitchFamily="34" charset="0"/>
            </a:endParaRPr>
          </a:p>
          <a:p>
            <a:pPr algn="l" fontAlgn="base"/>
            <a:endParaRPr lang="en-GB" sz="1600" dirty="0">
              <a:solidFill>
                <a:srgbClr val="1F1F1F"/>
              </a:solidFill>
              <a:latin typeface="Source Sans Pro" panose="020B0503030403020204" pitchFamily="34" charset="0"/>
            </a:endParaRPr>
          </a:p>
          <a:p>
            <a:pPr algn="l" fontAlgn="base"/>
            <a:endParaRPr lang="en-GB" sz="1600" b="0" i="0" dirty="0">
              <a:solidFill>
                <a:srgbClr val="1F1F1F"/>
              </a:solidFill>
              <a:effectLst/>
              <a:latin typeface="Source Sans Pro" panose="020B0503030403020204" pitchFamily="34" charset="0"/>
            </a:endParaRPr>
          </a:p>
          <a:p>
            <a:pPr algn="l" fontAlgn="base"/>
            <a:endParaRPr lang="en-GB" sz="1600" dirty="0">
              <a:solidFill>
                <a:srgbClr val="1F1F1F"/>
              </a:solidFill>
              <a:latin typeface="Source Sans Pro" panose="020B0503030403020204" pitchFamily="34" charset="0"/>
            </a:endParaRPr>
          </a:p>
          <a:p>
            <a:pPr algn="l" fontAlgn="base"/>
            <a:endParaRPr lang="en-GB" sz="1600" b="0" i="0" dirty="0">
              <a:solidFill>
                <a:srgbClr val="1F1F1F"/>
              </a:solidFill>
              <a:effectLst/>
              <a:latin typeface="Source Sans Pro" panose="020B0503030403020204" pitchFamily="34" charset="0"/>
            </a:endParaRPr>
          </a:p>
        </p:txBody>
      </p:sp>
    </p:spTree>
    <p:extLst>
      <p:ext uri="{BB962C8B-B14F-4D97-AF65-F5344CB8AC3E}">
        <p14:creationId xmlns:p14="http://schemas.microsoft.com/office/powerpoint/2010/main" val="1243468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1A50C-FA71-93A1-37A2-C84BFA98156C}"/>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837954CB-386C-6957-A133-497AA364702E}"/>
              </a:ext>
            </a:extLst>
          </p:cNvPr>
          <p:cNvSpPr txBox="1">
            <a:spLocks/>
          </p:cNvSpPr>
          <p:nvPr/>
        </p:nvSpPr>
        <p:spPr>
          <a:xfrm>
            <a:off x="566738" y="557213"/>
            <a:ext cx="9842090" cy="986864"/>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3600" b="1" dirty="0">
                <a:solidFill>
                  <a:srgbClr val="D71E48"/>
                </a:solidFill>
                <a:latin typeface="Times New Roman" panose="02020603050405020304" pitchFamily="18" charset="0"/>
                <a:cs typeface="Times New Roman" panose="02020603050405020304" pitchFamily="18" charset="0"/>
              </a:rPr>
              <a:t>THWAITE v THWAITE [1982] Fam 1 </a:t>
            </a:r>
          </a:p>
          <a:p>
            <a:pPr marL="0" indent="0">
              <a:lnSpc>
                <a:spcPct val="100000"/>
              </a:lnSpc>
              <a:buNone/>
            </a:pPr>
            <a:r>
              <a:rPr lang="de-DE" sz="2400" b="1" i="1" dirty="0">
                <a:latin typeface="Times New Roman" panose="02020603050405020304" pitchFamily="18" charset="0"/>
                <a:cs typeface="Times New Roman" panose="02020603050405020304" pitchFamily="18" charset="0"/>
              </a:rPr>
              <a:t>Rotenberg v Rotenberg &amp; Ors [2024] EWFC 185</a:t>
            </a:r>
            <a:endParaRPr lang="en-US" sz="2400" b="1" i="1" dirty="0">
              <a:solidFill>
                <a:srgbClr val="D71E48"/>
              </a:solidFill>
              <a:latin typeface="Times New Roman" panose="02020603050405020304" pitchFamily="18" charset="0"/>
              <a:cs typeface="Times New Roman" panose="02020603050405020304" pitchFamily="18" charset="0"/>
            </a:endParaRPr>
          </a:p>
          <a:p>
            <a:pPr marL="0" indent="0">
              <a:lnSpc>
                <a:spcPct val="100000"/>
              </a:lnSpc>
              <a:buFont typeface="Arial" panose="020B0604020202020204" pitchFamily="34" charset="0"/>
              <a:buNone/>
            </a:pPr>
            <a:r>
              <a:rPr lang="en-GB" sz="2400" dirty="0">
                <a:latin typeface="Times New Roman" panose="02020603050405020304" pitchFamily="18" charset="0"/>
                <a:cs typeface="Times New Roman" panose="02020603050405020304" pitchFamily="18" charset="0"/>
              </a:rPr>
              <a:t>Peel J reaffirms the existence of the Thwaite jurisdiction at para.55 of his judgment: </a:t>
            </a:r>
          </a:p>
          <a:p>
            <a:pPr marL="0" indent="0" algn="ctr">
              <a:lnSpc>
                <a:spcPct val="100000"/>
              </a:lnSpc>
              <a:buFont typeface="Arial" panose="020B0604020202020204" pitchFamily="34" charset="0"/>
              <a:buNone/>
            </a:pPr>
            <a:r>
              <a:rPr lang="en-GB" sz="2400" i="1" dirty="0">
                <a:latin typeface="Times New Roman" panose="02020603050405020304" pitchFamily="18" charset="0"/>
                <a:cs typeface="Times New Roman" panose="02020603050405020304" pitchFamily="18" charset="0"/>
              </a:rPr>
              <a:t>‘Although doubt has been expressed by Mostyn J as to the existence of the Thwaite jurisdiction in SR v HR [2018] EWHC 606 (Fam), I have not heard argument on the point and am inclined to accept, for the purposes of this case, that the jurisdiction does indeed exist, although it should be used sparingly. The essence of the jurisdiction is that the court may adjust an executory order (i.e. before it has been complied with) if it would be inequitable to do so, most commonly where there has been a significant and necessarily relevant change in circumstances’.</a:t>
            </a:r>
            <a:endParaRPr lang="en-US" sz="2400" b="1" i="1" dirty="0">
              <a:solidFill>
                <a:srgbClr val="C00000"/>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27FD0AAF-E4B4-4503-0364-3A5FF0F7926F}"/>
              </a:ext>
            </a:extLst>
          </p:cNvPr>
          <p:cNvSpPr txBox="1">
            <a:spLocks/>
          </p:cNvSpPr>
          <p:nvPr/>
        </p:nvSpPr>
        <p:spPr>
          <a:xfrm>
            <a:off x="522934" y="1092051"/>
            <a:ext cx="9842091" cy="3682541"/>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50000"/>
              </a:lnSpc>
              <a:buFont typeface="Arial" panose="020B0604020202020204" pitchFamily="34" charset="0"/>
              <a:buNone/>
            </a:pPr>
            <a:endParaRPr lang="en-US" sz="1800" dirty="0">
              <a:solidFill>
                <a:srgbClr val="D71E48"/>
              </a:solidFill>
              <a:latin typeface="Aptos" panose="020B0004020202020204" pitchFamily="34" charset="0"/>
            </a:endParaRPr>
          </a:p>
        </p:txBody>
      </p:sp>
    </p:spTree>
    <p:extLst>
      <p:ext uri="{BB962C8B-B14F-4D97-AF65-F5344CB8AC3E}">
        <p14:creationId xmlns:p14="http://schemas.microsoft.com/office/powerpoint/2010/main" val="1074962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5AE26-56D6-30B5-620B-4726FFC2354A}"/>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B21A1572-48D6-105D-3490-A3E0C0E0020D}"/>
              </a:ext>
            </a:extLst>
          </p:cNvPr>
          <p:cNvSpPr txBox="1">
            <a:spLocks/>
          </p:cNvSpPr>
          <p:nvPr/>
        </p:nvSpPr>
        <p:spPr>
          <a:xfrm>
            <a:off x="566738" y="557213"/>
            <a:ext cx="9842090" cy="986864"/>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3600" b="1" dirty="0">
                <a:solidFill>
                  <a:srgbClr val="D71E48"/>
                </a:solidFill>
                <a:latin typeface="Times New Roman" panose="02020603050405020304" pitchFamily="18" charset="0"/>
                <a:cs typeface="Times New Roman" panose="02020603050405020304" pitchFamily="18" charset="0"/>
              </a:rPr>
              <a:t>THWAITE JURISDICTION</a:t>
            </a:r>
          </a:p>
          <a:p>
            <a:pPr marL="0" indent="0">
              <a:lnSpc>
                <a:spcPct val="100000"/>
              </a:lnSpc>
              <a:buNone/>
            </a:pPr>
            <a:r>
              <a:rPr lang="en-GB" sz="2000" b="1" i="1" dirty="0">
                <a:latin typeface="Times New Roman" panose="02020603050405020304" pitchFamily="18" charset="0"/>
                <a:cs typeface="Times New Roman" panose="02020603050405020304" pitchFamily="18" charset="0"/>
              </a:rPr>
              <a:t>Hersman v Alexandra Caroline De </a:t>
            </a:r>
            <a:r>
              <a:rPr lang="en-GB" sz="2000" b="1" i="1" dirty="0" err="1">
                <a:latin typeface="Times New Roman" panose="02020603050405020304" pitchFamily="18" charset="0"/>
                <a:cs typeface="Times New Roman" panose="02020603050405020304" pitchFamily="18" charset="0"/>
              </a:rPr>
              <a:t>Verchere</a:t>
            </a:r>
            <a:r>
              <a:rPr lang="en-GB" sz="2000" b="1" i="1" dirty="0">
                <a:latin typeface="Times New Roman" panose="02020603050405020304" pitchFamily="18" charset="0"/>
                <a:cs typeface="Times New Roman" panose="02020603050405020304" pitchFamily="18" charset="0"/>
              </a:rPr>
              <a:t> [2024] EWHC 905 (Fam) </a:t>
            </a:r>
          </a:p>
          <a:p>
            <a:pPr marL="0" indent="0">
              <a:lnSpc>
                <a:spcPct val="100000"/>
              </a:lnSpc>
              <a:buFont typeface="Arial" panose="020B0604020202020204" pitchFamily="34" charset="0"/>
              <a:buNone/>
            </a:pPr>
            <a:r>
              <a:rPr lang="en-GB" sz="2000" dirty="0">
                <a:latin typeface="Times New Roman" panose="02020603050405020304" pitchFamily="18" charset="0"/>
                <a:cs typeface="Times New Roman" panose="02020603050405020304" pitchFamily="18" charset="0"/>
              </a:rPr>
              <a:t>An enforcement case, where Moor J also commented on the existence of the Thwaite jurisdiction at para. 28 of his judgment: </a:t>
            </a:r>
          </a:p>
          <a:p>
            <a:pPr marL="0" indent="0" algn="ctr">
              <a:lnSpc>
                <a:spcPct val="100000"/>
              </a:lnSpc>
              <a:buFont typeface="Arial" panose="020B0604020202020204" pitchFamily="34" charset="0"/>
              <a:buNone/>
            </a:pPr>
            <a:r>
              <a:rPr lang="en-GB" sz="2000" i="1" dirty="0">
                <a:latin typeface="Times New Roman" panose="02020603050405020304" pitchFamily="18" charset="0"/>
                <a:cs typeface="Times New Roman" panose="02020603050405020304" pitchFamily="18" charset="0"/>
              </a:rPr>
              <a:t>‘The second point in relation to jurisdiction is the power of the court to make orders “working out and enforcing” earlier financial remedy orders. Again, I have no doubt whatsoever that the court has such jurisdiction. It would be a very surprising and unjust omission if such a power did not exist. </a:t>
            </a:r>
            <a:r>
              <a:rPr lang="en-GB" sz="2000" b="1" i="1" dirty="0">
                <a:latin typeface="Times New Roman" panose="02020603050405020304" pitchFamily="18" charset="0"/>
                <a:cs typeface="Times New Roman" panose="02020603050405020304" pitchFamily="18" charset="0"/>
              </a:rPr>
              <a:t>It would be a cheat’s charter </a:t>
            </a:r>
            <a:r>
              <a:rPr lang="en-GB" sz="2000" i="1" dirty="0">
                <a:latin typeface="Times New Roman" panose="02020603050405020304" pitchFamily="18" charset="0"/>
                <a:cs typeface="Times New Roman" panose="02020603050405020304" pitchFamily="18" charset="0"/>
              </a:rPr>
              <a:t>and encourage non-compliance or obstruction with legitimate court orders. Fortunately, the Court of Appeal has confirmed that the jurisdiction exists to enable to do so where the order remains “executory”; in other words, it has not, as yet, been complied with’.</a:t>
            </a:r>
            <a:r>
              <a:rPr lang="en-GB" sz="2000" dirty="0">
                <a:latin typeface="Times New Roman" panose="02020603050405020304" pitchFamily="18" charset="0"/>
                <a:cs typeface="Times New Roman" panose="02020603050405020304" pitchFamily="18" charset="0"/>
              </a:rPr>
              <a:t> </a:t>
            </a:r>
          </a:p>
          <a:p>
            <a:pPr marL="0" indent="0">
              <a:lnSpc>
                <a:spcPct val="100000"/>
              </a:lnSpc>
              <a:buFont typeface="Arial" panose="020B0604020202020204" pitchFamily="34" charset="0"/>
              <a:buNone/>
            </a:pPr>
            <a:r>
              <a:rPr lang="en-GB" sz="2000" b="1" i="1" dirty="0" err="1">
                <a:latin typeface="Times New Roman" panose="02020603050405020304" pitchFamily="18" charset="0"/>
                <a:cs typeface="Times New Roman" panose="02020603050405020304" pitchFamily="18" charset="0"/>
              </a:rPr>
              <a:t>Bezeliansky</a:t>
            </a:r>
            <a:r>
              <a:rPr lang="en-GB" sz="2000" b="1" i="1" dirty="0">
                <a:latin typeface="Times New Roman" panose="02020603050405020304" pitchFamily="18" charset="0"/>
                <a:cs typeface="Times New Roman" panose="02020603050405020304" pitchFamily="18" charset="0"/>
              </a:rPr>
              <a:t> v </a:t>
            </a:r>
            <a:r>
              <a:rPr lang="en-GB" sz="2000" b="1" i="1" dirty="0" err="1">
                <a:latin typeface="Times New Roman" panose="02020603050405020304" pitchFamily="18" charset="0"/>
                <a:cs typeface="Times New Roman" panose="02020603050405020304" pitchFamily="18" charset="0"/>
              </a:rPr>
              <a:t>Bezelianskya</a:t>
            </a:r>
            <a:r>
              <a:rPr lang="en-GB" sz="2000" b="1" i="1" dirty="0">
                <a:latin typeface="Times New Roman" panose="02020603050405020304" pitchFamily="18" charset="0"/>
                <a:cs typeface="Times New Roman" panose="02020603050405020304" pitchFamily="18" charset="0"/>
              </a:rPr>
              <a:t> [2016] EWCA </a:t>
            </a:r>
            <a:r>
              <a:rPr lang="en-GB" sz="2000" b="1" i="1" dirty="0" err="1">
                <a:latin typeface="Times New Roman" panose="02020603050405020304" pitchFamily="18" charset="0"/>
                <a:cs typeface="Times New Roman" panose="02020603050405020304" pitchFamily="18" charset="0"/>
              </a:rPr>
              <a:t>Civ</a:t>
            </a:r>
            <a:r>
              <a:rPr lang="en-GB" sz="2000" b="1" i="1" dirty="0">
                <a:latin typeface="Times New Roman" panose="02020603050405020304" pitchFamily="18" charset="0"/>
                <a:cs typeface="Times New Roman" panose="02020603050405020304" pitchFamily="18" charset="0"/>
              </a:rPr>
              <a:t> 76 –</a:t>
            </a:r>
          </a:p>
          <a:p>
            <a:pPr marL="0" indent="0">
              <a:lnSpc>
                <a:spcPct val="100000"/>
              </a:lnSpc>
              <a:buFont typeface="Arial" panose="020B0604020202020204" pitchFamily="34" charset="0"/>
              <a:buNone/>
            </a:pPr>
            <a:r>
              <a:rPr lang="en-GB" sz="2000" dirty="0">
                <a:latin typeface="Times New Roman" panose="02020603050405020304" pitchFamily="18" charset="0"/>
                <a:cs typeface="Times New Roman" panose="02020603050405020304" pitchFamily="18" charset="0"/>
              </a:rPr>
              <a:t>Moor J went on to cite a permission decision of the Court of Appeal where the existence of the Thwaite jurisdiction was also confirmed. </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8FD9FC46-67C6-E621-5669-9B35869D4DC7}"/>
              </a:ext>
            </a:extLst>
          </p:cNvPr>
          <p:cNvSpPr txBox="1">
            <a:spLocks/>
          </p:cNvSpPr>
          <p:nvPr/>
        </p:nvSpPr>
        <p:spPr>
          <a:xfrm>
            <a:off x="566737" y="1092051"/>
            <a:ext cx="9842091" cy="3682541"/>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50000"/>
              </a:lnSpc>
              <a:buFont typeface="Arial" panose="020B0604020202020204" pitchFamily="34" charset="0"/>
              <a:buNone/>
            </a:pPr>
            <a:endParaRPr lang="en-US" sz="1800" dirty="0">
              <a:solidFill>
                <a:srgbClr val="D71E48"/>
              </a:solidFill>
              <a:latin typeface="Aptos" panose="020B0004020202020204" pitchFamily="34" charset="0"/>
            </a:endParaRPr>
          </a:p>
        </p:txBody>
      </p:sp>
    </p:spTree>
    <p:extLst>
      <p:ext uri="{BB962C8B-B14F-4D97-AF65-F5344CB8AC3E}">
        <p14:creationId xmlns:p14="http://schemas.microsoft.com/office/powerpoint/2010/main" val="3730448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9A9D5-B62B-3DFC-ECC6-FD787E9C9FA4}"/>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4C5CB811-0F6D-CA28-766E-F206A6527E6B}"/>
              </a:ext>
            </a:extLst>
          </p:cNvPr>
          <p:cNvSpPr txBox="1">
            <a:spLocks/>
          </p:cNvSpPr>
          <p:nvPr/>
        </p:nvSpPr>
        <p:spPr>
          <a:xfrm>
            <a:off x="566738" y="557213"/>
            <a:ext cx="9842090" cy="986864"/>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3600" b="1" dirty="0">
                <a:solidFill>
                  <a:srgbClr val="D71E48"/>
                </a:solidFill>
                <a:latin typeface="Times New Roman" panose="02020603050405020304" pitchFamily="18" charset="0"/>
                <a:cs typeface="Times New Roman" panose="02020603050405020304" pitchFamily="18" charset="0"/>
              </a:rPr>
              <a:t>HOW TO HEAD-OFF ENFORCEMENT</a:t>
            </a:r>
          </a:p>
          <a:p>
            <a:pPr marL="0" indent="0" algn="ctr">
              <a:lnSpc>
                <a:spcPct val="100000"/>
              </a:lnSpc>
              <a:buNone/>
            </a:pPr>
            <a:r>
              <a:rPr lang="en-GB" sz="3600" b="1" dirty="0">
                <a:solidFill>
                  <a:srgbClr val="C00000"/>
                </a:solidFill>
                <a:latin typeface="Times New Roman" panose="02020603050405020304" pitchFamily="18" charset="0"/>
                <a:cs typeface="Times New Roman" panose="02020603050405020304" pitchFamily="18" charset="0"/>
              </a:rPr>
              <a:t>!!!PRACTICAL TIPS!!!</a:t>
            </a:r>
          </a:p>
          <a:p>
            <a:pPr marL="0" indent="0">
              <a:lnSpc>
                <a:spcPct val="100000"/>
              </a:lnSpc>
              <a:buNone/>
            </a:pPr>
            <a:r>
              <a:rPr lang="en-GB" sz="2000" b="1" dirty="0">
                <a:latin typeface="Times New Roman" panose="02020603050405020304" pitchFamily="18" charset="0"/>
                <a:cs typeface="Times New Roman" panose="02020603050405020304" pitchFamily="18" charset="0"/>
              </a:rPr>
              <a:t>We can foresee problematic litigants - on occasion… </a:t>
            </a:r>
          </a:p>
          <a:p>
            <a:pPr marL="0" indent="0">
              <a:lnSpc>
                <a:spcPct val="100000"/>
              </a:lnSpc>
              <a:buNone/>
            </a:pPr>
            <a:r>
              <a:rPr lang="en-GB" sz="2000" b="1" dirty="0">
                <a:latin typeface="Times New Roman" panose="02020603050405020304" pitchFamily="18" charset="0"/>
                <a:cs typeface="Times New Roman" panose="02020603050405020304" pitchFamily="18" charset="0"/>
              </a:rPr>
              <a:t>Draft the Final Orders as tightly as possible &amp; as far as the Judge will permit!</a:t>
            </a:r>
          </a:p>
          <a:p>
            <a:pPr marL="0" indent="0">
              <a:lnSpc>
                <a:spcPct val="100000"/>
              </a:lnSpc>
              <a:buNone/>
            </a:pPr>
            <a:endParaRPr lang="en-GB" sz="2000" b="1" dirty="0">
              <a:solidFill>
                <a:srgbClr val="C00000"/>
              </a:solidFill>
              <a:latin typeface="Times New Roman" panose="02020603050405020304" pitchFamily="18" charset="0"/>
              <a:cs typeface="Times New Roman" panose="02020603050405020304" pitchFamily="18" charset="0"/>
            </a:endParaRPr>
          </a:p>
          <a:p>
            <a:pPr marL="0" indent="0">
              <a:lnSpc>
                <a:spcPct val="100000"/>
              </a:lnSpc>
              <a:buNone/>
            </a:pPr>
            <a:r>
              <a:rPr lang="en-GB" sz="2000" b="1" dirty="0">
                <a:solidFill>
                  <a:srgbClr val="C00000"/>
                </a:solidFill>
                <a:latin typeface="Times New Roman" panose="02020603050405020304" pitchFamily="18" charset="0"/>
                <a:cs typeface="Times New Roman" panose="02020603050405020304" pitchFamily="18" charset="0"/>
              </a:rPr>
              <a:t>LUMP SUMS – Clear deadlines &amp; Interest</a:t>
            </a:r>
          </a:p>
          <a:p>
            <a:pPr marL="0" indent="0">
              <a:lnSpc>
                <a:spcPct val="100000"/>
              </a:lnSpc>
              <a:buNone/>
            </a:pPr>
            <a:r>
              <a:rPr lang="en-GB" sz="2000" b="1" dirty="0">
                <a:solidFill>
                  <a:srgbClr val="C00000"/>
                </a:solidFill>
                <a:latin typeface="Times New Roman" panose="02020603050405020304" pitchFamily="18" charset="0"/>
                <a:cs typeface="Times New Roman" panose="02020603050405020304" pitchFamily="18" charset="0"/>
              </a:rPr>
              <a:t>TRANSFER OF PROPERTY / FMH :</a:t>
            </a:r>
          </a:p>
          <a:p>
            <a:pPr>
              <a:lnSpc>
                <a:spcPct val="100000"/>
              </a:lnSpc>
              <a:buFontTx/>
              <a:buChar char="-"/>
            </a:pPr>
            <a:r>
              <a:rPr lang="en-GB" sz="2000" b="1" dirty="0">
                <a:solidFill>
                  <a:srgbClr val="C00000"/>
                </a:solidFill>
                <a:latin typeface="Times New Roman" panose="02020603050405020304" pitchFamily="18" charset="0"/>
                <a:cs typeface="Times New Roman" panose="02020603050405020304" pitchFamily="18" charset="0"/>
              </a:rPr>
              <a:t>Default provisions in terms of timing</a:t>
            </a:r>
          </a:p>
          <a:p>
            <a:pPr>
              <a:lnSpc>
                <a:spcPct val="100000"/>
              </a:lnSpc>
              <a:buFontTx/>
              <a:buChar char="-"/>
            </a:pPr>
            <a:r>
              <a:rPr lang="en-GB" sz="2000" b="1" dirty="0">
                <a:solidFill>
                  <a:srgbClr val="C00000"/>
                </a:solidFill>
                <a:latin typeface="Times New Roman" panose="02020603050405020304" pitchFamily="18" charset="0"/>
                <a:cs typeface="Times New Roman" panose="02020603050405020304" pitchFamily="18" charset="0"/>
              </a:rPr>
              <a:t>Stranglehold on entire process – sole conduct</a:t>
            </a:r>
          </a:p>
          <a:p>
            <a:pPr>
              <a:lnSpc>
                <a:spcPct val="100000"/>
              </a:lnSpc>
              <a:buFontTx/>
              <a:buChar char="-"/>
            </a:pPr>
            <a:r>
              <a:rPr lang="en-GB" sz="2000" b="1" dirty="0">
                <a:solidFill>
                  <a:srgbClr val="C00000"/>
                </a:solidFill>
                <a:latin typeface="Times New Roman" panose="02020603050405020304" pitchFamily="18" charset="0"/>
                <a:cs typeface="Times New Roman" panose="02020603050405020304" pitchFamily="18" charset="0"/>
              </a:rPr>
              <a:t>Agree as much as is possible - choose agents and conveyancers</a:t>
            </a:r>
          </a:p>
          <a:p>
            <a:pPr>
              <a:lnSpc>
                <a:spcPct val="100000"/>
              </a:lnSpc>
              <a:buFontTx/>
              <a:buChar char="-"/>
            </a:pPr>
            <a:r>
              <a:rPr lang="en-GB" sz="2000" b="1" dirty="0">
                <a:solidFill>
                  <a:srgbClr val="C00000"/>
                </a:solidFill>
                <a:latin typeface="Times New Roman" panose="02020603050405020304" pitchFamily="18" charset="0"/>
                <a:cs typeface="Times New Roman" panose="02020603050405020304" pitchFamily="18" charset="0"/>
              </a:rPr>
              <a:t>Signing of documents - </a:t>
            </a:r>
            <a:r>
              <a:rPr lang="en-GB" sz="2000" i="1" dirty="0">
                <a:latin typeface="Times New Roman" panose="02020603050405020304" pitchFamily="18" charset="0"/>
                <a:cs typeface="Times New Roman" panose="02020603050405020304" pitchFamily="18" charset="0"/>
              </a:rPr>
              <a:t>S</a:t>
            </a:r>
            <a:r>
              <a:rPr lang="en-GB" sz="1800" i="1" dirty="0">
                <a:effectLst/>
                <a:latin typeface="Times New Roman" panose="02020603050405020304" pitchFamily="18" charset="0"/>
                <a:ea typeface="Calibri" panose="020F0502020204030204" pitchFamily="34" charset="0"/>
              </a:rPr>
              <a:t>ection 39 Senior Courts Act 1981 </a:t>
            </a:r>
            <a:endParaRPr lang="en-GB" sz="1800" i="1" dirty="0">
              <a:latin typeface="Times New Roman" panose="02020603050405020304" pitchFamily="18" charset="0"/>
              <a:ea typeface="Calibri" panose="020F0502020204030204" pitchFamily="34" charset="0"/>
            </a:endParaRPr>
          </a:p>
          <a:p>
            <a:pPr>
              <a:lnSpc>
                <a:spcPct val="100000"/>
              </a:lnSpc>
              <a:buFontTx/>
              <a:buChar char="-"/>
            </a:pPr>
            <a:endParaRPr lang="en-GB" sz="2000" b="1" dirty="0">
              <a:solidFill>
                <a:srgbClr val="C00000"/>
              </a:solidFill>
              <a:latin typeface="Times New Roman" panose="02020603050405020304" pitchFamily="18" charset="0"/>
              <a:cs typeface="Times New Roman" panose="02020603050405020304" pitchFamily="18" charset="0"/>
            </a:endParaRPr>
          </a:p>
          <a:p>
            <a:pPr>
              <a:lnSpc>
                <a:spcPct val="100000"/>
              </a:lnSpc>
              <a:buFontTx/>
              <a:buChar char="-"/>
            </a:pPr>
            <a:endParaRPr lang="en-GB" sz="2000" b="1" dirty="0">
              <a:solidFill>
                <a:srgbClr val="C00000"/>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3883A295-14D9-41EB-28F8-B2056F722862}"/>
              </a:ext>
            </a:extLst>
          </p:cNvPr>
          <p:cNvSpPr txBox="1">
            <a:spLocks/>
          </p:cNvSpPr>
          <p:nvPr/>
        </p:nvSpPr>
        <p:spPr>
          <a:xfrm>
            <a:off x="566737" y="1092051"/>
            <a:ext cx="9842091" cy="3682541"/>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50000"/>
              </a:lnSpc>
              <a:buFont typeface="Arial" panose="020B0604020202020204" pitchFamily="34" charset="0"/>
              <a:buNone/>
            </a:pPr>
            <a:endParaRPr lang="en-US" sz="1800" dirty="0">
              <a:solidFill>
                <a:srgbClr val="D71E48"/>
              </a:solidFill>
              <a:latin typeface="Aptos" panose="020B0004020202020204" pitchFamily="34" charset="0"/>
            </a:endParaRPr>
          </a:p>
        </p:txBody>
      </p:sp>
    </p:spTree>
    <p:extLst>
      <p:ext uri="{BB962C8B-B14F-4D97-AF65-F5344CB8AC3E}">
        <p14:creationId xmlns:p14="http://schemas.microsoft.com/office/powerpoint/2010/main" val="4085512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4AE3B75-DBAE-D2C0-C677-6BFDC90F724A}"/>
              </a:ext>
            </a:extLst>
          </p:cNvPr>
          <p:cNvSpPr>
            <a:spLocks noGrp="1"/>
          </p:cNvSpPr>
          <p:nvPr>
            <p:ph type="subTitle" idx="4294967295"/>
          </p:nvPr>
        </p:nvSpPr>
        <p:spPr>
          <a:xfrm>
            <a:off x="575364" y="3271259"/>
            <a:ext cx="4988674" cy="1619918"/>
          </a:xfrm>
          <a:prstGeom prst="rect">
            <a:avLst/>
          </a:prstGeom>
        </p:spPr>
        <p:txBody>
          <a:bodyPr lIns="0" tIns="0" rIns="0" bIns="0"/>
          <a:lstStyle/>
          <a:p>
            <a:pPr marL="0" indent="0">
              <a:lnSpc>
                <a:spcPct val="100000"/>
              </a:lnSpc>
              <a:buNone/>
            </a:pPr>
            <a:r>
              <a:rPr lang="en-US" sz="2700" dirty="0">
                <a:solidFill>
                  <a:schemeClr val="bg1"/>
                </a:solidFill>
              </a:rPr>
              <a:t> </a:t>
            </a:r>
            <a:r>
              <a:rPr lang="en-US" sz="2700" dirty="0">
                <a:solidFill>
                  <a:schemeClr val="bg1"/>
                </a:solidFill>
                <a:latin typeface="Times New Roman" panose="02020603050405020304" pitchFamily="18" charset="0"/>
                <a:cs typeface="Times New Roman" panose="02020603050405020304" pitchFamily="18" charset="0"/>
              </a:rPr>
              <a:t>Questions:</a:t>
            </a:r>
          </a:p>
          <a:p>
            <a:pPr marL="0" indent="0">
              <a:lnSpc>
                <a:spcPct val="100000"/>
              </a:lnSpc>
              <a:buNone/>
            </a:pPr>
            <a:r>
              <a:rPr lang="en-US" sz="2700" dirty="0">
                <a:solidFill>
                  <a:schemeClr val="bg1"/>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csayer@westgate-chambers.co.uk</a:t>
            </a:r>
          </a:p>
        </p:txBody>
      </p:sp>
      <p:sp>
        <p:nvSpPr>
          <p:cNvPr id="5" name="Subtitle 2">
            <a:extLst>
              <a:ext uri="{FF2B5EF4-FFF2-40B4-BE49-F238E27FC236}">
                <a16:creationId xmlns:a16="http://schemas.microsoft.com/office/drawing/2014/main" id="{77CC190A-4CFC-C099-2455-0C5D1C301580}"/>
              </a:ext>
            </a:extLst>
          </p:cNvPr>
          <p:cNvSpPr txBox="1">
            <a:spLocks/>
          </p:cNvSpPr>
          <p:nvPr/>
        </p:nvSpPr>
        <p:spPr>
          <a:xfrm>
            <a:off x="575364" y="6287499"/>
            <a:ext cx="4445210" cy="213812"/>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en-US" sz="1800" dirty="0">
              <a:solidFill>
                <a:schemeClr val="bg1"/>
              </a:solidFill>
            </a:endParaRPr>
          </a:p>
        </p:txBody>
      </p:sp>
    </p:spTree>
    <p:extLst>
      <p:ext uri="{BB962C8B-B14F-4D97-AF65-F5344CB8AC3E}">
        <p14:creationId xmlns:p14="http://schemas.microsoft.com/office/powerpoint/2010/main" val="1701998885"/>
      </p:ext>
    </p:extLst>
  </p:cSld>
  <p:clrMapOvr>
    <a:masterClrMapping/>
  </p:clrMapOvr>
</p:sld>
</file>

<file path=ppt/theme/theme1.xml><?xml version="1.0" encoding="utf-8"?>
<a:theme xmlns:a="http://schemas.openxmlformats.org/drawingml/2006/main" name="Cover Slide 1">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over Slide 2">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ontent Slid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2855</TotalTime>
  <Words>885</Words>
  <Application>Microsoft Office PowerPoint</Application>
  <PresentationFormat>Custom</PresentationFormat>
  <Paragraphs>74</Paragraphs>
  <Slides>8</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8</vt:i4>
      </vt:variant>
    </vt:vector>
  </HeadingPairs>
  <TitlesOfParts>
    <vt:vector size="15" baseType="lpstr">
      <vt:lpstr>Aptos</vt:lpstr>
      <vt:lpstr>Arial</vt:lpstr>
      <vt:lpstr>Source Sans Pro</vt:lpstr>
      <vt:lpstr>Times New Roman</vt:lpstr>
      <vt:lpstr>Cover Slide 1</vt:lpstr>
      <vt:lpstr>Cover Slide 2</vt:lpstr>
      <vt:lpstr>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Garlick</dc:creator>
  <cp:lastModifiedBy>Cerys Sayer</cp:lastModifiedBy>
  <cp:revision>17</cp:revision>
  <dcterms:created xsi:type="dcterms:W3CDTF">2024-04-19T14:07:47Z</dcterms:created>
  <dcterms:modified xsi:type="dcterms:W3CDTF">2024-11-12T16:04:36Z</dcterms:modified>
</cp:coreProperties>
</file>