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4" r:id="rId5"/>
    <p:sldMasterId id="2147483666" r:id="rId6"/>
  </p:sldMasterIdLst>
  <p:notesMasterIdLst>
    <p:notesMasterId r:id="rId52"/>
  </p:notesMasterIdLst>
  <p:sldIdLst>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97" r:id="rId26"/>
    <p:sldId id="298" r:id="rId27"/>
    <p:sldId id="299" r:id="rId28"/>
    <p:sldId id="300"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6" r:id="rId47"/>
    <p:sldId id="293" r:id="rId48"/>
    <p:sldId id="294" r:id="rId49"/>
    <p:sldId id="295" r:id="rId50"/>
    <p:sldId id="257" r:id="rId51"/>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ED7B5-7158-4938-A545-2529DDC1A8CA}" v="1" dt="2024-10-30T22:08:47.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4694"/>
  </p:normalViewPr>
  <p:slideViewPr>
    <p:cSldViewPr snapToGrid="0" showGuides="1">
      <p:cViewPr varScale="1">
        <p:scale>
          <a:sx n="100" d="100"/>
          <a:sy n="100" d="100"/>
        </p:scale>
        <p:origin x="1224" y="90"/>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sa Da Costa-Waldman" userId="16114836-c441-481f-b3f9-0d5b455c2556" providerId="ADAL" clId="{ACB9057B-A91F-47A4-A38A-F31B72176488}"/>
    <pc:docChg chg="modSld">
      <pc:chgData name="Elissa Da Costa-Waldman" userId="16114836-c441-481f-b3f9-0d5b455c2556" providerId="ADAL" clId="{ACB9057B-A91F-47A4-A38A-F31B72176488}" dt="2024-09-29T22:27:08.596" v="264" actId="12"/>
      <pc:docMkLst>
        <pc:docMk/>
      </pc:docMkLst>
      <pc:sldChg chg="modSp mod">
        <pc:chgData name="Elissa Da Costa-Waldman" userId="16114836-c441-481f-b3f9-0d5b455c2556" providerId="ADAL" clId="{ACB9057B-A91F-47A4-A38A-F31B72176488}" dt="2024-09-29T21:48:52.245" v="104" actId="122"/>
        <pc:sldMkLst>
          <pc:docMk/>
          <pc:sldMk cId="1701998885" sldId="256"/>
        </pc:sldMkLst>
        <pc:spChg chg="mod">
          <ac:chgData name="Elissa Da Costa-Waldman" userId="16114836-c441-481f-b3f9-0d5b455c2556" providerId="ADAL" clId="{ACB9057B-A91F-47A4-A38A-F31B72176488}" dt="2024-09-29T21:48:52.245" v="104" actId="122"/>
          <ac:spMkLst>
            <pc:docMk/>
            <pc:sldMk cId="1701998885" sldId="256"/>
            <ac:spMk id="3" creationId="{64AE3B75-DBAE-D2C0-C677-6BFDC90F724A}"/>
          </ac:spMkLst>
        </pc:spChg>
      </pc:sldChg>
      <pc:sldChg chg="modSp mod">
        <pc:chgData name="Elissa Da Costa-Waldman" userId="16114836-c441-481f-b3f9-0d5b455c2556" providerId="ADAL" clId="{ACB9057B-A91F-47A4-A38A-F31B72176488}" dt="2024-09-29T22:27:08.596" v="264" actId="12"/>
        <pc:sldMkLst>
          <pc:docMk/>
          <pc:sldMk cId="3552096165" sldId="257"/>
        </pc:sldMkLst>
        <pc:spChg chg="mod">
          <ac:chgData name="Elissa Da Costa-Waldman" userId="16114836-c441-481f-b3f9-0d5b455c2556" providerId="ADAL" clId="{ACB9057B-A91F-47A4-A38A-F31B72176488}" dt="2024-09-29T22:27:08.596" v="264" actId="12"/>
          <ac:spMkLst>
            <pc:docMk/>
            <pc:sldMk cId="3552096165" sldId="257"/>
            <ac:spMk id="2" creationId="{D82F4D94-39A9-B473-3B58-A5ADD889450B}"/>
          </ac:spMkLst>
        </pc:spChg>
        <pc:spChg chg="mod">
          <ac:chgData name="Elissa Da Costa-Waldman" userId="16114836-c441-481f-b3f9-0d5b455c2556" providerId="ADAL" clId="{ACB9057B-A91F-47A4-A38A-F31B72176488}" dt="2024-09-29T22:26:50.456" v="263" actId="6549"/>
          <ac:spMkLst>
            <pc:docMk/>
            <pc:sldMk cId="3552096165" sldId="257"/>
            <ac:spMk id="3" creationId="{5F0F4B4B-6A25-3C89-07CE-E68AAFD0B2F0}"/>
          </ac:spMkLst>
        </pc:spChg>
      </pc:sldChg>
      <pc:sldChg chg="addSp modSp mod">
        <pc:chgData name="Elissa Da Costa-Waldman" userId="16114836-c441-481f-b3f9-0d5b455c2556" providerId="ADAL" clId="{ACB9057B-A91F-47A4-A38A-F31B72176488}" dt="2024-09-29T15:31:41.639" v="5" actId="123"/>
        <pc:sldMkLst>
          <pc:docMk/>
          <pc:sldMk cId="4156162991" sldId="264"/>
        </pc:sldMkLst>
        <pc:spChg chg="add mod">
          <ac:chgData name="Elissa Da Costa-Waldman" userId="16114836-c441-481f-b3f9-0d5b455c2556" providerId="ADAL" clId="{ACB9057B-A91F-47A4-A38A-F31B72176488}" dt="2024-09-29T15:31:41.639" v="5" actId="123"/>
          <ac:spMkLst>
            <pc:docMk/>
            <pc:sldMk cId="4156162991" sldId="264"/>
            <ac:spMk id="2" creationId="{EF9843BF-A4C6-5B90-6CAE-8D16B16760F7}"/>
          </ac:spMkLst>
        </pc:spChg>
      </pc:sldChg>
      <pc:sldChg chg="addSp modSp mod">
        <pc:chgData name="Elissa Da Costa-Waldman" userId="16114836-c441-481f-b3f9-0d5b455c2556" providerId="ADAL" clId="{ACB9057B-A91F-47A4-A38A-F31B72176488}" dt="2024-09-29T15:32:47.102" v="11" actId="207"/>
        <pc:sldMkLst>
          <pc:docMk/>
          <pc:sldMk cId="78434248" sldId="265"/>
        </pc:sldMkLst>
        <pc:spChg chg="add mod">
          <ac:chgData name="Elissa Da Costa-Waldman" userId="16114836-c441-481f-b3f9-0d5b455c2556" providerId="ADAL" clId="{ACB9057B-A91F-47A4-A38A-F31B72176488}" dt="2024-09-29T15:32:47.102" v="11" actId="207"/>
          <ac:spMkLst>
            <pc:docMk/>
            <pc:sldMk cId="78434248" sldId="265"/>
            <ac:spMk id="3" creationId="{8100B8FB-0446-D1C7-70DE-C2C87947CD92}"/>
          </ac:spMkLst>
        </pc:spChg>
      </pc:sldChg>
      <pc:sldChg chg="addSp modSp mod">
        <pc:chgData name="Elissa Da Costa-Waldman" userId="16114836-c441-481f-b3f9-0d5b455c2556" providerId="ADAL" clId="{ACB9057B-A91F-47A4-A38A-F31B72176488}" dt="2024-09-29T15:33:59.150" v="21" actId="20577"/>
        <pc:sldMkLst>
          <pc:docMk/>
          <pc:sldMk cId="4012875565" sldId="266"/>
        </pc:sldMkLst>
        <pc:spChg chg="add mod">
          <ac:chgData name="Elissa Da Costa-Waldman" userId="16114836-c441-481f-b3f9-0d5b455c2556" providerId="ADAL" clId="{ACB9057B-A91F-47A4-A38A-F31B72176488}" dt="2024-09-29T15:33:59.150" v="21" actId="20577"/>
          <ac:spMkLst>
            <pc:docMk/>
            <pc:sldMk cId="4012875565" sldId="266"/>
            <ac:spMk id="3" creationId="{AC973CE9-E189-05F1-941B-9F03A45C2AD2}"/>
          </ac:spMkLst>
        </pc:spChg>
      </pc:sldChg>
      <pc:sldChg chg="addSp modSp mod">
        <pc:chgData name="Elissa Da Costa-Waldman" userId="16114836-c441-481f-b3f9-0d5b455c2556" providerId="ADAL" clId="{ACB9057B-A91F-47A4-A38A-F31B72176488}" dt="2024-09-29T15:35:24.211" v="27" actId="20577"/>
        <pc:sldMkLst>
          <pc:docMk/>
          <pc:sldMk cId="533337957" sldId="267"/>
        </pc:sldMkLst>
        <pc:spChg chg="add mod">
          <ac:chgData name="Elissa Da Costa-Waldman" userId="16114836-c441-481f-b3f9-0d5b455c2556" providerId="ADAL" clId="{ACB9057B-A91F-47A4-A38A-F31B72176488}" dt="2024-09-29T15:35:24.211" v="27" actId="20577"/>
          <ac:spMkLst>
            <pc:docMk/>
            <pc:sldMk cId="533337957" sldId="267"/>
            <ac:spMk id="3" creationId="{1FFCF0AF-D33B-09A0-87E4-520EF51F175B}"/>
          </ac:spMkLst>
        </pc:spChg>
      </pc:sldChg>
      <pc:sldChg chg="addSp modSp mod">
        <pc:chgData name="Elissa Da Costa-Waldman" userId="16114836-c441-481f-b3f9-0d5b455c2556" providerId="ADAL" clId="{ACB9057B-A91F-47A4-A38A-F31B72176488}" dt="2024-09-29T15:36:07.826" v="31" actId="207"/>
        <pc:sldMkLst>
          <pc:docMk/>
          <pc:sldMk cId="1741326437" sldId="268"/>
        </pc:sldMkLst>
        <pc:spChg chg="add mod">
          <ac:chgData name="Elissa Da Costa-Waldman" userId="16114836-c441-481f-b3f9-0d5b455c2556" providerId="ADAL" clId="{ACB9057B-A91F-47A4-A38A-F31B72176488}" dt="2024-09-29T15:36:07.826" v="31" actId="207"/>
          <ac:spMkLst>
            <pc:docMk/>
            <pc:sldMk cId="1741326437" sldId="268"/>
            <ac:spMk id="3" creationId="{010222B6-1308-4111-4E24-2157A6F8C4FF}"/>
          </ac:spMkLst>
        </pc:spChg>
      </pc:sldChg>
      <pc:sldChg chg="addSp modSp mod">
        <pc:chgData name="Elissa Da Costa-Waldman" userId="16114836-c441-481f-b3f9-0d5b455c2556" providerId="ADAL" clId="{ACB9057B-A91F-47A4-A38A-F31B72176488}" dt="2024-09-29T15:37:01.431" v="35" actId="255"/>
        <pc:sldMkLst>
          <pc:docMk/>
          <pc:sldMk cId="7574931" sldId="269"/>
        </pc:sldMkLst>
        <pc:spChg chg="add mod">
          <ac:chgData name="Elissa Da Costa-Waldman" userId="16114836-c441-481f-b3f9-0d5b455c2556" providerId="ADAL" clId="{ACB9057B-A91F-47A4-A38A-F31B72176488}" dt="2024-09-29T15:37:01.431" v="35" actId="255"/>
          <ac:spMkLst>
            <pc:docMk/>
            <pc:sldMk cId="7574931" sldId="269"/>
            <ac:spMk id="3" creationId="{9EB1CD00-C1EA-1A68-9057-02A1440A4983}"/>
          </ac:spMkLst>
        </pc:spChg>
      </pc:sldChg>
      <pc:sldChg chg="addSp modSp mod">
        <pc:chgData name="Elissa Da Costa-Waldman" userId="16114836-c441-481f-b3f9-0d5b455c2556" providerId="ADAL" clId="{ACB9057B-A91F-47A4-A38A-F31B72176488}" dt="2024-09-29T15:38:29.408" v="42" actId="255"/>
        <pc:sldMkLst>
          <pc:docMk/>
          <pc:sldMk cId="941621803" sldId="270"/>
        </pc:sldMkLst>
        <pc:spChg chg="add mod">
          <ac:chgData name="Elissa Da Costa-Waldman" userId="16114836-c441-481f-b3f9-0d5b455c2556" providerId="ADAL" clId="{ACB9057B-A91F-47A4-A38A-F31B72176488}" dt="2024-09-29T15:38:29.408" v="42" actId="255"/>
          <ac:spMkLst>
            <pc:docMk/>
            <pc:sldMk cId="941621803" sldId="270"/>
            <ac:spMk id="3" creationId="{A0D3524E-73D0-D1FE-DAEA-FAC1F0FA62A7}"/>
          </ac:spMkLst>
        </pc:spChg>
      </pc:sldChg>
      <pc:sldChg chg="addSp modSp mod">
        <pc:chgData name="Elissa Da Costa-Waldman" userId="16114836-c441-481f-b3f9-0d5b455c2556" providerId="ADAL" clId="{ACB9057B-A91F-47A4-A38A-F31B72176488}" dt="2024-09-29T15:40:37.762" v="71" actId="255"/>
        <pc:sldMkLst>
          <pc:docMk/>
          <pc:sldMk cId="1782764651" sldId="271"/>
        </pc:sldMkLst>
        <pc:spChg chg="add mod">
          <ac:chgData name="Elissa Da Costa-Waldman" userId="16114836-c441-481f-b3f9-0d5b455c2556" providerId="ADAL" clId="{ACB9057B-A91F-47A4-A38A-F31B72176488}" dt="2024-09-29T15:40:37.762" v="71" actId="255"/>
          <ac:spMkLst>
            <pc:docMk/>
            <pc:sldMk cId="1782764651" sldId="271"/>
            <ac:spMk id="3" creationId="{46B6BFC1-D473-B006-AAF3-330368FD1E51}"/>
          </ac:spMkLst>
        </pc:spChg>
      </pc:sldChg>
      <pc:sldChg chg="addSp modSp mod">
        <pc:chgData name="Elissa Da Costa-Waldman" userId="16114836-c441-481f-b3f9-0d5b455c2556" providerId="ADAL" clId="{ACB9057B-A91F-47A4-A38A-F31B72176488}" dt="2024-09-29T15:41:42.656" v="77" actId="27107"/>
        <pc:sldMkLst>
          <pc:docMk/>
          <pc:sldMk cId="2666746620" sldId="272"/>
        </pc:sldMkLst>
        <pc:spChg chg="add mod">
          <ac:chgData name="Elissa Da Costa-Waldman" userId="16114836-c441-481f-b3f9-0d5b455c2556" providerId="ADAL" clId="{ACB9057B-A91F-47A4-A38A-F31B72176488}" dt="2024-09-29T15:41:42.656" v="77" actId="27107"/>
          <ac:spMkLst>
            <pc:docMk/>
            <pc:sldMk cId="2666746620" sldId="272"/>
            <ac:spMk id="3" creationId="{5AD0EB45-EF3C-009B-CC47-099A1282E311}"/>
          </ac:spMkLst>
        </pc:spChg>
      </pc:sldChg>
      <pc:sldChg chg="addSp modSp mod">
        <pc:chgData name="Elissa Da Costa-Waldman" userId="16114836-c441-481f-b3f9-0d5b455c2556" providerId="ADAL" clId="{ACB9057B-A91F-47A4-A38A-F31B72176488}" dt="2024-09-29T15:42:53.875" v="84" actId="14100"/>
        <pc:sldMkLst>
          <pc:docMk/>
          <pc:sldMk cId="2869660188" sldId="273"/>
        </pc:sldMkLst>
        <pc:spChg chg="add mod">
          <ac:chgData name="Elissa Da Costa-Waldman" userId="16114836-c441-481f-b3f9-0d5b455c2556" providerId="ADAL" clId="{ACB9057B-A91F-47A4-A38A-F31B72176488}" dt="2024-09-29T15:42:53.875" v="84" actId="14100"/>
          <ac:spMkLst>
            <pc:docMk/>
            <pc:sldMk cId="2869660188" sldId="273"/>
            <ac:spMk id="3" creationId="{8B74AE17-B96E-2749-1C27-D3EC446417E2}"/>
          </ac:spMkLst>
        </pc:spChg>
      </pc:sldChg>
      <pc:sldChg chg="addSp modSp mod">
        <pc:chgData name="Elissa Da Costa-Waldman" userId="16114836-c441-481f-b3f9-0d5b455c2556" providerId="ADAL" clId="{ACB9057B-A91F-47A4-A38A-F31B72176488}" dt="2024-09-29T15:43:39.231" v="88" actId="255"/>
        <pc:sldMkLst>
          <pc:docMk/>
          <pc:sldMk cId="4045961569" sldId="274"/>
        </pc:sldMkLst>
        <pc:spChg chg="add mod">
          <ac:chgData name="Elissa Da Costa-Waldman" userId="16114836-c441-481f-b3f9-0d5b455c2556" providerId="ADAL" clId="{ACB9057B-A91F-47A4-A38A-F31B72176488}" dt="2024-09-29T15:43:39.231" v="88" actId="255"/>
          <ac:spMkLst>
            <pc:docMk/>
            <pc:sldMk cId="4045961569" sldId="274"/>
            <ac:spMk id="3" creationId="{4E2F3382-E872-0324-8735-EAC6EE9C36D4}"/>
          </ac:spMkLst>
        </pc:spChg>
      </pc:sldChg>
      <pc:sldChg chg="addSp modSp mod">
        <pc:chgData name="Elissa Da Costa-Waldman" userId="16114836-c441-481f-b3f9-0d5b455c2556" providerId="ADAL" clId="{ACB9057B-A91F-47A4-A38A-F31B72176488}" dt="2024-09-29T15:44:34.211" v="93" actId="255"/>
        <pc:sldMkLst>
          <pc:docMk/>
          <pc:sldMk cId="2268053819" sldId="275"/>
        </pc:sldMkLst>
        <pc:spChg chg="add mod">
          <ac:chgData name="Elissa Da Costa-Waldman" userId="16114836-c441-481f-b3f9-0d5b455c2556" providerId="ADAL" clId="{ACB9057B-A91F-47A4-A38A-F31B72176488}" dt="2024-09-29T15:44:34.211" v="93" actId="255"/>
          <ac:spMkLst>
            <pc:docMk/>
            <pc:sldMk cId="2268053819" sldId="275"/>
            <ac:spMk id="3" creationId="{4B170232-54EF-32CF-4219-82C4F0E82B84}"/>
          </ac:spMkLst>
        </pc:spChg>
      </pc:sldChg>
      <pc:sldChg chg="addSp modSp mod">
        <pc:chgData name="Elissa Da Costa-Waldman" userId="16114836-c441-481f-b3f9-0d5b455c2556" providerId="ADAL" clId="{ACB9057B-A91F-47A4-A38A-F31B72176488}" dt="2024-09-29T15:46:37.882" v="99" actId="255"/>
        <pc:sldMkLst>
          <pc:docMk/>
          <pc:sldMk cId="2360834237" sldId="276"/>
        </pc:sldMkLst>
        <pc:spChg chg="add mod">
          <ac:chgData name="Elissa Da Costa-Waldman" userId="16114836-c441-481f-b3f9-0d5b455c2556" providerId="ADAL" clId="{ACB9057B-A91F-47A4-A38A-F31B72176488}" dt="2024-09-29T15:46:37.882" v="99" actId="255"/>
          <ac:spMkLst>
            <pc:docMk/>
            <pc:sldMk cId="2360834237" sldId="276"/>
            <ac:spMk id="3" creationId="{96D8A9AE-BC51-BC8B-BD48-D8E212BA31F7}"/>
          </ac:spMkLst>
        </pc:spChg>
      </pc:sldChg>
      <pc:sldChg chg="addSp modSp mod">
        <pc:chgData name="Elissa Da Costa-Waldman" userId="16114836-c441-481f-b3f9-0d5b455c2556" providerId="ADAL" clId="{ACB9057B-A91F-47A4-A38A-F31B72176488}" dt="2024-09-29T21:51:05.780" v="110" actId="20577"/>
        <pc:sldMkLst>
          <pc:docMk/>
          <pc:sldMk cId="431165814" sldId="277"/>
        </pc:sldMkLst>
        <pc:spChg chg="add mod">
          <ac:chgData name="Elissa Da Costa-Waldman" userId="16114836-c441-481f-b3f9-0d5b455c2556" providerId="ADAL" clId="{ACB9057B-A91F-47A4-A38A-F31B72176488}" dt="2024-09-29T21:51:05.780" v="110" actId="20577"/>
          <ac:spMkLst>
            <pc:docMk/>
            <pc:sldMk cId="431165814" sldId="277"/>
            <ac:spMk id="3" creationId="{8C12A47C-EC00-656F-0D67-3918A16BBC28}"/>
          </ac:spMkLst>
        </pc:spChg>
      </pc:sldChg>
      <pc:sldChg chg="addSp modSp mod">
        <pc:chgData name="Elissa Da Costa-Waldman" userId="16114836-c441-481f-b3f9-0d5b455c2556" providerId="ADAL" clId="{ACB9057B-A91F-47A4-A38A-F31B72176488}" dt="2024-09-29T21:51:55.462" v="115" actId="207"/>
        <pc:sldMkLst>
          <pc:docMk/>
          <pc:sldMk cId="2428287946" sldId="278"/>
        </pc:sldMkLst>
        <pc:spChg chg="add mod">
          <ac:chgData name="Elissa Da Costa-Waldman" userId="16114836-c441-481f-b3f9-0d5b455c2556" providerId="ADAL" clId="{ACB9057B-A91F-47A4-A38A-F31B72176488}" dt="2024-09-29T21:51:55.462" v="115" actId="207"/>
          <ac:spMkLst>
            <pc:docMk/>
            <pc:sldMk cId="2428287946" sldId="278"/>
            <ac:spMk id="3" creationId="{C7DA37E5-2870-92D9-4233-198A641066B6}"/>
          </ac:spMkLst>
        </pc:spChg>
      </pc:sldChg>
      <pc:sldChg chg="addSp modSp mod">
        <pc:chgData name="Elissa Da Costa-Waldman" userId="16114836-c441-481f-b3f9-0d5b455c2556" providerId="ADAL" clId="{ACB9057B-A91F-47A4-A38A-F31B72176488}" dt="2024-09-29T21:52:58.072" v="119" actId="207"/>
        <pc:sldMkLst>
          <pc:docMk/>
          <pc:sldMk cId="181548318" sldId="279"/>
        </pc:sldMkLst>
        <pc:spChg chg="add mod">
          <ac:chgData name="Elissa Da Costa-Waldman" userId="16114836-c441-481f-b3f9-0d5b455c2556" providerId="ADAL" clId="{ACB9057B-A91F-47A4-A38A-F31B72176488}" dt="2024-09-29T21:52:58.072" v="119" actId="207"/>
          <ac:spMkLst>
            <pc:docMk/>
            <pc:sldMk cId="181548318" sldId="279"/>
            <ac:spMk id="3" creationId="{12CF751E-4AB2-9D9D-C792-5E3085BFF193}"/>
          </ac:spMkLst>
        </pc:spChg>
      </pc:sldChg>
      <pc:sldChg chg="addSp modSp mod">
        <pc:chgData name="Elissa Da Costa-Waldman" userId="16114836-c441-481f-b3f9-0d5b455c2556" providerId="ADAL" clId="{ACB9057B-A91F-47A4-A38A-F31B72176488}" dt="2024-09-29T21:55:18.132" v="152" actId="948"/>
        <pc:sldMkLst>
          <pc:docMk/>
          <pc:sldMk cId="2767382951" sldId="280"/>
        </pc:sldMkLst>
        <pc:spChg chg="add mod">
          <ac:chgData name="Elissa Da Costa-Waldman" userId="16114836-c441-481f-b3f9-0d5b455c2556" providerId="ADAL" clId="{ACB9057B-A91F-47A4-A38A-F31B72176488}" dt="2024-09-29T21:55:18.132" v="152" actId="948"/>
          <ac:spMkLst>
            <pc:docMk/>
            <pc:sldMk cId="2767382951" sldId="280"/>
            <ac:spMk id="3" creationId="{05C48932-0743-5D58-F36D-40B646507FF4}"/>
          </ac:spMkLst>
        </pc:spChg>
      </pc:sldChg>
      <pc:sldChg chg="addSp modSp mod">
        <pc:chgData name="Elissa Da Costa-Waldman" userId="16114836-c441-481f-b3f9-0d5b455c2556" providerId="ADAL" clId="{ACB9057B-A91F-47A4-A38A-F31B72176488}" dt="2024-09-29T21:57:47.902" v="170" actId="207"/>
        <pc:sldMkLst>
          <pc:docMk/>
          <pc:sldMk cId="2038227148" sldId="281"/>
        </pc:sldMkLst>
        <pc:spChg chg="add mod">
          <ac:chgData name="Elissa Da Costa-Waldman" userId="16114836-c441-481f-b3f9-0d5b455c2556" providerId="ADAL" clId="{ACB9057B-A91F-47A4-A38A-F31B72176488}" dt="2024-09-29T21:57:47.902" v="170" actId="207"/>
          <ac:spMkLst>
            <pc:docMk/>
            <pc:sldMk cId="2038227148" sldId="281"/>
            <ac:spMk id="3" creationId="{C13394B1-5C5A-1848-1C74-A67C82912423}"/>
          </ac:spMkLst>
        </pc:spChg>
      </pc:sldChg>
      <pc:sldChg chg="addSp modSp mod">
        <pc:chgData name="Elissa Da Costa-Waldman" userId="16114836-c441-481f-b3f9-0d5b455c2556" providerId="ADAL" clId="{ACB9057B-A91F-47A4-A38A-F31B72176488}" dt="2024-09-29T22:04:40.160" v="176" actId="6549"/>
        <pc:sldMkLst>
          <pc:docMk/>
          <pc:sldMk cId="1776962610" sldId="282"/>
        </pc:sldMkLst>
        <pc:spChg chg="add mod">
          <ac:chgData name="Elissa Da Costa-Waldman" userId="16114836-c441-481f-b3f9-0d5b455c2556" providerId="ADAL" clId="{ACB9057B-A91F-47A4-A38A-F31B72176488}" dt="2024-09-29T22:04:40.160" v="176" actId="6549"/>
          <ac:spMkLst>
            <pc:docMk/>
            <pc:sldMk cId="1776962610" sldId="282"/>
            <ac:spMk id="3" creationId="{F2C5B31C-9D92-11F1-8920-FD3EB806BFEF}"/>
          </ac:spMkLst>
        </pc:spChg>
      </pc:sldChg>
      <pc:sldChg chg="addSp modSp mod">
        <pc:chgData name="Elissa Da Costa-Waldman" userId="16114836-c441-481f-b3f9-0d5b455c2556" providerId="ADAL" clId="{ACB9057B-A91F-47A4-A38A-F31B72176488}" dt="2024-09-29T22:05:38.721" v="182" actId="255"/>
        <pc:sldMkLst>
          <pc:docMk/>
          <pc:sldMk cId="22016911" sldId="283"/>
        </pc:sldMkLst>
        <pc:spChg chg="add mod">
          <ac:chgData name="Elissa Da Costa-Waldman" userId="16114836-c441-481f-b3f9-0d5b455c2556" providerId="ADAL" clId="{ACB9057B-A91F-47A4-A38A-F31B72176488}" dt="2024-09-29T22:05:38.721" v="182" actId="255"/>
          <ac:spMkLst>
            <pc:docMk/>
            <pc:sldMk cId="22016911" sldId="283"/>
            <ac:spMk id="3" creationId="{C9ECCF55-AFDB-51C0-C349-28D127DDCA24}"/>
          </ac:spMkLst>
        </pc:spChg>
      </pc:sldChg>
      <pc:sldChg chg="addSp modSp mod">
        <pc:chgData name="Elissa Da Costa-Waldman" userId="16114836-c441-481f-b3f9-0d5b455c2556" providerId="ADAL" clId="{ACB9057B-A91F-47A4-A38A-F31B72176488}" dt="2024-09-29T22:07:34.082" v="198" actId="6549"/>
        <pc:sldMkLst>
          <pc:docMk/>
          <pc:sldMk cId="1498951011" sldId="284"/>
        </pc:sldMkLst>
        <pc:spChg chg="add mod">
          <ac:chgData name="Elissa Da Costa-Waldman" userId="16114836-c441-481f-b3f9-0d5b455c2556" providerId="ADAL" clId="{ACB9057B-A91F-47A4-A38A-F31B72176488}" dt="2024-09-29T22:07:34.082" v="198" actId="6549"/>
          <ac:spMkLst>
            <pc:docMk/>
            <pc:sldMk cId="1498951011" sldId="284"/>
            <ac:spMk id="3" creationId="{52C9DC16-EB27-9885-38EC-2459C9C48F92}"/>
          </ac:spMkLst>
        </pc:spChg>
      </pc:sldChg>
      <pc:sldChg chg="addSp modSp mod">
        <pc:chgData name="Elissa Da Costa-Waldman" userId="16114836-c441-481f-b3f9-0d5b455c2556" providerId="ADAL" clId="{ACB9057B-A91F-47A4-A38A-F31B72176488}" dt="2024-09-29T22:09:05.298" v="203" actId="255"/>
        <pc:sldMkLst>
          <pc:docMk/>
          <pc:sldMk cId="1825461264" sldId="285"/>
        </pc:sldMkLst>
        <pc:spChg chg="add mod">
          <ac:chgData name="Elissa Da Costa-Waldman" userId="16114836-c441-481f-b3f9-0d5b455c2556" providerId="ADAL" clId="{ACB9057B-A91F-47A4-A38A-F31B72176488}" dt="2024-09-29T22:09:05.298" v="203" actId="255"/>
          <ac:spMkLst>
            <pc:docMk/>
            <pc:sldMk cId="1825461264" sldId="285"/>
            <ac:spMk id="3" creationId="{EBC05484-220A-5447-2413-C0C67506107F}"/>
          </ac:spMkLst>
        </pc:spChg>
      </pc:sldChg>
      <pc:sldChg chg="addSp modSp mod">
        <pc:chgData name="Elissa Da Costa-Waldman" userId="16114836-c441-481f-b3f9-0d5b455c2556" providerId="ADAL" clId="{ACB9057B-A91F-47A4-A38A-F31B72176488}" dt="2024-09-29T22:10:43.475" v="210" actId="27107"/>
        <pc:sldMkLst>
          <pc:docMk/>
          <pc:sldMk cId="929811715" sldId="286"/>
        </pc:sldMkLst>
        <pc:spChg chg="add mod">
          <ac:chgData name="Elissa Da Costa-Waldman" userId="16114836-c441-481f-b3f9-0d5b455c2556" providerId="ADAL" clId="{ACB9057B-A91F-47A4-A38A-F31B72176488}" dt="2024-09-29T22:10:43.475" v="210" actId="27107"/>
          <ac:spMkLst>
            <pc:docMk/>
            <pc:sldMk cId="929811715" sldId="286"/>
            <ac:spMk id="3" creationId="{50151CEC-79B3-DAA9-C6DB-3FE0164522C5}"/>
          </ac:spMkLst>
        </pc:spChg>
      </pc:sldChg>
      <pc:sldChg chg="addSp modSp mod">
        <pc:chgData name="Elissa Da Costa-Waldman" userId="16114836-c441-481f-b3f9-0d5b455c2556" providerId="ADAL" clId="{ACB9057B-A91F-47A4-A38A-F31B72176488}" dt="2024-09-29T22:14:17.092" v="215" actId="255"/>
        <pc:sldMkLst>
          <pc:docMk/>
          <pc:sldMk cId="3838776821" sldId="287"/>
        </pc:sldMkLst>
        <pc:spChg chg="add mod">
          <ac:chgData name="Elissa Da Costa-Waldman" userId="16114836-c441-481f-b3f9-0d5b455c2556" providerId="ADAL" clId="{ACB9057B-A91F-47A4-A38A-F31B72176488}" dt="2024-09-29T22:14:17.092" v="215" actId="255"/>
          <ac:spMkLst>
            <pc:docMk/>
            <pc:sldMk cId="3838776821" sldId="287"/>
            <ac:spMk id="3" creationId="{221B401F-934E-BBDE-578D-22DAF35B59D2}"/>
          </ac:spMkLst>
        </pc:spChg>
      </pc:sldChg>
      <pc:sldChg chg="addSp modSp mod">
        <pc:chgData name="Elissa Da Costa-Waldman" userId="16114836-c441-481f-b3f9-0d5b455c2556" providerId="ADAL" clId="{ACB9057B-A91F-47A4-A38A-F31B72176488}" dt="2024-09-29T22:16:07.798" v="220" actId="255"/>
        <pc:sldMkLst>
          <pc:docMk/>
          <pc:sldMk cId="2235937088" sldId="288"/>
        </pc:sldMkLst>
        <pc:spChg chg="add mod">
          <ac:chgData name="Elissa Da Costa-Waldman" userId="16114836-c441-481f-b3f9-0d5b455c2556" providerId="ADAL" clId="{ACB9057B-A91F-47A4-A38A-F31B72176488}" dt="2024-09-29T22:16:07.798" v="220" actId="255"/>
          <ac:spMkLst>
            <pc:docMk/>
            <pc:sldMk cId="2235937088" sldId="288"/>
            <ac:spMk id="3" creationId="{FF4357CB-9248-77F1-8045-98458E6BB5A5}"/>
          </ac:spMkLst>
        </pc:spChg>
      </pc:sldChg>
      <pc:sldChg chg="addSp modSp mod">
        <pc:chgData name="Elissa Da Costa-Waldman" userId="16114836-c441-481f-b3f9-0d5b455c2556" providerId="ADAL" clId="{ACB9057B-A91F-47A4-A38A-F31B72176488}" dt="2024-09-29T22:17:32.050" v="228" actId="6549"/>
        <pc:sldMkLst>
          <pc:docMk/>
          <pc:sldMk cId="2083411662" sldId="289"/>
        </pc:sldMkLst>
        <pc:spChg chg="add mod">
          <ac:chgData name="Elissa Da Costa-Waldman" userId="16114836-c441-481f-b3f9-0d5b455c2556" providerId="ADAL" clId="{ACB9057B-A91F-47A4-A38A-F31B72176488}" dt="2024-09-29T22:17:32.050" v="228" actId="6549"/>
          <ac:spMkLst>
            <pc:docMk/>
            <pc:sldMk cId="2083411662" sldId="289"/>
            <ac:spMk id="3" creationId="{D916ED3A-9D81-0023-3AE7-DFA93521F74C}"/>
          </ac:spMkLst>
        </pc:spChg>
      </pc:sldChg>
      <pc:sldChg chg="addSp modSp mod">
        <pc:chgData name="Elissa Da Costa-Waldman" userId="16114836-c441-481f-b3f9-0d5b455c2556" providerId="ADAL" clId="{ACB9057B-A91F-47A4-A38A-F31B72176488}" dt="2024-09-29T22:18:38.075" v="233" actId="255"/>
        <pc:sldMkLst>
          <pc:docMk/>
          <pc:sldMk cId="4027262632" sldId="290"/>
        </pc:sldMkLst>
        <pc:spChg chg="add mod">
          <ac:chgData name="Elissa Da Costa-Waldman" userId="16114836-c441-481f-b3f9-0d5b455c2556" providerId="ADAL" clId="{ACB9057B-A91F-47A4-A38A-F31B72176488}" dt="2024-09-29T22:18:38.075" v="233" actId="255"/>
          <ac:spMkLst>
            <pc:docMk/>
            <pc:sldMk cId="4027262632" sldId="290"/>
            <ac:spMk id="3" creationId="{8CBC1910-D250-632F-8E8C-B7F79E8C31CA}"/>
          </ac:spMkLst>
        </pc:spChg>
      </pc:sldChg>
      <pc:sldChg chg="addSp modSp mod">
        <pc:chgData name="Elissa Da Costa-Waldman" userId="16114836-c441-481f-b3f9-0d5b455c2556" providerId="ADAL" clId="{ACB9057B-A91F-47A4-A38A-F31B72176488}" dt="2024-09-29T22:19:49.182" v="238" actId="255"/>
        <pc:sldMkLst>
          <pc:docMk/>
          <pc:sldMk cId="183520176" sldId="291"/>
        </pc:sldMkLst>
        <pc:spChg chg="add mod">
          <ac:chgData name="Elissa Da Costa-Waldman" userId="16114836-c441-481f-b3f9-0d5b455c2556" providerId="ADAL" clId="{ACB9057B-A91F-47A4-A38A-F31B72176488}" dt="2024-09-29T22:19:49.182" v="238" actId="255"/>
          <ac:spMkLst>
            <pc:docMk/>
            <pc:sldMk cId="183520176" sldId="291"/>
            <ac:spMk id="3" creationId="{F9CEBBA6-A6B3-B5FC-E8A1-73F7B9B4C40E}"/>
          </ac:spMkLst>
        </pc:spChg>
      </pc:sldChg>
      <pc:sldChg chg="addSp modSp mod">
        <pc:chgData name="Elissa Da Costa-Waldman" userId="16114836-c441-481f-b3f9-0d5b455c2556" providerId="ADAL" clId="{ACB9057B-A91F-47A4-A38A-F31B72176488}" dt="2024-09-29T22:23:28.099" v="243" actId="14100"/>
        <pc:sldMkLst>
          <pc:docMk/>
          <pc:sldMk cId="3979024111" sldId="292"/>
        </pc:sldMkLst>
        <pc:spChg chg="add mod">
          <ac:chgData name="Elissa Da Costa-Waldman" userId="16114836-c441-481f-b3f9-0d5b455c2556" providerId="ADAL" clId="{ACB9057B-A91F-47A4-A38A-F31B72176488}" dt="2024-09-29T22:23:28.099" v="243" actId="14100"/>
          <ac:spMkLst>
            <pc:docMk/>
            <pc:sldMk cId="3979024111" sldId="292"/>
            <ac:spMk id="3" creationId="{2B212EF7-798C-734C-1715-00B68FE45910}"/>
          </ac:spMkLst>
        </pc:spChg>
      </pc:sldChg>
      <pc:sldChg chg="addSp modSp mod">
        <pc:chgData name="Elissa Da Costa-Waldman" userId="16114836-c441-481f-b3f9-0d5b455c2556" providerId="ADAL" clId="{ACB9057B-A91F-47A4-A38A-F31B72176488}" dt="2024-09-29T22:24:28.937" v="249" actId="20577"/>
        <pc:sldMkLst>
          <pc:docMk/>
          <pc:sldMk cId="4187545247" sldId="293"/>
        </pc:sldMkLst>
        <pc:spChg chg="add mod">
          <ac:chgData name="Elissa Da Costa-Waldman" userId="16114836-c441-481f-b3f9-0d5b455c2556" providerId="ADAL" clId="{ACB9057B-A91F-47A4-A38A-F31B72176488}" dt="2024-09-29T22:24:28.937" v="249" actId="20577"/>
          <ac:spMkLst>
            <pc:docMk/>
            <pc:sldMk cId="4187545247" sldId="293"/>
            <ac:spMk id="3" creationId="{5D59902D-850F-84CA-6E54-F927EC42402B}"/>
          </ac:spMkLst>
        </pc:spChg>
      </pc:sldChg>
      <pc:sldChg chg="addSp modSp mod">
        <pc:chgData name="Elissa Da Costa-Waldman" userId="16114836-c441-481f-b3f9-0d5b455c2556" providerId="ADAL" clId="{ACB9057B-A91F-47A4-A38A-F31B72176488}" dt="2024-09-29T22:25:15.352" v="254" actId="255"/>
        <pc:sldMkLst>
          <pc:docMk/>
          <pc:sldMk cId="912983327" sldId="294"/>
        </pc:sldMkLst>
        <pc:spChg chg="add mod">
          <ac:chgData name="Elissa Da Costa-Waldman" userId="16114836-c441-481f-b3f9-0d5b455c2556" providerId="ADAL" clId="{ACB9057B-A91F-47A4-A38A-F31B72176488}" dt="2024-09-29T22:25:15.352" v="254" actId="255"/>
          <ac:spMkLst>
            <pc:docMk/>
            <pc:sldMk cId="912983327" sldId="294"/>
            <ac:spMk id="3" creationId="{A21B8D32-77F9-CA18-C530-91D8E5C5DB44}"/>
          </ac:spMkLst>
        </pc:spChg>
      </pc:sldChg>
      <pc:sldChg chg="addSp modSp mod">
        <pc:chgData name="Elissa Da Costa-Waldman" userId="16114836-c441-481f-b3f9-0d5b455c2556" providerId="ADAL" clId="{ACB9057B-A91F-47A4-A38A-F31B72176488}" dt="2024-09-29T22:26:02.916" v="258" actId="207"/>
        <pc:sldMkLst>
          <pc:docMk/>
          <pc:sldMk cId="3409918756" sldId="295"/>
        </pc:sldMkLst>
        <pc:spChg chg="add mod">
          <ac:chgData name="Elissa Da Costa-Waldman" userId="16114836-c441-481f-b3f9-0d5b455c2556" providerId="ADAL" clId="{ACB9057B-A91F-47A4-A38A-F31B72176488}" dt="2024-09-29T22:26:02.916" v="258" actId="207"/>
          <ac:spMkLst>
            <pc:docMk/>
            <pc:sldMk cId="3409918756" sldId="295"/>
            <ac:spMk id="3" creationId="{F2D8698D-DF93-E5BD-B91F-5850F39FCCED}"/>
          </ac:spMkLst>
        </pc:spChg>
      </pc:sldChg>
    </pc:docChg>
  </pc:docChgLst>
  <pc:docChgLst>
    <pc:chgData name="Elissa Da Costa-Waldman" userId="16114836-c441-481f-b3f9-0d5b455c2556" providerId="ADAL" clId="{057ED7B5-7158-4938-A545-2529DDC1A8CA}"/>
    <pc:docChg chg="addSld modSld">
      <pc:chgData name="Elissa Da Costa-Waldman" userId="16114836-c441-481f-b3f9-0d5b455c2556" providerId="ADAL" clId="{057ED7B5-7158-4938-A545-2529DDC1A8CA}" dt="2024-10-30T23:38:14.884" v="22" actId="207"/>
      <pc:docMkLst>
        <pc:docMk/>
      </pc:docMkLst>
      <pc:sldChg chg="modSp add mod">
        <pc:chgData name="Elissa Da Costa-Waldman" userId="16114836-c441-481f-b3f9-0d5b455c2556" providerId="ADAL" clId="{057ED7B5-7158-4938-A545-2529DDC1A8CA}" dt="2024-10-30T22:04:52.028" v="3" actId="207"/>
        <pc:sldMkLst>
          <pc:docMk/>
          <pc:sldMk cId="2204612564" sldId="296"/>
        </pc:sldMkLst>
        <pc:spChg chg="mod">
          <ac:chgData name="Elissa Da Costa-Waldman" userId="16114836-c441-481f-b3f9-0d5b455c2556" providerId="ADAL" clId="{057ED7B5-7158-4938-A545-2529DDC1A8CA}" dt="2024-10-30T22:04:52.028" v="3" actId="207"/>
          <ac:spMkLst>
            <pc:docMk/>
            <pc:sldMk cId="2204612564" sldId="296"/>
            <ac:spMk id="3" creationId="{786CD76C-5090-8432-94D3-8C0BF316F970}"/>
          </ac:spMkLst>
        </pc:spChg>
      </pc:sldChg>
      <pc:sldChg chg="modSp add mod">
        <pc:chgData name="Elissa Da Costa-Waldman" userId="16114836-c441-481f-b3f9-0d5b455c2556" providerId="ADAL" clId="{057ED7B5-7158-4938-A545-2529DDC1A8CA}" dt="2024-10-30T23:35:09.670" v="9" actId="207"/>
        <pc:sldMkLst>
          <pc:docMk/>
          <pc:sldMk cId="307035305" sldId="297"/>
        </pc:sldMkLst>
        <pc:spChg chg="mod">
          <ac:chgData name="Elissa Da Costa-Waldman" userId="16114836-c441-481f-b3f9-0d5b455c2556" providerId="ADAL" clId="{057ED7B5-7158-4938-A545-2529DDC1A8CA}" dt="2024-10-30T23:35:09.670" v="9" actId="207"/>
          <ac:spMkLst>
            <pc:docMk/>
            <pc:sldMk cId="307035305" sldId="297"/>
            <ac:spMk id="3" creationId="{16612A59-1488-A8BC-9060-2D3DF672FA31}"/>
          </ac:spMkLst>
        </pc:spChg>
      </pc:sldChg>
      <pc:sldChg chg="modSp add mod">
        <pc:chgData name="Elissa Da Costa-Waldman" userId="16114836-c441-481f-b3f9-0d5b455c2556" providerId="ADAL" clId="{057ED7B5-7158-4938-A545-2529DDC1A8CA}" dt="2024-10-30T23:35:55.599" v="12" actId="207"/>
        <pc:sldMkLst>
          <pc:docMk/>
          <pc:sldMk cId="266407986" sldId="298"/>
        </pc:sldMkLst>
        <pc:spChg chg="mod">
          <ac:chgData name="Elissa Da Costa-Waldman" userId="16114836-c441-481f-b3f9-0d5b455c2556" providerId="ADAL" clId="{057ED7B5-7158-4938-A545-2529DDC1A8CA}" dt="2024-10-30T23:35:55.599" v="12" actId="207"/>
          <ac:spMkLst>
            <pc:docMk/>
            <pc:sldMk cId="266407986" sldId="298"/>
            <ac:spMk id="3" creationId="{62D26C72-5E85-C8E9-21E4-75289D979700}"/>
          </ac:spMkLst>
        </pc:spChg>
      </pc:sldChg>
      <pc:sldChg chg="modSp add mod">
        <pc:chgData name="Elissa Da Costa-Waldman" userId="16114836-c441-481f-b3f9-0d5b455c2556" providerId="ADAL" clId="{057ED7B5-7158-4938-A545-2529DDC1A8CA}" dt="2024-10-30T23:36:44.068" v="15" actId="14100"/>
        <pc:sldMkLst>
          <pc:docMk/>
          <pc:sldMk cId="1839676641" sldId="299"/>
        </pc:sldMkLst>
        <pc:spChg chg="mod">
          <ac:chgData name="Elissa Da Costa-Waldman" userId="16114836-c441-481f-b3f9-0d5b455c2556" providerId="ADAL" clId="{057ED7B5-7158-4938-A545-2529DDC1A8CA}" dt="2024-10-30T23:36:44.068" v="15" actId="14100"/>
          <ac:spMkLst>
            <pc:docMk/>
            <pc:sldMk cId="1839676641" sldId="299"/>
            <ac:spMk id="3" creationId="{9CDA51A7-105D-74B2-A2A9-A3DEC9F26AD1}"/>
          </ac:spMkLst>
        </pc:spChg>
      </pc:sldChg>
      <pc:sldChg chg="modSp add mod">
        <pc:chgData name="Elissa Da Costa-Waldman" userId="16114836-c441-481f-b3f9-0d5b455c2556" providerId="ADAL" clId="{057ED7B5-7158-4938-A545-2529DDC1A8CA}" dt="2024-10-30T23:38:14.884" v="22" actId="207"/>
        <pc:sldMkLst>
          <pc:docMk/>
          <pc:sldMk cId="4207908272" sldId="300"/>
        </pc:sldMkLst>
        <pc:spChg chg="mod">
          <ac:chgData name="Elissa Da Costa-Waldman" userId="16114836-c441-481f-b3f9-0d5b455c2556" providerId="ADAL" clId="{057ED7B5-7158-4938-A545-2529DDC1A8CA}" dt="2024-10-30T23:38:14.884" v="22" actId="207"/>
          <ac:spMkLst>
            <pc:docMk/>
            <pc:sldMk cId="4207908272" sldId="300"/>
            <ac:spMk id="3" creationId="{D4DB4AAA-7C85-2852-3872-ABC60DA6A6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D4238-DBF4-4910-A197-18282DF89C4E}" type="datetimeFigureOut">
              <a:rPr lang="en-GB" smtClean="0"/>
              <a:t>30/10/2024</a:t>
            </a:fld>
            <a:endParaRPr lang="en-GB"/>
          </a:p>
        </p:txBody>
      </p:sp>
      <p:sp>
        <p:nvSpPr>
          <p:cNvPr id="4" name="Slide Image Placeholder 3"/>
          <p:cNvSpPr>
            <a:spLocks noGrp="1" noRot="1" noChangeAspect="1"/>
          </p:cNvSpPr>
          <p:nvPr>
            <p:ph type="sldImg" idx="2"/>
          </p:nvPr>
        </p:nvSpPr>
        <p:spPr>
          <a:xfrm>
            <a:off x="966788" y="1143000"/>
            <a:ext cx="49244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A65F6-C9DC-4262-94D9-221B95F0BD0D}" type="slidenum">
              <a:rPr lang="en-GB" smtClean="0"/>
              <a:t>‹#›</a:t>
            </a:fld>
            <a:endParaRPr lang="en-GB"/>
          </a:p>
        </p:txBody>
      </p:sp>
    </p:spTree>
    <p:extLst>
      <p:ext uri="{BB962C8B-B14F-4D97-AF65-F5344CB8AC3E}">
        <p14:creationId xmlns:p14="http://schemas.microsoft.com/office/powerpoint/2010/main" val="254615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0A65F6-C9DC-4262-94D9-221B95F0BD0D}" type="slidenum">
              <a:rPr lang="en-GB" smtClean="0"/>
              <a:t>45</a:t>
            </a:fld>
            <a:endParaRPr lang="en-GB"/>
          </a:p>
        </p:txBody>
      </p:sp>
    </p:spTree>
    <p:extLst>
      <p:ext uri="{BB962C8B-B14F-4D97-AF65-F5344CB8AC3E}">
        <p14:creationId xmlns:p14="http://schemas.microsoft.com/office/powerpoint/2010/main" val="26994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3" y="3271259"/>
            <a:ext cx="5339661" cy="1619918"/>
          </a:xfrm>
          <a:prstGeom prst="rect">
            <a:avLst/>
          </a:prstGeom>
        </p:spPr>
        <p:txBody>
          <a:bodyPr lIns="0" tIns="0" rIns="0" bIns="0"/>
          <a:lstStyle/>
          <a:p>
            <a:pPr marL="0" indent="0" algn="ctr">
              <a:buNone/>
            </a:pPr>
            <a:r>
              <a:rPr lang="en-GB" sz="2800" b="1" dirty="0"/>
              <a:t>Non Court Dispute Resolution</a:t>
            </a:r>
          </a:p>
          <a:p>
            <a:pPr marL="0" indent="0" algn="ctr">
              <a:buNone/>
            </a:pPr>
            <a:r>
              <a:rPr lang="en-GB" sz="2000" b="1" dirty="0"/>
              <a:t>(NCDR)</a:t>
            </a:r>
          </a:p>
          <a:p>
            <a:endParaRPr lang="en-GB" sz="2000" dirty="0"/>
          </a:p>
          <a:p>
            <a:pPr marL="0" indent="0">
              <a:lnSpc>
                <a:spcPct val="100000"/>
              </a:lnSpc>
              <a:buNone/>
            </a:pPr>
            <a:endParaRPr lang="en-US" sz="2700" dirty="0">
              <a:solidFill>
                <a:schemeClr val="bg1"/>
              </a:solidFill>
            </a:endParaRP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353175"/>
            <a:ext cx="2767911" cy="247650"/>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1800" dirty="0"/>
              <a:t>Elissa Da Costa-Waldman</a:t>
            </a:r>
          </a:p>
          <a:p>
            <a:pPr marL="0" indent="0">
              <a:lnSpc>
                <a:spcPct val="100000"/>
              </a:lnSpc>
              <a:buFont typeface="Arial" panose="020B0604020202020204" pitchFamily="34" charset="0"/>
              <a:buNone/>
            </a:pPr>
            <a:r>
              <a:rPr lang="en-US" sz="1800" dirty="0">
                <a:solidFill>
                  <a:schemeClr val="bg1"/>
                </a:solidFill>
              </a:rPr>
              <a:t>e</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73CE9-E189-05F1-941B-9F03A45C2AD2}"/>
              </a:ext>
            </a:extLst>
          </p:cNvPr>
          <p:cNvSpPr txBox="1"/>
          <p:nvPr/>
        </p:nvSpPr>
        <p:spPr>
          <a:xfrm>
            <a:off x="371475" y="314326"/>
            <a:ext cx="10963275" cy="5016758"/>
          </a:xfrm>
          <a:prstGeom prst="rect">
            <a:avLst/>
          </a:prstGeom>
          <a:noFill/>
        </p:spPr>
        <p:txBody>
          <a:bodyPr wrap="square">
            <a:spAutoFit/>
          </a:bodyPr>
          <a:lstStyle/>
          <a:p>
            <a:pPr algn="ctr"/>
            <a:endParaRPr lang="en-GB" sz="2000" b="1" dirty="0">
              <a:solidFill>
                <a:srgbClr val="FF0000"/>
              </a:solidFill>
            </a:endParaRPr>
          </a:p>
          <a:p>
            <a:pPr algn="ctr"/>
            <a:endParaRPr lang="en-GB" sz="2000" b="1" dirty="0">
              <a:solidFill>
                <a:srgbClr val="FF0000"/>
              </a:solidFill>
            </a:endParaRPr>
          </a:p>
          <a:p>
            <a:pPr algn="ctr"/>
            <a:r>
              <a:rPr lang="en-GB" sz="2000" b="1" dirty="0">
                <a:solidFill>
                  <a:srgbClr val="FF0000"/>
                </a:solidFill>
              </a:rPr>
              <a:t>What are the recent key changes to the Family Procedure Rules (FPR)?</a:t>
            </a:r>
          </a:p>
          <a:p>
            <a:endParaRPr lang="en-GB" sz="2000" dirty="0">
              <a:solidFill>
                <a:srgbClr val="FF0000"/>
              </a:solidFill>
            </a:endParaRPr>
          </a:p>
          <a:p>
            <a:r>
              <a:rPr lang="en-GB" sz="2000" dirty="0"/>
              <a:t>MIAM attendance</a:t>
            </a:r>
          </a:p>
          <a:p>
            <a:endParaRPr lang="en-GB" sz="2000" dirty="0"/>
          </a:p>
          <a:p>
            <a:r>
              <a:rPr lang="en-GB" sz="2000" dirty="0">
                <a:solidFill>
                  <a:srgbClr val="FF0000"/>
                </a:solidFill>
              </a:rPr>
              <a:t>This has been expanded to allow attendance online or by video-link</a:t>
            </a:r>
            <a:r>
              <a:rPr lang="en-GB" sz="2000" dirty="0">
                <a:solidFill>
                  <a:srgbClr val="7030A0"/>
                </a:solidFill>
              </a:rPr>
              <a:t>	</a:t>
            </a:r>
          </a:p>
          <a:p>
            <a:endParaRPr lang="en-GB" sz="2000" dirty="0"/>
          </a:p>
          <a:p>
            <a:r>
              <a:rPr lang="en-GB" sz="2000" dirty="0"/>
              <a:t>The prospective applicant must contact as many authorised family mediators as have an office within 15 miles of their home (or 5 of them if there are 5 or more)</a:t>
            </a:r>
          </a:p>
          <a:p>
            <a:endParaRPr lang="en-GB" sz="2000" dirty="0"/>
          </a:p>
          <a:p>
            <a:r>
              <a:rPr lang="en-GB" sz="2000" dirty="0">
                <a:solidFill>
                  <a:srgbClr val="FF0000"/>
                </a:solidFill>
              </a:rPr>
              <a:t>Where all of them state they are not available within 15 business days of the date of contact an exemption may be claimed, and</a:t>
            </a:r>
          </a:p>
          <a:p>
            <a:endParaRPr lang="en-GB" sz="2000" dirty="0"/>
          </a:p>
          <a:p>
            <a:r>
              <a:rPr lang="en-GB" sz="2000" dirty="0"/>
              <a:t>The applicant will need to evidence with their application names, contact information and details of dates of contact with the family mediators if claiming an exemption</a:t>
            </a:r>
          </a:p>
        </p:txBody>
      </p:sp>
    </p:spTree>
    <p:extLst>
      <p:ext uri="{BB962C8B-B14F-4D97-AF65-F5344CB8AC3E}">
        <p14:creationId xmlns:p14="http://schemas.microsoft.com/office/powerpoint/2010/main" val="401287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CF0AF-D33B-09A0-87E4-520EF51F175B}"/>
              </a:ext>
            </a:extLst>
          </p:cNvPr>
          <p:cNvSpPr txBox="1"/>
          <p:nvPr/>
        </p:nvSpPr>
        <p:spPr>
          <a:xfrm>
            <a:off x="685799" y="342899"/>
            <a:ext cx="10277475" cy="4524315"/>
          </a:xfrm>
          <a:prstGeom prst="rect">
            <a:avLst/>
          </a:prstGeom>
          <a:noFill/>
        </p:spPr>
        <p:txBody>
          <a:bodyPr wrap="square">
            <a:spAutoFit/>
          </a:bodyPr>
          <a:lstStyle/>
          <a:p>
            <a:endParaRPr lang="en-GB" sz="3200" b="1" dirty="0">
              <a:solidFill>
                <a:srgbClr val="FF0000"/>
              </a:solidFill>
            </a:endParaRPr>
          </a:p>
          <a:p>
            <a:r>
              <a:rPr lang="en-GB" sz="3200" b="1" dirty="0">
                <a:solidFill>
                  <a:srgbClr val="FF0000"/>
                </a:solidFill>
              </a:rPr>
              <a:t>Pre-Action Protocols</a:t>
            </a:r>
          </a:p>
          <a:p>
            <a:r>
              <a:rPr lang="en-GB" sz="3200" dirty="0">
                <a:solidFill>
                  <a:srgbClr val="FF0000"/>
                </a:solidFill>
              </a:rPr>
              <a:t>Ethos is that court is the last resort for resolving disputes</a:t>
            </a:r>
          </a:p>
          <a:p>
            <a:endParaRPr lang="en-GB" sz="3200" dirty="0"/>
          </a:p>
          <a:p>
            <a:r>
              <a:rPr lang="en-GB" sz="3200" dirty="0"/>
              <a:t>PD 9A provides a Pre-Action Protocol for Financial Remedy Applications</a:t>
            </a:r>
          </a:p>
          <a:p>
            <a:endParaRPr lang="en-GB" sz="3200" dirty="0"/>
          </a:p>
          <a:p>
            <a:r>
              <a:rPr lang="en-GB" sz="3200" dirty="0"/>
              <a:t>PD 12B provides a Pre-Action Protocol for Private Law Children Proceedings</a:t>
            </a:r>
          </a:p>
        </p:txBody>
      </p:sp>
    </p:spTree>
    <p:extLst>
      <p:ext uri="{BB962C8B-B14F-4D97-AF65-F5344CB8AC3E}">
        <p14:creationId xmlns:p14="http://schemas.microsoft.com/office/powerpoint/2010/main" val="53333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0222B6-1308-4111-4E24-2157A6F8C4FF}"/>
              </a:ext>
            </a:extLst>
          </p:cNvPr>
          <p:cNvSpPr txBox="1"/>
          <p:nvPr/>
        </p:nvSpPr>
        <p:spPr>
          <a:xfrm>
            <a:off x="1257299" y="561975"/>
            <a:ext cx="894397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Law Society Family Law Protocol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0000"/>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Family Lawyers are REQUIRED to explain to clients alternative methods of resolving disputes outside the court process</a:t>
            </a:r>
          </a:p>
        </p:txBody>
      </p:sp>
    </p:spTree>
    <p:extLst>
      <p:ext uri="{BB962C8B-B14F-4D97-AF65-F5344CB8AC3E}">
        <p14:creationId xmlns:p14="http://schemas.microsoft.com/office/powerpoint/2010/main" val="174132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1CD00-C1EA-1A68-9057-02A1440A4983}"/>
              </a:ext>
            </a:extLst>
          </p:cNvPr>
          <p:cNvSpPr txBox="1"/>
          <p:nvPr/>
        </p:nvSpPr>
        <p:spPr>
          <a:xfrm>
            <a:off x="647699" y="590550"/>
            <a:ext cx="997267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Clients should be informed about ALL forms of NCDR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Different methods of NCDR should be kept under review throughout a case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Clients should also be informed that methods of NDCR may be used in combination and are not mutually exclusive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E.g.: Arb/Med or Med/Arb</a:t>
            </a:r>
          </a:p>
        </p:txBody>
      </p:sp>
    </p:spTree>
    <p:extLst>
      <p:ext uri="{BB962C8B-B14F-4D97-AF65-F5344CB8AC3E}">
        <p14:creationId xmlns:p14="http://schemas.microsoft.com/office/powerpoint/2010/main" val="757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D3524E-73D0-D1FE-DAEA-FAC1F0FA62A7}"/>
              </a:ext>
            </a:extLst>
          </p:cNvPr>
          <p:cNvSpPr txBox="1"/>
          <p:nvPr/>
        </p:nvSpPr>
        <p:spPr>
          <a:xfrm>
            <a:off x="828675" y="647700"/>
            <a:ext cx="10115550" cy="4154984"/>
          </a:xfrm>
          <a:prstGeom prst="rect">
            <a:avLst/>
          </a:prstGeom>
          <a:noFill/>
        </p:spPr>
        <p:txBody>
          <a:bodyPr wrap="square">
            <a:spAutoFit/>
          </a:bodyPr>
          <a:lstStyle/>
          <a:p>
            <a:pPr algn="ctr"/>
            <a:r>
              <a:rPr lang="en-GB" sz="4400" b="1" dirty="0">
                <a:solidFill>
                  <a:srgbClr val="FF0000"/>
                </a:solidFill>
              </a:rPr>
              <a:t>Case Law since NCDR changes</a:t>
            </a:r>
          </a:p>
          <a:p>
            <a:pPr algn="ctr"/>
            <a:endParaRPr lang="en-GB" sz="4400" b="1" dirty="0">
              <a:solidFill>
                <a:srgbClr val="FF0000"/>
              </a:solidFill>
            </a:endParaRPr>
          </a:p>
          <a:p>
            <a:pPr algn="ctr"/>
            <a:r>
              <a:rPr lang="en-GB" sz="4400" dirty="0">
                <a:solidFill>
                  <a:srgbClr val="FF0000"/>
                </a:solidFill>
              </a:rPr>
              <a:t>X v Y [2024] EWHC 538 Knowles J</a:t>
            </a:r>
          </a:p>
          <a:p>
            <a:pPr algn="ctr"/>
            <a:endParaRPr lang="en-GB" sz="4400" dirty="0">
              <a:solidFill>
                <a:srgbClr val="FF0000"/>
              </a:solidFill>
            </a:endParaRPr>
          </a:p>
          <a:p>
            <a:pPr algn="ctr"/>
            <a:r>
              <a:rPr lang="en-GB" sz="4400" dirty="0">
                <a:solidFill>
                  <a:srgbClr val="FF0000"/>
                </a:solidFill>
              </a:rPr>
              <a:t>Financial Remedies case decided in March 2024 just before rule changes.  </a:t>
            </a:r>
          </a:p>
        </p:txBody>
      </p:sp>
    </p:spTree>
    <p:extLst>
      <p:ext uri="{BB962C8B-B14F-4D97-AF65-F5344CB8AC3E}">
        <p14:creationId xmlns:p14="http://schemas.microsoft.com/office/powerpoint/2010/main" val="94162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6BFC1-D473-B006-AAF3-330368FD1E51}"/>
              </a:ext>
            </a:extLst>
          </p:cNvPr>
          <p:cNvSpPr txBox="1"/>
          <p:nvPr/>
        </p:nvSpPr>
        <p:spPr>
          <a:xfrm>
            <a:off x="866775" y="619126"/>
            <a:ext cx="10163175" cy="4093428"/>
          </a:xfrm>
          <a:prstGeom prst="rect">
            <a:avLst/>
          </a:prstGeom>
          <a:noFill/>
        </p:spPr>
        <p:txBody>
          <a:bodyPr wrap="square">
            <a:spAutoFit/>
          </a:bodyPr>
          <a:lstStyle/>
          <a:p>
            <a:r>
              <a:rPr lang="en-GB" sz="2000" b="1" dirty="0">
                <a:solidFill>
                  <a:srgbClr val="FF0000"/>
                </a:solidFill>
              </a:rPr>
              <a:t>The Facts:</a:t>
            </a:r>
          </a:p>
          <a:p>
            <a:endParaRPr lang="en-GB" sz="2000" dirty="0"/>
          </a:p>
          <a:p>
            <a:r>
              <a:rPr lang="en-GB" sz="2000" dirty="0"/>
              <a:t>Following the end of their 15-year marriage the husband and the wife were engaged in both children and financial remedy proceedings. </a:t>
            </a:r>
          </a:p>
          <a:p>
            <a:endParaRPr lang="en-GB" sz="2000" dirty="0"/>
          </a:p>
          <a:p>
            <a:r>
              <a:rPr lang="en-GB" sz="2000" dirty="0">
                <a:solidFill>
                  <a:srgbClr val="FF0000"/>
                </a:solidFill>
              </a:rPr>
              <a:t>The asset base was £27m–£29m and the financial case proceeded on the basis of a needs claim by the wife. </a:t>
            </a:r>
          </a:p>
          <a:p>
            <a:endParaRPr lang="en-GB" sz="2000" dirty="0"/>
          </a:p>
          <a:p>
            <a:r>
              <a:rPr lang="en-GB" sz="2000" dirty="0"/>
              <a:t>No settlement was reached at the FDR and the final hearing was listed for June 2024. </a:t>
            </a:r>
          </a:p>
          <a:p>
            <a:endParaRPr lang="en-GB" sz="2000" dirty="0"/>
          </a:p>
          <a:p>
            <a:r>
              <a:rPr lang="en-GB" sz="2000" dirty="0">
                <a:solidFill>
                  <a:srgbClr val="FF0000"/>
                </a:solidFill>
              </a:rPr>
              <a:t>At the pre-hearing review in January 2024, the parties recognised that it was desirable to try to resolve their financial dispute by means of non-court dispute resolution prior to the final hearing:  there was time to do so without adjourning the hearing. </a:t>
            </a:r>
          </a:p>
        </p:txBody>
      </p:sp>
    </p:spTree>
    <p:extLst>
      <p:ext uri="{BB962C8B-B14F-4D97-AF65-F5344CB8AC3E}">
        <p14:creationId xmlns:p14="http://schemas.microsoft.com/office/powerpoint/2010/main" val="178276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0EB45-EF3C-009B-CC47-099A1282E311}"/>
              </a:ext>
            </a:extLst>
          </p:cNvPr>
          <p:cNvSpPr txBox="1"/>
          <p:nvPr/>
        </p:nvSpPr>
        <p:spPr>
          <a:xfrm>
            <a:off x="600075" y="285749"/>
            <a:ext cx="1061085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FF0000"/>
                </a:solidFill>
                <a:effectLst/>
                <a:uLnTx/>
                <a:uFillTx/>
                <a:latin typeface="Calibri"/>
                <a:ea typeface="+mn-ea"/>
                <a:cs typeface="+mn-cs"/>
              </a:rPr>
              <a:t>Gwynneth</a:t>
            </a:r>
            <a:r>
              <a:rPr kumimoji="0" lang="en-GB" sz="2400" b="0" i="0" u="none" strike="noStrike" kern="1200" cap="none" spc="0" normalizeH="0" baseline="0" noProof="0" dirty="0">
                <a:ln>
                  <a:noFill/>
                </a:ln>
                <a:solidFill>
                  <a:srgbClr val="FF0000"/>
                </a:solidFill>
                <a:effectLst/>
                <a:uLnTx/>
                <a:uFillTx/>
                <a:latin typeface="Calibri"/>
                <a:ea typeface="+mn-ea"/>
                <a:cs typeface="+mn-cs"/>
              </a:rPr>
              <a:t> Knowles J gave a short ruling on non-court dispute resolution for the guidance of those involved in family proceedings, whether concerning money or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n-ea"/>
                <a:cs typeface="+mn-cs"/>
              </a:rPr>
              <a:t>[2] This short ruling is being given today not because the parties are opposed to the course I have invited them to take but because I consider it might be helpful for those involved in family proceedings, whether concerning money or children, to understand the court's expectation that a serious effort must be made to resolve their differences before they issue court proceedings and, thereafter, at any stage of the proceedings where this might be appropriate. Furthermore, I want to signal that, at all stages of the proceedings, the court will be active in considering whether non-court dispute resolution is suitable. Changes to the Family Procedure Rules 2010 ('the FPR') which are due to come into effect on 29 April 2024 will give an added impetus to the court's duty in this regard.</a:t>
            </a:r>
          </a:p>
        </p:txBody>
      </p:sp>
    </p:spTree>
    <p:extLst>
      <p:ext uri="{BB962C8B-B14F-4D97-AF65-F5344CB8AC3E}">
        <p14:creationId xmlns:p14="http://schemas.microsoft.com/office/powerpoint/2010/main" val="266674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4AE17-B96E-2749-1C27-D3EC446417E2}"/>
              </a:ext>
            </a:extLst>
          </p:cNvPr>
          <p:cNvSpPr txBox="1"/>
          <p:nvPr/>
        </p:nvSpPr>
        <p:spPr>
          <a:xfrm>
            <a:off x="447675" y="409575"/>
            <a:ext cx="10429875" cy="4093428"/>
          </a:xfrm>
          <a:prstGeom prst="rect">
            <a:avLst/>
          </a:prstGeom>
          <a:noFill/>
        </p:spPr>
        <p:txBody>
          <a:bodyPr wrap="square">
            <a:spAutoFit/>
          </a:bodyPr>
          <a:lstStyle/>
          <a:p>
            <a:pPr algn="just" hangingPunct="0">
              <a:defRPr>
                <a:solidFill>
                  <a:srgbClr val="643784"/>
                </a:solidFill>
                <a:latin typeface="Helvetica Light"/>
                <a:ea typeface="Helvetica Light"/>
                <a:cs typeface="Helvetica Light"/>
                <a:sym typeface="Helvetica Light"/>
              </a:defRPr>
            </a:pPr>
            <a:r>
              <a:rPr lang="en-GB" sz="2000" kern="0" dirty="0">
                <a:solidFill>
                  <a:srgbClr val="FF0000"/>
                </a:solidFill>
                <a:latin typeface="Aptos" panose="020B0004020202020204" pitchFamily="34" charset="0"/>
                <a:sym typeface="Helvetica Light"/>
              </a:rPr>
              <a:t>[7] Rule 3.3.(1) of the FPR mandates the court with a duty to consider if non-court dispute resolution is appropriate at every stage in proceedings (my emphasis). When considering whether non-court dispute resolution is appropriate, r 3.3.(2) states that the court must take into account whether (a) a MIAM (a family mediation information and assessment meeting) took place; (b) whether a valid MIAM exemption was claimed or mediator's exemption was confirmed; and (c) whether the parties attempted mediation or another form of non-court dispute resolution and the outcome of that process. Rule 3.4.1(a) states that, where appropriate, the court may direct that proceedings or a hearing in the proceedings be adjourned for a specified period in order to enable the parties to obtain information and advice about, and consider using, non-court dispute resolution. r 3.4(1)(b) states that adjournment for a specified period may also be appropriate where the parties agree to participate in non-court dispute resolution. The court may make such directions on application of the parties or of its own initiative.</a:t>
            </a:r>
          </a:p>
        </p:txBody>
      </p:sp>
    </p:spTree>
    <p:extLst>
      <p:ext uri="{BB962C8B-B14F-4D97-AF65-F5344CB8AC3E}">
        <p14:creationId xmlns:p14="http://schemas.microsoft.com/office/powerpoint/2010/main" val="286966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F3382-E872-0324-8735-EAC6EE9C36D4}"/>
              </a:ext>
            </a:extLst>
          </p:cNvPr>
          <p:cNvSpPr txBox="1"/>
          <p:nvPr/>
        </p:nvSpPr>
        <p:spPr>
          <a:xfrm>
            <a:off x="409575" y="695326"/>
            <a:ext cx="10620375" cy="4524315"/>
          </a:xfrm>
          <a:prstGeom prst="rect">
            <a:avLst/>
          </a:prstGeom>
          <a:noFill/>
        </p:spPr>
        <p:txBody>
          <a:bodyPr wrap="square">
            <a:spAutoFit/>
          </a:bodyPr>
          <a:lstStyle/>
          <a:p>
            <a:r>
              <a:rPr lang="en-GB" sz="2400" dirty="0"/>
              <a:t>[8] All the above rules are to be read in the context of the court's overriding objective to deal with cases justly having regard to any welfare issues (r 1.1(1). </a:t>
            </a:r>
          </a:p>
          <a:p>
            <a:endParaRPr lang="en-GB" sz="2400" dirty="0"/>
          </a:p>
          <a:p>
            <a:r>
              <a:rPr lang="en-GB" sz="2400" dirty="0"/>
              <a:t>Rule 1.1(2) states that dealing with a case justly includes, as far as practicable, the saving of expense and the allocation of an appropriate share of the court's resources. </a:t>
            </a:r>
          </a:p>
          <a:p>
            <a:endParaRPr lang="en-GB" sz="2400" dirty="0"/>
          </a:p>
          <a:p>
            <a:r>
              <a:rPr lang="en-GB" sz="2400" dirty="0"/>
              <a:t>The court also has a duty of active case management (r 1.4(1)), amongst which is encouraging parties to use a non-court dispute resolution procedure if the court considers that appropriate and facilitating the use of such procedure (r 1.4(2)(f)), and helping the parties to settle the whole or part of the case (r 1.4(2)(g)).</a:t>
            </a:r>
          </a:p>
        </p:txBody>
      </p:sp>
    </p:spTree>
    <p:extLst>
      <p:ext uri="{BB962C8B-B14F-4D97-AF65-F5344CB8AC3E}">
        <p14:creationId xmlns:p14="http://schemas.microsoft.com/office/powerpoint/2010/main" val="404596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170232-54EF-32CF-4219-82C4F0E82B84}"/>
              </a:ext>
            </a:extLst>
          </p:cNvPr>
          <p:cNvSpPr txBox="1"/>
          <p:nvPr/>
        </p:nvSpPr>
        <p:spPr>
          <a:xfrm>
            <a:off x="333375" y="657225"/>
            <a:ext cx="10801350" cy="452431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643784"/>
                </a:solidFill>
                <a:latin typeface="Helvetica Light"/>
                <a:ea typeface="Helvetica Light"/>
                <a:cs typeface="Helvetica Light"/>
                <a:sym typeface="Helvetica Light"/>
              </a:defRPr>
            </a:pPr>
            <a:r>
              <a:rPr kumimoji="0" lang="en-GB" sz="2400" b="0" i="0" u="none" strike="noStrike" kern="0" cap="none" spc="0" normalizeH="0" baseline="0" noProof="0" dirty="0">
                <a:ln>
                  <a:noFill/>
                </a:ln>
                <a:solidFill>
                  <a:srgbClr val="FF0000"/>
                </a:solidFill>
                <a:effectLst/>
                <a:uLnTx/>
                <a:uFillTx/>
                <a:latin typeface="Helvetica Light"/>
                <a:sym typeface="Helvetica Light"/>
              </a:rPr>
              <a:t>[9] The FPR does not, at present, give the court power to require parties to engage in non-court dispute resolution. </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643784"/>
                </a:solidFill>
                <a:latin typeface="Helvetica Light"/>
                <a:ea typeface="Helvetica Light"/>
                <a:cs typeface="Helvetica Light"/>
                <a:sym typeface="Helvetica Light"/>
              </a:defRPr>
            </a:pPr>
            <a:endParaRPr kumimoji="0" lang="en-GB" sz="2400" b="0" i="0" u="none" strike="noStrike" kern="0" cap="none" spc="0" normalizeH="0" baseline="0" noProof="0" dirty="0">
              <a:ln>
                <a:noFill/>
              </a:ln>
              <a:solidFill>
                <a:srgbClr val="FF0000"/>
              </a:solidFill>
              <a:effectLst/>
              <a:uLnTx/>
              <a:uFillTx/>
              <a:latin typeface="Helvetica Light"/>
              <a:sym typeface="Helvetica Light"/>
            </a:endParaRPr>
          </a:p>
          <a:p>
            <a:pPr marL="0" marR="0" lvl="0" indent="0" algn="l" defTabSz="914400" rtl="0" eaLnBrk="1" fontAlgn="auto" latinLnBrk="0" hangingPunct="0">
              <a:lnSpc>
                <a:spcPct val="100000"/>
              </a:lnSpc>
              <a:spcBef>
                <a:spcPts val="0"/>
              </a:spcBef>
              <a:spcAft>
                <a:spcPts val="0"/>
              </a:spcAft>
              <a:buClrTx/>
              <a:buSzTx/>
              <a:buFontTx/>
              <a:buNone/>
              <a:tabLst/>
              <a:defRPr>
                <a:solidFill>
                  <a:srgbClr val="643784"/>
                </a:solidFill>
                <a:latin typeface="Helvetica Light"/>
                <a:ea typeface="Helvetica Light"/>
                <a:cs typeface="Helvetica Light"/>
                <a:sym typeface="Helvetica Light"/>
              </a:defRPr>
            </a:pPr>
            <a:r>
              <a:rPr kumimoji="0" lang="en-GB" sz="2400" b="0" i="0" u="none" strike="noStrike" kern="0" cap="none" spc="0" normalizeH="0" baseline="0" noProof="0" dirty="0">
                <a:ln>
                  <a:noFill/>
                </a:ln>
                <a:solidFill>
                  <a:srgbClr val="FF0000"/>
                </a:solidFill>
                <a:effectLst/>
                <a:uLnTx/>
                <a:uFillTx/>
                <a:latin typeface="Helvetica Light"/>
                <a:sym typeface="Helvetica Light"/>
              </a:rPr>
              <a:t>Rule changes on 29 April 2024 will promote the court's ability to </a:t>
            </a:r>
            <a:r>
              <a:rPr kumimoji="0" lang="en-GB" sz="2400" b="1" i="0" u="none" strike="noStrike" kern="0" cap="none" spc="0" normalizeH="0" baseline="0" noProof="0" dirty="0">
                <a:ln>
                  <a:noFill/>
                </a:ln>
                <a:solidFill>
                  <a:srgbClr val="FF0000"/>
                </a:solidFill>
                <a:effectLst/>
                <a:uLnTx/>
                <a:uFillTx/>
                <a:latin typeface="Helvetica Light"/>
                <a:sym typeface="Helvetica Light"/>
              </a:rPr>
              <a:t>encourage parties in financial remedy and children proceedings to use natural gaps in the proceedings' timetable </a:t>
            </a:r>
            <a:r>
              <a:rPr kumimoji="0" lang="en-GB" sz="2400" b="0" i="0" u="none" strike="noStrike" kern="0" cap="none" spc="0" normalizeH="0" baseline="0" noProof="0" dirty="0">
                <a:ln>
                  <a:noFill/>
                </a:ln>
                <a:solidFill>
                  <a:srgbClr val="FF0000"/>
                </a:solidFill>
                <a:effectLst/>
                <a:uLnTx/>
                <a:uFillTx/>
                <a:latin typeface="Helvetica Light"/>
                <a:sym typeface="Helvetica Light"/>
              </a:rPr>
              <a:t>for the purpose of non-court dispute resolution or to adjourn the proceedings, if necessary, to encourage the parties to try non-court dispute resolution.</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643784"/>
                </a:solidFill>
                <a:latin typeface="Helvetica Light"/>
                <a:ea typeface="Helvetica Light"/>
                <a:cs typeface="Helvetica Light"/>
                <a:sym typeface="Helvetica Light"/>
              </a:defRPr>
            </a:pPr>
            <a:endParaRPr kumimoji="0" lang="en-GB" sz="2400" b="0" i="0" u="none" strike="noStrike" kern="0" cap="none" spc="0" normalizeH="0" baseline="0" noProof="0" dirty="0">
              <a:ln>
                <a:noFill/>
              </a:ln>
              <a:solidFill>
                <a:srgbClr val="FF0000"/>
              </a:solidFill>
              <a:effectLst/>
              <a:uLnTx/>
              <a:uFillTx/>
              <a:latin typeface="Helvetica Light"/>
              <a:sym typeface="Helvetica Light"/>
            </a:endParaRPr>
          </a:p>
          <a:p>
            <a:pPr marL="0" marR="0" lvl="0" indent="0" algn="l" defTabSz="914400" rtl="0" eaLnBrk="1" fontAlgn="auto" latinLnBrk="0" hangingPunct="0">
              <a:lnSpc>
                <a:spcPct val="100000"/>
              </a:lnSpc>
              <a:spcBef>
                <a:spcPts val="0"/>
              </a:spcBef>
              <a:spcAft>
                <a:spcPts val="0"/>
              </a:spcAft>
              <a:buClrTx/>
              <a:buSzTx/>
              <a:buFontTx/>
              <a:buNone/>
              <a:tabLst/>
              <a:defRPr>
                <a:solidFill>
                  <a:srgbClr val="643784"/>
                </a:solidFill>
                <a:latin typeface="Helvetica Light"/>
                <a:ea typeface="Helvetica Light"/>
                <a:cs typeface="Helvetica Light"/>
                <a:sym typeface="Helvetica Light"/>
              </a:defRPr>
            </a:pPr>
            <a:r>
              <a:rPr kumimoji="0" lang="en-GB" sz="2400" b="0" i="0" u="none" strike="noStrike" kern="0" cap="none" spc="0" normalizeH="0" baseline="0" noProof="0" dirty="0">
                <a:ln>
                  <a:noFill/>
                </a:ln>
                <a:solidFill>
                  <a:srgbClr val="FF0000"/>
                </a:solidFill>
                <a:effectLst/>
                <a:uLnTx/>
                <a:uFillTx/>
                <a:latin typeface="Helvetica Light"/>
                <a:sym typeface="Helvetica Light"/>
              </a:rPr>
              <a:t>Amendments to the costs sanctions the court can impose in financial remedy proceedings will take into account conduct relating to a failure either to attend a MIAM or to attend non-court dispute resolution.</a:t>
            </a:r>
          </a:p>
        </p:txBody>
      </p:sp>
    </p:spTree>
    <p:extLst>
      <p:ext uri="{BB962C8B-B14F-4D97-AF65-F5344CB8AC3E}">
        <p14:creationId xmlns:p14="http://schemas.microsoft.com/office/powerpoint/2010/main" val="226805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10177462" cy="5005387"/>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800" dirty="0">
                <a:solidFill>
                  <a:srgbClr val="D71E48"/>
                </a:solidFill>
              </a:rPr>
              <a:t>Why are there changes to the Family Procedure Rules (FPR) regarding NCDR?</a:t>
            </a:r>
          </a:p>
          <a:p>
            <a:pPr marL="0" indent="0">
              <a:lnSpc>
                <a:spcPct val="100000"/>
              </a:lnSpc>
              <a:buFont typeface="Arial" panose="020B0604020202020204" pitchFamily="34" charset="0"/>
              <a:buNone/>
            </a:pPr>
            <a:endParaRPr lang="en-GB" sz="1800" dirty="0">
              <a:solidFill>
                <a:srgbClr val="D71E48"/>
              </a:solidFill>
            </a:endParaRPr>
          </a:p>
          <a:p>
            <a:pPr marL="0" indent="0">
              <a:lnSpc>
                <a:spcPct val="100000"/>
              </a:lnSpc>
              <a:buFont typeface="Arial" panose="020B0604020202020204" pitchFamily="34" charset="0"/>
              <a:buNone/>
            </a:pPr>
            <a:r>
              <a:rPr lang="en-GB" sz="1800" dirty="0">
                <a:solidFill>
                  <a:srgbClr val="D71E48"/>
                </a:solidFill>
              </a:rPr>
              <a:t>The court system was broken before Covid, Covid made things worse……..</a:t>
            </a:r>
          </a:p>
          <a:p>
            <a:pPr marL="0" indent="0">
              <a:lnSpc>
                <a:spcPct val="100000"/>
              </a:lnSpc>
              <a:buFont typeface="Arial" panose="020B0604020202020204" pitchFamily="34" charset="0"/>
              <a:buNone/>
            </a:pPr>
            <a:endParaRPr lang="en-GB" sz="1800" dirty="0">
              <a:solidFill>
                <a:srgbClr val="D71E48"/>
              </a:solidFill>
            </a:endParaRPr>
          </a:p>
          <a:p>
            <a:pPr marL="0" indent="0">
              <a:lnSpc>
                <a:spcPct val="100000"/>
              </a:lnSpc>
              <a:buFont typeface="Arial" panose="020B0604020202020204" pitchFamily="34" charset="0"/>
              <a:buNone/>
            </a:pPr>
            <a:r>
              <a:rPr lang="en-GB" sz="1800" dirty="0">
                <a:solidFill>
                  <a:srgbClr val="D71E48"/>
                </a:solidFill>
              </a:rPr>
              <a:t>The President of the Family Division has made it clear that the workload of the family courts is unsustainable </a:t>
            </a:r>
          </a:p>
          <a:p>
            <a:pPr marL="0" indent="0">
              <a:lnSpc>
                <a:spcPct val="100000"/>
              </a:lnSpc>
              <a:buFont typeface="Arial" panose="020B0604020202020204" pitchFamily="34" charset="0"/>
              <a:buNone/>
            </a:pPr>
            <a:endParaRPr lang="en-GB" sz="1800" dirty="0">
              <a:solidFill>
                <a:srgbClr val="D71E48"/>
              </a:solidFill>
            </a:endParaRPr>
          </a:p>
          <a:p>
            <a:pPr marL="0" indent="0">
              <a:lnSpc>
                <a:spcPct val="100000"/>
              </a:lnSpc>
              <a:buFont typeface="Arial" panose="020B0604020202020204" pitchFamily="34" charset="0"/>
              <a:buNone/>
            </a:pPr>
            <a:r>
              <a:rPr lang="en-GB" sz="1800" dirty="0">
                <a:solidFill>
                  <a:srgbClr val="D71E48"/>
                </a:solidFill>
              </a:rPr>
              <a:t>Private Law Children Proceedings and Financial Remedy Applications are considered appropriate for NCDR</a:t>
            </a:r>
          </a:p>
          <a:p>
            <a:pPr marL="0" indent="0">
              <a:lnSpc>
                <a:spcPct val="100000"/>
              </a:lnSpc>
              <a:buFont typeface="Arial" panose="020B0604020202020204" pitchFamily="34" charset="0"/>
              <a:buNone/>
            </a:pPr>
            <a:endParaRPr lang="en-GB" sz="1800" dirty="0">
              <a:solidFill>
                <a:srgbClr val="D71E48"/>
              </a:solidFill>
            </a:endParaRPr>
          </a:p>
          <a:p>
            <a:pPr marL="0" indent="0">
              <a:lnSpc>
                <a:spcPct val="100000"/>
              </a:lnSpc>
              <a:buFont typeface="Arial" panose="020B0604020202020204" pitchFamily="34" charset="0"/>
              <a:buNone/>
            </a:pPr>
            <a:r>
              <a:rPr lang="en-GB" sz="1800" dirty="0">
                <a:solidFill>
                  <a:srgbClr val="D71E48"/>
                </a:solidFill>
              </a:rPr>
              <a:t>If the changes do not reduce the workload of the courts, it may be that mandatory NCDR will be brought in</a:t>
            </a:r>
          </a:p>
          <a:p>
            <a:pPr marL="0" indent="0">
              <a:lnSpc>
                <a:spcPct val="100000"/>
              </a:lnSpc>
              <a:buFont typeface="Arial" panose="020B0604020202020204" pitchFamily="34" charset="0"/>
              <a:buNone/>
            </a:pPr>
            <a:endParaRPr lang="en-GB" sz="1800" dirty="0">
              <a:solidFill>
                <a:srgbClr val="D71E48"/>
              </a:solidFill>
            </a:endParaRPr>
          </a:p>
          <a:p>
            <a:pPr marL="0" indent="0">
              <a:lnSpc>
                <a:spcPct val="100000"/>
              </a:lnSpc>
              <a:buFont typeface="Arial" panose="020B0604020202020204" pitchFamily="34" charset="0"/>
              <a:buNone/>
            </a:pPr>
            <a:r>
              <a:rPr lang="en-GB" sz="1800" dirty="0">
                <a:solidFill>
                  <a:srgbClr val="D71E48"/>
                </a:solidFill>
              </a:rPr>
              <a:t>Changes aim to increase MIAM attendance and encourage earlier resolution of private law disputes </a:t>
            </a: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7" y="1092051"/>
            <a:ext cx="9653587" cy="299417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89955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DDB7-3D08-7D83-A0A0-88ADBD6C28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612A59-1488-A8BC-9060-2D3DF672FA31}"/>
              </a:ext>
            </a:extLst>
          </p:cNvPr>
          <p:cNvSpPr txBox="1"/>
          <p:nvPr/>
        </p:nvSpPr>
        <p:spPr>
          <a:xfrm>
            <a:off x="333375" y="657225"/>
            <a:ext cx="10801350" cy="4893647"/>
          </a:xfrm>
          <a:prstGeom prst="rect">
            <a:avLst/>
          </a:prstGeom>
          <a:noFill/>
        </p:spPr>
        <p:txBody>
          <a:bodyPr wrap="square">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GB" sz="3200" b="1" i="1" u="none" strike="noStrike" cap="none" spc="0" normalizeH="0" baseline="0" dirty="0">
                <a:ln>
                  <a:noFill/>
                </a:ln>
                <a:solidFill>
                  <a:srgbClr val="FF0000"/>
                </a:solidFill>
                <a:effectLst/>
                <a:uFillTx/>
                <a:latin typeface="Aptos" panose="020B0004020202020204" pitchFamily="34" charset="0"/>
                <a:sym typeface="Arial"/>
              </a:rPr>
              <a:t>KFK –v- DQD [2024] EWFC 78 (B)</a:t>
            </a:r>
          </a:p>
          <a:p>
            <a:pPr marL="0" marR="0" indent="0" algn="ctr" defTabSz="1828800" rtl="0" fontAlgn="auto" latinLnBrk="0" hangingPunct="0">
              <a:lnSpc>
                <a:spcPct val="100000"/>
              </a:lnSpc>
              <a:spcBef>
                <a:spcPts val="0"/>
              </a:spcBef>
              <a:spcAft>
                <a:spcPts val="0"/>
              </a:spcAft>
              <a:buClrTx/>
              <a:buSzTx/>
              <a:buFontTx/>
              <a:buNone/>
              <a:tabLst/>
            </a:pPr>
            <a:r>
              <a:rPr lang="en-GB" sz="3200" b="1" dirty="0">
                <a:solidFill>
                  <a:srgbClr val="FF0000"/>
                </a:solidFill>
                <a:latin typeface="Aptos" panose="020B0004020202020204" pitchFamily="34" charset="0"/>
              </a:rPr>
              <a:t>The Facts</a:t>
            </a:r>
          </a:p>
          <a:p>
            <a:pPr marL="0" marR="0" indent="0" algn="ctr" defTabSz="1828800" rtl="0" fontAlgn="auto" latinLnBrk="0" hangingPunct="0">
              <a:lnSpc>
                <a:spcPct val="100000"/>
              </a:lnSpc>
              <a:spcBef>
                <a:spcPts val="0"/>
              </a:spcBef>
              <a:spcAft>
                <a:spcPts val="0"/>
              </a:spcAft>
              <a:buClrTx/>
              <a:buSzTx/>
              <a:buFontTx/>
              <a:buNone/>
              <a:tabLst/>
            </a:pPr>
            <a:endParaRPr lang="en-GB" sz="3200" b="1" dirty="0">
              <a:solidFill>
                <a:srgbClr val="7030A0"/>
              </a:solidFill>
              <a:latin typeface="Aptos" panose="020B0004020202020204" pitchFamily="34" charset="0"/>
            </a:endParaRP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Around a 9-year relationship (dispute about exact length)</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Second marriage both parties</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Each had a child from their previous relationship</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H 56, W 44</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Equity in London property £552,000</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Each side alleged the other had significant wealth in China (Recorder did not accept either party’s account)</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W had an illiquid interest in a property which was tied to her mother’s home</a:t>
            </a:r>
          </a:p>
          <a:p>
            <a:pPr marL="571500" marR="0" indent="-571500" algn="just" defTabSz="1828800" rtl="0" fontAlgn="auto" latinLnBrk="0" hangingPunct="0">
              <a:lnSpc>
                <a:spcPct val="100000"/>
              </a:lnSpc>
              <a:spcBef>
                <a:spcPts val="0"/>
              </a:spcBef>
              <a:spcAft>
                <a:spcPts val="0"/>
              </a:spcAft>
              <a:buClrTx/>
              <a:buSzTx/>
              <a:buFont typeface="Wingdings" panose="05000000000000000000" pitchFamily="2" charset="2"/>
              <a:buChar char="v"/>
              <a:tabLst/>
            </a:pPr>
            <a:r>
              <a:rPr lang="en-GB" sz="2400" dirty="0">
                <a:solidFill>
                  <a:schemeClr val="tx1"/>
                </a:solidFill>
                <a:latin typeface="Aptos" panose="020B0004020202020204" pitchFamily="34" charset="0"/>
              </a:rPr>
              <a:t>H had business assets but were treated as income producing and not capital </a:t>
            </a:r>
          </a:p>
        </p:txBody>
      </p:sp>
    </p:spTree>
    <p:extLst>
      <p:ext uri="{BB962C8B-B14F-4D97-AF65-F5344CB8AC3E}">
        <p14:creationId xmlns:p14="http://schemas.microsoft.com/office/powerpoint/2010/main" val="30703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F8C9-56BB-53DA-221B-C5FE979A00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D26C72-5E85-C8E9-21E4-75289D979700}"/>
              </a:ext>
            </a:extLst>
          </p:cNvPr>
          <p:cNvSpPr txBox="1"/>
          <p:nvPr/>
        </p:nvSpPr>
        <p:spPr>
          <a:xfrm>
            <a:off x="333375" y="657225"/>
            <a:ext cx="10801350" cy="4401205"/>
          </a:xfrm>
          <a:prstGeom prst="rect">
            <a:avLst/>
          </a:prstGeom>
          <a:noFill/>
        </p:spPr>
        <p:txBody>
          <a:bodyPr wrap="square">
            <a:spAutoFit/>
          </a:bodyPr>
          <a:lstStyle/>
          <a:p>
            <a:pPr marR="0" algn="ctr" defTabSz="1828800" rtl="0" fontAlgn="auto" latinLnBrk="0" hangingPunct="0">
              <a:lnSpc>
                <a:spcPct val="100000"/>
              </a:lnSpc>
              <a:spcBef>
                <a:spcPts val="0"/>
              </a:spcBef>
              <a:spcAft>
                <a:spcPts val="0"/>
              </a:spcAft>
              <a:buClrTx/>
              <a:buSzTx/>
              <a:tabLst/>
            </a:pPr>
            <a:r>
              <a:rPr lang="en-GB" sz="2000" b="1" dirty="0">
                <a:solidFill>
                  <a:srgbClr val="FF0000"/>
                </a:solidFill>
                <a:latin typeface="Aptos" panose="020B0004020202020204" pitchFamily="34" charset="0"/>
              </a:rPr>
              <a:t>64/36% apportionment of assets in H’s favour on clean break basis – sounds harsh but reasoning is below-</a:t>
            </a:r>
          </a:p>
          <a:p>
            <a:pPr marR="0" algn="just" defTabSz="1828800" rtl="0" fontAlgn="auto" latinLnBrk="0" hangingPunct="0">
              <a:lnSpc>
                <a:spcPct val="100000"/>
              </a:lnSpc>
              <a:spcBef>
                <a:spcPts val="0"/>
              </a:spcBef>
              <a:spcAft>
                <a:spcPts val="0"/>
              </a:spcAft>
              <a:buClrTx/>
              <a:buSzTx/>
              <a:tabLst/>
            </a:pPr>
            <a:endParaRPr lang="en-GB" sz="2000" b="1" dirty="0">
              <a:solidFill>
                <a:srgbClr val="7030A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sz="2000" dirty="0">
                <a:solidFill>
                  <a:schemeClr val="tx1"/>
                </a:solidFill>
                <a:latin typeface="Aptos" panose="020B0004020202020204" pitchFamily="34" charset="0"/>
              </a:rPr>
              <a:t>251. If the net proceeds of [</a:t>
            </a:r>
            <a:r>
              <a:rPr lang="en-GB" sz="2000" dirty="0" err="1">
                <a:solidFill>
                  <a:schemeClr val="tx1"/>
                </a:solidFill>
                <a:latin typeface="Aptos" panose="020B0004020202020204" pitchFamily="34" charset="0"/>
              </a:rPr>
              <a:t>Flatacre</a:t>
            </a:r>
            <a:r>
              <a:rPr lang="en-GB" sz="2000" dirty="0">
                <a:solidFill>
                  <a:schemeClr val="tx1"/>
                </a:solidFill>
                <a:latin typeface="Aptos" panose="020B0004020202020204" pitchFamily="34" charset="0"/>
              </a:rPr>
              <a:t>] are divided 64/36 in the husband's favour (with the proceeds being top-sliced to clear the joint service charge arrears), then each party will have enough to rehouse modestly.</a:t>
            </a:r>
          </a:p>
          <a:p>
            <a:pPr marR="0" algn="just" defTabSz="1828800" rtl="0" fontAlgn="auto" latinLnBrk="0" hangingPunct="0">
              <a:lnSpc>
                <a:spcPct val="100000"/>
              </a:lnSpc>
              <a:spcBef>
                <a:spcPts val="0"/>
              </a:spcBef>
              <a:spcAft>
                <a:spcPts val="0"/>
              </a:spcAft>
              <a:buClrTx/>
              <a:buSzTx/>
              <a:tabLst/>
            </a:pPr>
            <a:endParaRPr lang="en-GB" sz="2000" dirty="0">
              <a:solidFill>
                <a:schemeClr val="tx1"/>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sz="2000" dirty="0">
                <a:solidFill>
                  <a:schemeClr val="tx1"/>
                </a:solidFill>
                <a:latin typeface="Aptos" panose="020B0004020202020204" pitchFamily="34" charset="0"/>
              </a:rPr>
              <a:t>252. The parties' needs are for a one-bedroomed flat which can be met on the basis of the particulars I have seen between £400,000 and £500,000. I am going to say needs can be met in the parish of £450,000, but clearly choices can be made under or over that mark.</a:t>
            </a:r>
          </a:p>
          <a:p>
            <a:pPr marR="0" algn="just" defTabSz="1828800" rtl="0" fontAlgn="auto" latinLnBrk="0" hangingPunct="0">
              <a:lnSpc>
                <a:spcPct val="100000"/>
              </a:lnSpc>
              <a:spcBef>
                <a:spcPts val="0"/>
              </a:spcBef>
              <a:spcAft>
                <a:spcPts val="0"/>
              </a:spcAft>
              <a:buClrTx/>
              <a:buSzTx/>
              <a:tabLst/>
            </a:pPr>
            <a:endParaRPr lang="en-GB" sz="2000" dirty="0">
              <a:solidFill>
                <a:schemeClr val="tx1"/>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sz="2000" dirty="0">
                <a:solidFill>
                  <a:schemeClr val="tx1"/>
                </a:solidFill>
                <a:latin typeface="Aptos" panose="020B0004020202020204" pitchFamily="34" charset="0"/>
              </a:rPr>
              <a:t>253. The husband will be able to combine his £370,147 (for which see table below) with a mortgage capacity, his relative youth and whatever support he gets from his parents which I have found he will have. That will meet his needs.</a:t>
            </a:r>
          </a:p>
        </p:txBody>
      </p:sp>
    </p:spTree>
    <p:extLst>
      <p:ext uri="{BB962C8B-B14F-4D97-AF65-F5344CB8AC3E}">
        <p14:creationId xmlns:p14="http://schemas.microsoft.com/office/powerpoint/2010/main" val="26640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2771-9060-41E2-BA95-09B3C924A6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DA51A7-105D-74B2-A2A9-A3DEC9F26AD1}"/>
              </a:ext>
            </a:extLst>
          </p:cNvPr>
          <p:cNvSpPr txBox="1"/>
          <p:nvPr/>
        </p:nvSpPr>
        <p:spPr>
          <a:xfrm>
            <a:off x="285750" y="657225"/>
            <a:ext cx="10848975" cy="3785652"/>
          </a:xfrm>
          <a:prstGeom prst="rect">
            <a:avLst/>
          </a:prstGeom>
          <a:noFill/>
        </p:spPr>
        <p:txBody>
          <a:bodyPr wrap="square">
            <a:spAutoFit/>
          </a:bodyPr>
          <a:lstStyle/>
          <a:p>
            <a:pPr marR="0" algn="just" defTabSz="1828800" rtl="0" fontAlgn="auto" latinLnBrk="0" hangingPunct="0">
              <a:lnSpc>
                <a:spcPct val="100000"/>
              </a:lnSpc>
              <a:spcBef>
                <a:spcPts val="0"/>
              </a:spcBef>
              <a:spcAft>
                <a:spcPts val="0"/>
              </a:spcAft>
              <a:buClrTx/>
              <a:buSzTx/>
              <a:tabLst/>
            </a:pPr>
            <a:r>
              <a:rPr lang="en-GB" sz="2000" dirty="0">
                <a:solidFill>
                  <a:schemeClr val="tx1"/>
                </a:solidFill>
                <a:latin typeface="Aptos" panose="020B0004020202020204" pitchFamily="34" charset="0"/>
              </a:rPr>
              <a:t>254. He is cohabiting somewhere at the moment, although as I have stated above, I am unaware of the terms of that occupation. He does have a roof over his head in any event. The husband may have to remain where he is, or rent for a bit until he is able to develop and deploy his mortgage capacity as I have found it to be. He may have to reduce his international travel and trips to high-end stores. However, I am satisfied with a bit of application he will be fine, and his housing and income needs will be met.</a:t>
            </a:r>
          </a:p>
          <a:p>
            <a:pPr marR="0" algn="just" defTabSz="1828800" rtl="0" fontAlgn="auto" latinLnBrk="0" hangingPunct="0">
              <a:lnSpc>
                <a:spcPct val="100000"/>
              </a:lnSpc>
              <a:spcBef>
                <a:spcPts val="0"/>
              </a:spcBef>
              <a:spcAft>
                <a:spcPts val="0"/>
              </a:spcAft>
              <a:buClrTx/>
              <a:buSzTx/>
              <a:tabLst/>
            </a:pPr>
            <a:endParaRPr lang="en-GB" sz="2000" dirty="0">
              <a:solidFill>
                <a:schemeClr val="tx1"/>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sz="2000" dirty="0">
                <a:solidFill>
                  <a:schemeClr val="tx1"/>
                </a:solidFill>
                <a:latin typeface="Aptos" panose="020B0004020202020204" pitchFamily="34" charset="0"/>
              </a:rPr>
              <a:t>255. The wife will be able to rehouse at £450,000, but of necessity without mortgage or family support, beyond the return of money which I have found is beneficially owned by her and which I find will be returned to her. Subject to the size of flat she chooses to purchase, she may retain a small capital sum which will help meet her living costs for the time being. My departure from mathematical equality is driven by the needs as I perceive them in this case.</a:t>
            </a:r>
          </a:p>
        </p:txBody>
      </p:sp>
    </p:spTree>
    <p:extLst>
      <p:ext uri="{BB962C8B-B14F-4D97-AF65-F5344CB8AC3E}">
        <p14:creationId xmlns:p14="http://schemas.microsoft.com/office/powerpoint/2010/main" val="183967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B8F2-3A98-1E72-7C6F-BEB97CC939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DB4AAA-7C85-2852-3872-ABC60DA6A6D1}"/>
              </a:ext>
            </a:extLst>
          </p:cNvPr>
          <p:cNvSpPr txBox="1"/>
          <p:nvPr/>
        </p:nvSpPr>
        <p:spPr>
          <a:xfrm>
            <a:off x="285750" y="657225"/>
            <a:ext cx="10848975" cy="4985980"/>
          </a:xfrm>
          <a:prstGeom prst="rect">
            <a:avLst/>
          </a:prstGeom>
          <a:noFill/>
        </p:spPr>
        <p:txBody>
          <a:bodyPr wrap="square">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GB" sz="2800" b="1" i="1" u="none" strike="noStrike" cap="none" spc="0" normalizeH="0" baseline="0" dirty="0">
                <a:ln>
                  <a:noFill/>
                </a:ln>
                <a:solidFill>
                  <a:srgbClr val="FF0000"/>
                </a:solidFill>
                <a:effectLst/>
                <a:uFillTx/>
                <a:latin typeface="Aptos" panose="020B0004020202020204" pitchFamily="34" charset="0"/>
                <a:sym typeface="Arial"/>
              </a:rPr>
              <a:t>KFK –v- DQD [2024] EWFC 78 (B)</a:t>
            </a:r>
          </a:p>
          <a:p>
            <a:pPr marL="0" marR="0" indent="0" algn="ctr" defTabSz="1828800" rtl="0" fontAlgn="auto" latinLnBrk="0" hangingPunct="0">
              <a:lnSpc>
                <a:spcPct val="100000"/>
              </a:lnSpc>
              <a:spcBef>
                <a:spcPts val="0"/>
              </a:spcBef>
              <a:spcAft>
                <a:spcPts val="0"/>
              </a:spcAft>
              <a:buClrTx/>
              <a:buSzTx/>
              <a:buFontTx/>
              <a:buNone/>
              <a:tabLst/>
            </a:pPr>
            <a:r>
              <a:rPr lang="en-GB" sz="2800" b="1" dirty="0">
                <a:solidFill>
                  <a:srgbClr val="FF0000"/>
                </a:solidFill>
                <a:latin typeface="Aptos" panose="020B0004020202020204" pitchFamily="34" charset="0"/>
              </a:rPr>
              <a:t>Commentary</a:t>
            </a:r>
          </a:p>
          <a:p>
            <a:pPr marL="0" marR="0" indent="0" algn="ctr" defTabSz="1828800" rtl="0" fontAlgn="auto" latinLnBrk="0" hangingPunct="0">
              <a:lnSpc>
                <a:spcPct val="100000"/>
              </a:lnSpc>
              <a:spcBef>
                <a:spcPts val="0"/>
              </a:spcBef>
              <a:spcAft>
                <a:spcPts val="0"/>
              </a:spcAft>
              <a:buClrTx/>
              <a:buSzTx/>
              <a:buFontTx/>
              <a:buNone/>
              <a:tabLst/>
            </a:pPr>
            <a:endParaRPr lang="en-GB" sz="2800" b="1" dirty="0">
              <a:solidFill>
                <a:srgbClr val="FF000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dirty="0">
                <a:solidFill>
                  <a:srgbClr val="FF0000"/>
                </a:solidFill>
                <a:latin typeface="Aptos" panose="020B0004020202020204" pitchFamily="34" charset="0"/>
              </a:rPr>
              <a:t>This was yet another case where the assets are modest, but the parties wanted to sling as much mud as they can at each other!</a:t>
            </a:r>
          </a:p>
          <a:p>
            <a:pPr marR="0" algn="just" defTabSz="1828800" rtl="0" fontAlgn="auto" latinLnBrk="0" hangingPunct="0">
              <a:lnSpc>
                <a:spcPct val="100000"/>
              </a:lnSpc>
              <a:spcBef>
                <a:spcPts val="0"/>
              </a:spcBef>
              <a:spcAft>
                <a:spcPts val="0"/>
              </a:spcAft>
              <a:buClrTx/>
              <a:buSzTx/>
              <a:tabLst/>
            </a:pPr>
            <a:endParaRPr lang="en-GB" dirty="0">
              <a:solidFill>
                <a:srgbClr val="FF000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dirty="0">
                <a:solidFill>
                  <a:srgbClr val="FF0000"/>
                </a:solidFill>
                <a:latin typeface="Aptos" panose="020B0004020202020204" pitchFamily="34" charset="0"/>
              </a:rPr>
              <a:t>There were issues of the whether documents were fraudulent, soft loans, hidden assets and non-disclosure, chattels….</a:t>
            </a:r>
          </a:p>
          <a:p>
            <a:pPr marR="0" algn="just" defTabSz="1828800" rtl="0" fontAlgn="auto" latinLnBrk="0" hangingPunct="0">
              <a:lnSpc>
                <a:spcPct val="100000"/>
              </a:lnSpc>
              <a:spcBef>
                <a:spcPts val="0"/>
              </a:spcBef>
              <a:spcAft>
                <a:spcPts val="0"/>
              </a:spcAft>
              <a:buClrTx/>
              <a:buSzTx/>
              <a:tabLst/>
            </a:pPr>
            <a:endParaRPr lang="en-GB" dirty="0">
              <a:solidFill>
                <a:srgbClr val="FF000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dirty="0">
                <a:solidFill>
                  <a:srgbClr val="FF0000"/>
                </a:solidFill>
                <a:latin typeface="Aptos" panose="020B0004020202020204" pitchFamily="34" charset="0"/>
              </a:rPr>
              <a:t>Recorder Taylor took a proportionate approach (see Peel J’s comments earlier).  With regard to chattels, the Recorder gave the parties the usual option of resolving those matter themselves within a time limit but reserved the option of all disputed items being sold on eBay or something similar!</a:t>
            </a:r>
          </a:p>
          <a:p>
            <a:pPr marR="0" algn="just" defTabSz="1828800" rtl="0" fontAlgn="auto" latinLnBrk="0" hangingPunct="0">
              <a:lnSpc>
                <a:spcPct val="100000"/>
              </a:lnSpc>
              <a:spcBef>
                <a:spcPts val="0"/>
              </a:spcBef>
              <a:spcAft>
                <a:spcPts val="0"/>
              </a:spcAft>
              <a:buClrTx/>
              <a:buSzTx/>
              <a:tabLst/>
            </a:pPr>
            <a:endParaRPr lang="en-GB" dirty="0">
              <a:solidFill>
                <a:srgbClr val="FF000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dirty="0">
                <a:solidFill>
                  <a:srgbClr val="FF0000"/>
                </a:solidFill>
                <a:latin typeface="Aptos" panose="020B0004020202020204" pitchFamily="34" charset="0"/>
              </a:rPr>
              <a:t>Total costs were over one third of the net liquid assets in the case!  No costs order made.</a:t>
            </a:r>
          </a:p>
          <a:p>
            <a:pPr marR="0" algn="just" defTabSz="1828800" rtl="0" fontAlgn="auto" latinLnBrk="0" hangingPunct="0">
              <a:lnSpc>
                <a:spcPct val="100000"/>
              </a:lnSpc>
              <a:spcBef>
                <a:spcPts val="0"/>
              </a:spcBef>
              <a:spcAft>
                <a:spcPts val="0"/>
              </a:spcAft>
              <a:buClrTx/>
              <a:buSzTx/>
              <a:tabLst/>
            </a:pPr>
            <a:endParaRPr lang="en-GB" dirty="0">
              <a:solidFill>
                <a:srgbClr val="FF0000"/>
              </a:solidFill>
              <a:latin typeface="Aptos" panose="020B0004020202020204" pitchFamily="34" charset="0"/>
            </a:endParaRPr>
          </a:p>
          <a:p>
            <a:pPr marR="0" algn="just" defTabSz="1828800" rtl="0" fontAlgn="auto" latinLnBrk="0" hangingPunct="0">
              <a:lnSpc>
                <a:spcPct val="100000"/>
              </a:lnSpc>
              <a:spcBef>
                <a:spcPts val="0"/>
              </a:spcBef>
              <a:spcAft>
                <a:spcPts val="0"/>
              </a:spcAft>
              <a:buClrTx/>
              <a:buSzTx/>
              <a:tabLst/>
            </a:pPr>
            <a:r>
              <a:rPr lang="en-GB" b="1" dirty="0">
                <a:solidFill>
                  <a:srgbClr val="FF0000"/>
                </a:solidFill>
                <a:latin typeface="Aptos" panose="020B0004020202020204" pitchFamily="34" charset="0"/>
              </a:rPr>
              <a:t>Comment on how ‘sorrow and cost’ could have been avoided if parties had considered NCDR.</a:t>
            </a:r>
          </a:p>
        </p:txBody>
      </p:sp>
    </p:spTree>
    <p:extLst>
      <p:ext uri="{BB962C8B-B14F-4D97-AF65-F5344CB8AC3E}">
        <p14:creationId xmlns:p14="http://schemas.microsoft.com/office/powerpoint/2010/main" val="4207908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8A9AE-BC51-BC8B-BD48-D8E212BA31F7}"/>
              </a:ext>
            </a:extLst>
          </p:cNvPr>
          <p:cNvSpPr txBox="1"/>
          <p:nvPr/>
        </p:nvSpPr>
        <p:spPr>
          <a:xfrm>
            <a:off x="523875" y="619125"/>
            <a:ext cx="10010775" cy="4939814"/>
          </a:xfrm>
          <a:prstGeom prst="rect">
            <a:avLst/>
          </a:prstGeom>
          <a:noFill/>
        </p:spPr>
        <p:txBody>
          <a:bodyPr wrap="square">
            <a:spAutoFit/>
          </a:bodyPr>
          <a:lstStyle/>
          <a:p>
            <a:pPr algn="ctr"/>
            <a:r>
              <a:rPr lang="en-GB" sz="2400" b="1" dirty="0">
                <a:solidFill>
                  <a:srgbClr val="FF0000"/>
                </a:solidFill>
                <a:latin typeface="Aptos" panose="020B0004020202020204" pitchFamily="34" charset="0"/>
              </a:rPr>
              <a:t>HOW WILL THE CHANGES AFFECT OUR PRACTICES?</a:t>
            </a:r>
          </a:p>
          <a:p>
            <a:pPr algn="ctr"/>
            <a:endParaRPr lang="en-GB" sz="2400" b="1" dirty="0">
              <a:solidFill>
                <a:srgbClr val="7030A0"/>
              </a:solidFill>
              <a:latin typeface="Aptos" panose="020B0004020202020204" pitchFamily="34" charset="0"/>
            </a:endParaRPr>
          </a:p>
          <a:p>
            <a:pPr marL="285750" marR="60960" indent="-285750" algn="just">
              <a:spcBef>
                <a:spcPts val="1800"/>
              </a:spcBef>
              <a:spcAft>
                <a:spcPts val="1800"/>
              </a:spcAft>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Arial" panose="020B0604020202020204" pitchFamily="34" charset="0"/>
              </a:rPr>
              <a:t>Positively because clients will see the benefits of having a degree of autonomy over the outcome (and perhaps less stress for us!)</a:t>
            </a:r>
          </a:p>
          <a:p>
            <a:pPr marL="285750" marR="60960" indent="-285750" algn="just">
              <a:spcBef>
                <a:spcPts val="1800"/>
              </a:spcBef>
              <a:spcAft>
                <a:spcPts val="1800"/>
              </a:spcAft>
              <a:buFont typeface="Wingdings" panose="05000000000000000000" pitchFamily="2" charset="2"/>
              <a:buChar char="Ø"/>
            </a:pPr>
            <a:r>
              <a:rPr lang="en-GB" sz="2400" dirty="0">
                <a:effectLst/>
                <a:latin typeface="Aptos" panose="020B0004020202020204" pitchFamily="34" charset="0"/>
                <a:ea typeface="Calibri" panose="020F0502020204030204" pitchFamily="34" charset="0"/>
                <a:cs typeface="Arial" panose="020B0604020202020204" pitchFamily="34" charset="0"/>
              </a:rPr>
              <a:t>Research demonstrates the effects of relationship dis-ease and breakdown on children. Better for them to have parents who can agree   </a:t>
            </a:r>
          </a:p>
          <a:p>
            <a:pPr marL="285750" marR="60960" indent="-285750" algn="just">
              <a:spcBef>
                <a:spcPts val="1800"/>
              </a:spcBef>
              <a:spcAft>
                <a:spcPts val="1800"/>
              </a:spcAft>
              <a:buFont typeface="Wingdings" panose="05000000000000000000" pitchFamily="2" charset="2"/>
              <a:buChar char="Ø"/>
            </a:pPr>
            <a:r>
              <a:rPr lang="en-GB" sz="2400" dirty="0">
                <a:effectLst/>
                <a:latin typeface="Aptos" panose="020B0004020202020204" pitchFamily="34" charset="0"/>
                <a:ea typeface="Calibri" panose="020F0502020204030204" pitchFamily="34" charset="0"/>
                <a:cs typeface="Arial" panose="020B0604020202020204" pitchFamily="34" charset="0"/>
              </a:rPr>
              <a:t>Grandparents can also become excluded, often unintentionally, from the lives of their grandchildren at a time when their presence and assistance could ease everyone through a difficult period.  Agreements can cover this aspect of the ‘new family’ setup</a:t>
            </a:r>
            <a:endParaRPr lang="en-GB" sz="2400" b="1" dirty="0">
              <a:solidFill>
                <a:srgbClr val="7030A0"/>
              </a:solidFill>
              <a:latin typeface="Aptos" panose="020B0004020202020204" pitchFamily="34" charset="0"/>
            </a:endParaRPr>
          </a:p>
        </p:txBody>
      </p:sp>
    </p:spTree>
    <p:extLst>
      <p:ext uri="{BB962C8B-B14F-4D97-AF65-F5344CB8AC3E}">
        <p14:creationId xmlns:p14="http://schemas.microsoft.com/office/powerpoint/2010/main" val="236083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2A47C-EC00-656F-0D67-3918A16BBC28}"/>
              </a:ext>
            </a:extLst>
          </p:cNvPr>
          <p:cNvSpPr txBox="1"/>
          <p:nvPr/>
        </p:nvSpPr>
        <p:spPr>
          <a:xfrm>
            <a:off x="752475" y="790576"/>
            <a:ext cx="10229850" cy="4031873"/>
          </a:xfrm>
          <a:prstGeom prst="rect">
            <a:avLst/>
          </a:prstGeom>
          <a:noFill/>
        </p:spPr>
        <p:txBody>
          <a:bodyPr wrap="square">
            <a:spAutoFit/>
          </a:bodyPr>
          <a:lstStyle/>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endParaRPr kumimoji="0" lang="en-GB" sz="2800" b="0" i="0" u="none" strike="noStrike" kern="1200" cap="none" spc="0" normalizeH="0" baseline="0" noProof="0" dirty="0">
              <a:ln>
                <a:noFill/>
              </a:ln>
              <a:solidFill>
                <a:srgbClr val="FF0000"/>
              </a:solidFill>
              <a:effectLst/>
              <a:uLnTx/>
              <a:uFillTx/>
              <a:latin typeface="Aptos" panose="020B0004020202020204" pitchFamily="34" charset="0"/>
              <a:ea typeface="Calibri" panose="020F0502020204030204" pitchFamily="34" charset="0"/>
              <a:cs typeface="Arial" panose="020B0604020202020204" pitchFamily="34" charset="0"/>
            </a:endParaRPr>
          </a:p>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r>
              <a:rPr kumimoji="0" lang="en-GB" sz="2800" b="0" i="0" u="none" strike="noStrike" kern="1200" cap="none" spc="0" normalizeH="0" baseline="0" noProof="0" dirty="0">
                <a:ln>
                  <a:noFill/>
                </a:ln>
                <a:solidFill>
                  <a:srgbClr val="FF0000"/>
                </a:solidFill>
                <a:effectLst/>
                <a:uLnTx/>
                <a:uFillTx/>
                <a:latin typeface="Aptos" panose="020B0004020202020204" pitchFamily="34" charset="0"/>
                <a:ea typeface="Calibri" panose="020F0502020204030204" pitchFamily="34" charset="0"/>
                <a:cs typeface="Arial" panose="020B0604020202020204" pitchFamily="34" charset="0"/>
              </a:rPr>
              <a:t>The parties going through relationship breakdown often become depressed, angry, upset and frightened about the future.  Communication is difficult if not impossible. </a:t>
            </a:r>
          </a:p>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r>
              <a:rPr kumimoji="0" lang="en-GB" sz="2800" b="0" i="0" u="none" strike="noStrike" kern="1200" cap="none" spc="0" normalizeH="0" baseline="0" noProof="0" dirty="0">
                <a:ln>
                  <a:noFill/>
                </a:ln>
                <a:solidFill>
                  <a:srgbClr val="FF0000"/>
                </a:solidFill>
                <a:effectLst/>
                <a:uLnTx/>
                <a:uFillTx/>
                <a:latin typeface="Aptos" panose="020B0004020202020204" pitchFamily="34" charset="0"/>
                <a:ea typeface="Calibri" panose="020F0502020204030204" pitchFamily="34" charset="0"/>
                <a:cs typeface="Arial" panose="020B0604020202020204" pitchFamily="34" charset="0"/>
              </a:rPr>
              <a:t>NCDR is a way to begin communicating again in a safe environment not only to negotiate outcomes but for signposting to other agencies to help with particular needs or issues</a:t>
            </a: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3116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DA37E5-2870-92D9-4233-198A641066B6}"/>
              </a:ext>
            </a:extLst>
          </p:cNvPr>
          <p:cNvSpPr txBox="1"/>
          <p:nvPr/>
        </p:nvSpPr>
        <p:spPr>
          <a:xfrm>
            <a:off x="495299" y="704851"/>
            <a:ext cx="10696575" cy="4893647"/>
          </a:xfrm>
          <a:prstGeom prst="rect">
            <a:avLst/>
          </a:prstGeom>
          <a:noFill/>
        </p:spPr>
        <p:txBody>
          <a:bodyPr wrap="square">
            <a:spAutoFit/>
          </a:bodyPr>
          <a:lstStyle/>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r>
              <a:rPr kumimoji="0" lang="en-GB" sz="3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There are many pieces of equipment in the lawyer’s toolbox</a:t>
            </a:r>
          </a:p>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r>
              <a:rPr lang="en-GB" sz="3600" dirty="0">
                <a:solidFill>
                  <a:srgbClr val="FF0000"/>
                </a:solidFill>
                <a:latin typeface="Aptos" panose="020B0004020202020204" pitchFamily="34" charset="0"/>
                <a:ea typeface="Calibri" panose="020F0502020204030204" pitchFamily="34" charset="0"/>
                <a:cs typeface="Arial" panose="020B0604020202020204" pitchFamily="34" charset="0"/>
              </a:rPr>
              <a:t>Using the right tools or a combination </a:t>
            </a:r>
            <a:r>
              <a:rPr kumimoji="0" lang="en-GB" sz="3600" b="0" i="0" u="none" strike="noStrike" kern="1200" cap="none" spc="0" normalizeH="0" baseline="0" noProof="0" dirty="0">
                <a:ln>
                  <a:noFill/>
                </a:ln>
                <a:solidFill>
                  <a:srgbClr val="FF0000"/>
                </a:solidFill>
                <a:effectLst/>
                <a:uLnTx/>
                <a:uFillTx/>
                <a:latin typeface="Aptos" panose="020B0004020202020204" pitchFamily="34" charset="0"/>
                <a:ea typeface="Calibri" panose="020F0502020204030204" pitchFamily="34" charset="0"/>
                <a:cs typeface="Arial" panose="020B0604020202020204" pitchFamily="34" charset="0"/>
              </a:rPr>
              <a:t>can assist parties in avoiding court and retaining civilised and dignified relationships in reconfigured families well into the future</a:t>
            </a:r>
          </a:p>
          <a:p>
            <a:pPr marL="285750" marR="60960" lvl="0" indent="-285750" algn="just" defTabSz="914400" rtl="0" eaLnBrk="1" fontAlgn="auto" latinLnBrk="0" hangingPunct="1">
              <a:lnSpc>
                <a:spcPct val="100000"/>
              </a:lnSpc>
              <a:spcBef>
                <a:spcPts val="1800"/>
              </a:spcBef>
              <a:spcAft>
                <a:spcPts val="1800"/>
              </a:spcAft>
              <a:buClrTx/>
              <a:buSzTx/>
              <a:buFont typeface="Wingdings" panose="05000000000000000000" pitchFamily="2" charset="2"/>
              <a:buChar char="Ø"/>
              <a:tabLst/>
              <a:defRPr/>
            </a:pPr>
            <a:r>
              <a:rPr kumimoji="0" lang="en-GB" sz="3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What tools do we have?</a:t>
            </a:r>
            <a:endParaRPr lang="en-GB" sz="3600" dirty="0"/>
          </a:p>
        </p:txBody>
      </p:sp>
    </p:spTree>
    <p:extLst>
      <p:ext uri="{BB962C8B-B14F-4D97-AF65-F5344CB8AC3E}">
        <p14:creationId xmlns:p14="http://schemas.microsoft.com/office/powerpoint/2010/main" val="242828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F751E-4AB2-9D9D-C792-5E3085BFF193}"/>
              </a:ext>
            </a:extLst>
          </p:cNvPr>
          <p:cNvSpPr txBox="1"/>
          <p:nvPr/>
        </p:nvSpPr>
        <p:spPr>
          <a:xfrm>
            <a:off x="542925" y="838200"/>
            <a:ext cx="10496550" cy="4247317"/>
          </a:xfrm>
          <a:prstGeom prst="rect">
            <a:avLst/>
          </a:prstGeom>
          <a:noFill/>
        </p:spPr>
        <p:txBody>
          <a:bodyPr wrap="square">
            <a:spAutoFit/>
          </a:bodyPr>
          <a:lstStyle/>
          <a:p>
            <a:pPr algn="ctr"/>
            <a:r>
              <a:rPr lang="en-GB" sz="1800" b="1" dirty="0">
                <a:solidFill>
                  <a:srgbClr val="FF0000"/>
                </a:solidFill>
              </a:rPr>
              <a:t>Types of Non-Court Dispute Resolution</a:t>
            </a:r>
          </a:p>
          <a:p>
            <a:pPr algn="ct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Negotiation</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Round Table Meetings</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Mediation – what type?</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Collaborative Law</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Early Neutral Evaluation (ENE)</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pFDRs</a:t>
            </a:r>
          </a:p>
          <a:p>
            <a:pPr marL="342900" indent="-342900" algn="just">
              <a:buFont typeface="Wingdings" panose="05000000000000000000" pitchFamily="2" charset="2"/>
              <a:buChar char="ü"/>
            </a:pPr>
            <a:endParaRPr lang="en-GB" sz="1800" b="1" dirty="0">
              <a:solidFill>
                <a:srgbClr val="FF0000"/>
              </a:solidFill>
            </a:endParaRPr>
          </a:p>
          <a:p>
            <a:pPr marL="342900" indent="-342900" algn="just">
              <a:buFont typeface="Wingdings" panose="05000000000000000000" pitchFamily="2" charset="2"/>
              <a:buChar char="ü"/>
            </a:pPr>
            <a:r>
              <a:rPr lang="en-GB" sz="1800" b="1" dirty="0">
                <a:solidFill>
                  <a:srgbClr val="FF0000"/>
                </a:solidFill>
              </a:rPr>
              <a:t>Arbitration</a:t>
            </a:r>
          </a:p>
        </p:txBody>
      </p:sp>
    </p:spTree>
    <p:extLst>
      <p:ext uri="{BB962C8B-B14F-4D97-AF65-F5344CB8AC3E}">
        <p14:creationId xmlns:p14="http://schemas.microsoft.com/office/powerpoint/2010/main" val="181548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C48932-0743-5D58-F36D-40B646507FF4}"/>
              </a:ext>
            </a:extLst>
          </p:cNvPr>
          <p:cNvSpPr txBox="1"/>
          <p:nvPr/>
        </p:nvSpPr>
        <p:spPr>
          <a:xfrm>
            <a:off x="609600" y="600075"/>
            <a:ext cx="7962900" cy="4909036"/>
          </a:xfrm>
          <a:prstGeom prst="rect">
            <a:avLst/>
          </a:prstGeom>
          <a:noFill/>
        </p:spPr>
        <p:txBody>
          <a:bodyPr wrap="square">
            <a:spAutoFit/>
          </a:bodyPr>
          <a:lstStyle/>
          <a:p>
            <a:pPr algn="ctr"/>
            <a:r>
              <a:rPr lang="en-GB" sz="2400" b="1" dirty="0">
                <a:solidFill>
                  <a:srgbClr val="FF0000"/>
                </a:solidFill>
              </a:rPr>
              <a:t>Negotiation Pros and Cons </a:t>
            </a:r>
          </a:p>
          <a:p>
            <a:pPr algn="just"/>
            <a:r>
              <a:rPr lang="en-GB" sz="2400" dirty="0">
                <a:solidFill>
                  <a:srgbClr val="FF0000"/>
                </a:solidFill>
              </a:rPr>
              <a:t>	</a:t>
            </a:r>
          </a:p>
          <a:p>
            <a:pPr marL="342900" indent="-342900">
              <a:spcBef>
                <a:spcPts val="600"/>
              </a:spcBef>
              <a:spcAft>
                <a:spcPts val="600"/>
              </a:spcAft>
              <a:buFont typeface="Wingdings" panose="05000000000000000000" pitchFamily="2" charset="2"/>
              <a:buChar char="Ø"/>
            </a:pPr>
            <a:r>
              <a:rPr lang="en-GB" sz="2000" dirty="0">
                <a:solidFill>
                  <a:srgbClr val="FF0000"/>
                </a:solidFill>
              </a:rPr>
              <a:t>Savings in costs as disputes may be resolved more quickly and efficiently </a:t>
            </a:r>
          </a:p>
          <a:p>
            <a:pPr marL="342900" indent="-342900">
              <a:spcBef>
                <a:spcPts val="600"/>
              </a:spcBef>
              <a:spcAft>
                <a:spcPts val="600"/>
              </a:spcAft>
              <a:buFont typeface="Wingdings" panose="05000000000000000000" pitchFamily="2" charset="2"/>
              <a:buChar char="Ø"/>
            </a:pPr>
            <a:r>
              <a:rPr lang="en-GB" sz="2000" dirty="0">
                <a:solidFill>
                  <a:srgbClr val="FF0000"/>
                </a:solidFill>
              </a:rPr>
              <a:t>Less stress and emotional pressure for the Clients</a:t>
            </a:r>
          </a:p>
          <a:p>
            <a:pPr marL="342900" indent="-342900">
              <a:spcBef>
                <a:spcPts val="600"/>
              </a:spcBef>
              <a:spcAft>
                <a:spcPts val="600"/>
              </a:spcAft>
              <a:buFont typeface="Wingdings" panose="05000000000000000000" pitchFamily="2" charset="2"/>
              <a:buChar char="Ø"/>
            </a:pPr>
            <a:r>
              <a:rPr lang="en-GB" sz="2000" dirty="0">
                <a:solidFill>
                  <a:srgbClr val="FF0000"/>
                </a:solidFill>
              </a:rPr>
              <a:t>Certainty rather than the ‘gamble’ of a court hearing</a:t>
            </a:r>
          </a:p>
          <a:p>
            <a:pPr marL="342900" indent="-342900">
              <a:spcBef>
                <a:spcPts val="600"/>
              </a:spcBef>
              <a:spcAft>
                <a:spcPts val="600"/>
              </a:spcAft>
              <a:buFont typeface="Wingdings" panose="05000000000000000000" pitchFamily="2" charset="2"/>
              <a:buChar char="Ø"/>
            </a:pPr>
            <a:r>
              <a:rPr lang="en-GB" sz="2000" dirty="0">
                <a:solidFill>
                  <a:srgbClr val="FF0000"/>
                </a:solidFill>
              </a:rPr>
              <a:t>Flexibility – the ability to provide by way of indemnity and/or undertakings for matters which the court has 	no jurisdiction to order</a:t>
            </a:r>
          </a:p>
          <a:p>
            <a:pPr marL="342900" indent="-342900">
              <a:spcBef>
                <a:spcPts val="600"/>
              </a:spcBef>
              <a:spcAft>
                <a:spcPts val="600"/>
              </a:spcAft>
              <a:buFont typeface="Wingdings" panose="05000000000000000000" pitchFamily="2" charset="2"/>
              <a:buChar char="Ø"/>
            </a:pPr>
            <a:r>
              <a:rPr lang="en-GB" sz="2000" dirty="0">
                <a:solidFill>
                  <a:srgbClr val="FF0000"/>
                </a:solidFill>
              </a:rPr>
              <a:t>All encompassing</a:t>
            </a:r>
          </a:p>
          <a:p>
            <a:pPr marL="342900" indent="-342900">
              <a:spcBef>
                <a:spcPts val="600"/>
              </a:spcBef>
              <a:spcAft>
                <a:spcPts val="600"/>
              </a:spcAft>
              <a:buFont typeface="Wingdings" panose="05000000000000000000" pitchFamily="2" charset="2"/>
              <a:buChar char="Ø"/>
            </a:pPr>
            <a:r>
              <a:rPr lang="en-GB" sz="2000" dirty="0">
                <a:solidFill>
                  <a:srgbClr val="FF0000"/>
                </a:solidFill>
              </a:rPr>
              <a:t>Reduced acrimony between the parties</a:t>
            </a:r>
          </a:p>
          <a:p>
            <a:pPr marL="342900" indent="-342900">
              <a:spcBef>
                <a:spcPts val="600"/>
              </a:spcBef>
              <a:spcAft>
                <a:spcPts val="600"/>
              </a:spcAft>
              <a:buFont typeface="Wingdings" panose="05000000000000000000" pitchFamily="2" charset="2"/>
              <a:buChar char="Ø"/>
            </a:pPr>
            <a:r>
              <a:rPr lang="en-GB" sz="2000" dirty="0">
                <a:solidFill>
                  <a:srgbClr val="FF0000"/>
                </a:solidFill>
              </a:rPr>
              <a:t>Comprehensiveness – time to ensure that all issues are dealt with.</a:t>
            </a:r>
          </a:p>
        </p:txBody>
      </p:sp>
    </p:spTree>
    <p:extLst>
      <p:ext uri="{BB962C8B-B14F-4D97-AF65-F5344CB8AC3E}">
        <p14:creationId xmlns:p14="http://schemas.microsoft.com/office/powerpoint/2010/main" val="2767382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394B1-5C5A-1848-1C74-A67C82912423}"/>
              </a:ext>
            </a:extLst>
          </p:cNvPr>
          <p:cNvSpPr txBox="1"/>
          <p:nvPr/>
        </p:nvSpPr>
        <p:spPr>
          <a:xfrm>
            <a:off x="685800" y="1238250"/>
            <a:ext cx="10306050" cy="4108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Negotiation Pros and Cons</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GB" sz="3200" b="0" i="0" u="none" strike="noStrike" kern="1200" cap="none" spc="0" normalizeH="0" baseline="0" noProof="0" dirty="0">
                <a:ln>
                  <a:noFill/>
                </a:ln>
                <a:effectLst/>
                <a:uLnTx/>
                <a:uFillTx/>
                <a:latin typeface="Calibri"/>
                <a:ea typeface="+mn-ea"/>
                <a:cs typeface="+mn-cs"/>
              </a:rPr>
              <a:t>Method?</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FF0000"/>
                </a:solidFill>
                <a:effectLst/>
                <a:uLnTx/>
                <a:uFillTx/>
                <a:latin typeface="Calibri"/>
                <a:ea typeface="+mn-ea"/>
                <a:cs typeface="+mn-cs"/>
              </a:rPr>
              <a:t>Correspondence often becomes argumentative and adversarial!</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GB" sz="3200" b="0" i="0" u="none" strike="noStrike" kern="1200" cap="none" spc="0" normalizeH="0" baseline="0" noProof="0" dirty="0">
                <a:ln>
                  <a:noFill/>
                </a:ln>
                <a:effectLst/>
                <a:uLnTx/>
                <a:uFillTx/>
                <a:latin typeface="Calibri"/>
                <a:ea typeface="+mn-ea"/>
                <a:cs typeface="+mn-cs"/>
              </a:rPr>
              <a:t>Phone call – always good to talk with opposite number</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FF0000"/>
                </a:solidFill>
                <a:effectLst/>
                <a:uLnTx/>
                <a:uFillTx/>
                <a:latin typeface="Calibri"/>
                <a:ea typeface="+mn-ea"/>
                <a:cs typeface="+mn-cs"/>
              </a:rPr>
              <a:t>Zoom – we used it in Covid, great to use now</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GB" sz="3200" b="0" i="0" u="none" strike="noStrike" kern="1200" cap="none" spc="0" normalizeH="0" baseline="0" noProof="0" dirty="0">
                <a:ln>
                  <a:noFill/>
                </a:ln>
                <a:effectLst/>
                <a:uLnTx/>
                <a:uFillTx/>
                <a:latin typeface="Calibri"/>
                <a:ea typeface="+mn-ea"/>
                <a:cs typeface="+mn-cs"/>
              </a:rPr>
              <a:t>Face to face – call an opponent and have a coffee</a:t>
            </a:r>
            <a:endParaRPr kumimoji="0" lang="en-GB" sz="32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03822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61947-DA0A-2012-111D-1FE2A0619D98}"/>
              </a:ext>
            </a:extLst>
          </p:cNvPr>
          <p:cNvSpPr txBox="1"/>
          <p:nvPr/>
        </p:nvSpPr>
        <p:spPr>
          <a:xfrm>
            <a:off x="352425" y="647700"/>
            <a:ext cx="8220075" cy="4308872"/>
          </a:xfrm>
          <a:prstGeom prst="rect">
            <a:avLst/>
          </a:prstGeom>
          <a:noFill/>
        </p:spPr>
        <p:txBody>
          <a:bodyPr wrap="square">
            <a:spAutoFit/>
          </a:bodyPr>
          <a:lstStyle/>
          <a:p>
            <a:endParaRPr lang="en-GB" b="1" dirty="0">
              <a:solidFill>
                <a:srgbClr val="FF0000"/>
              </a:solidFill>
            </a:endParaRPr>
          </a:p>
          <a:p>
            <a:endParaRPr lang="en-GB" b="1" dirty="0">
              <a:solidFill>
                <a:srgbClr val="FF0000"/>
              </a:solidFill>
            </a:endParaRPr>
          </a:p>
          <a:p>
            <a:endParaRPr lang="en-GB" b="1" dirty="0">
              <a:solidFill>
                <a:srgbClr val="FF0000"/>
              </a:solidFill>
            </a:endParaRPr>
          </a:p>
          <a:p>
            <a:r>
              <a:rPr lang="en-GB" sz="2000" b="1" dirty="0">
                <a:solidFill>
                  <a:srgbClr val="FF0000"/>
                </a:solidFill>
              </a:rPr>
              <a:t>What are the recent key changes to the Family Procedure Rules (FPR)?</a:t>
            </a:r>
          </a:p>
          <a:p>
            <a:endParaRPr lang="en-GB" sz="2000" dirty="0"/>
          </a:p>
          <a:p>
            <a:pPr algn="just"/>
            <a:r>
              <a:rPr lang="en-GB" sz="2000" dirty="0"/>
              <a:t>Form FM5 (statement of position on Non Court Dispute Resolution) MUST be completed in private law children proceedings in which the MIAM requirement applies and in contested financial remedy proceedings and,</a:t>
            </a:r>
          </a:p>
          <a:p>
            <a:endParaRPr lang="en-GB" sz="2000" dirty="0"/>
          </a:p>
          <a:p>
            <a:pPr algn="just"/>
            <a:r>
              <a:rPr lang="en-GB" sz="2000" dirty="0"/>
              <a:t>except in cases where domestic abuse is in issue, parties will be required to file and serve a standard form setting out their views on engaging with NCDR – the form must be filed and served seven days before the first ‘on notice’ hearing and, if the court so directs, before any subsequent hearing in the proceedings</a:t>
            </a:r>
          </a:p>
        </p:txBody>
      </p:sp>
    </p:spTree>
    <p:extLst>
      <p:ext uri="{BB962C8B-B14F-4D97-AF65-F5344CB8AC3E}">
        <p14:creationId xmlns:p14="http://schemas.microsoft.com/office/powerpoint/2010/main" val="269871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C5B31C-9D92-11F1-8920-FD3EB806BFEF}"/>
              </a:ext>
            </a:extLst>
          </p:cNvPr>
          <p:cNvSpPr txBox="1"/>
          <p:nvPr/>
        </p:nvSpPr>
        <p:spPr>
          <a:xfrm>
            <a:off x="714375" y="1047750"/>
            <a:ext cx="10220325" cy="4401205"/>
          </a:xfrm>
          <a:prstGeom prst="rect">
            <a:avLst/>
          </a:prstGeom>
          <a:noFill/>
        </p:spPr>
        <p:txBody>
          <a:bodyPr wrap="square">
            <a:spAutoFit/>
          </a:bodyPr>
          <a:lstStyle/>
          <a:p>
            <a:pPr algn="ctr"/>
            <a:r>
              <a:rPr lang="en-GB" sz="2800" b="1" dirty="0">
                <a:solidFill>
                  <a:srgbClr val="FF0000"/>
                </a:solidFill>
              </a:rPr>
              <a:t>Round Table Meetings Pros and Cons</a:t>
            </a:r>
          </a:p>
          <a:p>
            <a:pPr marL="342900" indent="-342900" algn="just">
              <a:buFont typeface="Arial" panose="020B0604020202020204" pitchFamily="34" charset="0"/>
              <a:buChar char="•"/>
            </a:pPr>
            <a:r>
              <a:rPr lang="en-GB" sz="2800" dirty="0">
                <a:solidFill>
                  <a:srgbClr val="FF0000"/>
                </a:solidFill>
              </a:rPr>
              <a:t>Works well with cooperative parties</a:t>
            </a:r>
          </a:p>
          <a:p>
            <a:pPr marL="342900" indent="-342900" algn="just">
              <a:buFont typeface="Arial" panose="020B0604020202020204" pitchFamily="34" charset="0"/>
              <a:buChar char="•"/>
            </a:pPr>
            <a:r>
              <a:rPr lang="en-GB" sz="2800" dirty="0">
                <a:solidFill>
                  <a:srgbClr val="FF0000"/>
                </a:solidFill>
              </a:rPr>
              <a:t>Have an agreed agenda circulated prior to RTM</a:t>
            </a:r>
          </a:p>
          <a:p>
            <a:pPr marL="342900" indent="-342900" algn="just">
              <a:buFont typeface="Arial" panose="020B0604020202020204" pitchFamily="34" charset="0"/>
              <a:buChar char="•"/>
            </a:pPr>
            <a:r>
              <a:rPr lang="en-GB" sz="2800" dirty="0">
                <a:solidFill>
                  <a:srgbClr val="FF0000"/>
                </a:solidFill>
              </a:rPr>
              <a:t>Check who is attending</a:t>
            </a:r>
          </a:p>
          <a:p>
            <a:pPr marL="342900" indent="-342900" algn="just">
              <a:buFont typeface="Arial" panose="020B0604020202020204" pitchFamily="34" charset="0"/>
              <a:buChar char="•"/>
            </a:pPr>
            <a:r>
              <a:rPr lang="en-GB" sz="2800" dirty="0">
                <a:solidFill>
                  <a:srgbClr val="FF0000"/>
                </a:solidFill>
              </a:rPr>
              <a:t>No non-parties</a:t>
            </a:r>
          </a:p>
          <a:p>
            <a:pPr marL="342900" indent="-342900" algn="just">
              <a:buFont typeface="Arial" panose="020B0604020202020204" pitchFamily="34" charset="0"/>
              <a:buChar char="•"/>
            </a:pPr>
            <a:r>
              <a:rPr lang="en-GB" sz="2800" dirty="0">
                <a:solidFill>
                  <a:srgbClr val="FF0000"/>
                </a:solidFill>
              </a:rPr>
              <a:t>Lawyers and clients only</a:t>
            </a:r>
          </a:p>
          <a:p>
            <a:pPr marL="342900" indent="-342900" algn="just">
              <a:buFont typeface="Arial" panose="020B0604020202020204" pitchFamily="34" charset="0"/>
              <a:buChar char="•"/>
            </a:pPr>
            <a:r>
              <a:rPr lang="en-GB" sz="2800" dirty="0">
                <a:solidFill>
                  <a:srgbClr val="FF0000"/>
                </a:solidFill>
              </a:rPr>
              <a:t>Fails if-</a:t>
            </a:r>
          </a:p>
          <a:p>
            <a:pPr marL="800100" lvl="1" indent="-342900" algn="just">
              <a:buFont typeface="Arial" panose="020B0604020202020204" pitchFamily="34" charset="0"/>
              <a:buChar char="•"/>
            </a:pPr>
            <a:r>
              <a:rPr lang="en-GB" sz="2800" dirty="0">
                <a:solidFill>
                  <a:srgbClr val="FF0000"/>
                </a:solidFill>
              </a:rPr>
              <a:t>too many agenda items</a:t>
            </a:r>
          </a:p>
          <a:p>
            <a:pPr marL="800100" lvl="1" indent="-342900" algn="just">
              <a:buFont typeface="Arial" panose="020B0604020202020204" pitchFamily="34" charset="0"/>
              <a:buChar char="•"/>
            </a:pPr>
            <a:r>
              <a:rPr lang="en-GB" sz="2800" dirty="0">
                <a:solidFill>
                  <a:srgbClr val="FF0000"/>
                </a:solidFill>
              </a:rPr>
              <a:t>Unstructured</a:t>
            </a:r>
          </a:p>
          <a:p>
            <a:pPr marL="800100" lvl="1" indent="-342900" algn="just">
              <a:buFont typeface="Arial" panose="020B0604020202020204" pitchFamily="34" charset="0"/>
              <a:buChar char="•"/>
            </a:pPr>
            <a:r>
              <a:rPr lang="en-GB" sz="2800" dirty="0">
                <a:solidFill>
                  <a:srgbClr val="FF0000"/>
                </a:solidFill>
              </a:rPr>
              <a:t>Too long!</a:t>
            </a:r>
          </a:p>
        </p:txBody>
      </p:sp>
    </p:spTree>
    <p:extLst>
      <p:ext uri="{BB962C8B-B14F-4D97-AF65-F5344CB8AC3E}">
        <p14:creationId xmlns:p14="http://schemas.microsoft.com/office/powerpoint/2010/main" val="177696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CCF55-AFDB-51C0-C349-28D127DDCA24}"/>
              </a:ext>
            </a:extLst>
          </p:cNvPr>
          <p:cNvSpPr txBox="1"/>
          <p:nvPr/>
        </p:nvSpPr>
        <p:spPr>
          <a:xfrm>
            <a:off x="333375" y="476250"/>
            <a:ext cx="10496550" cy="4493538"/>
          </a:xfrm>
          <a:prstGeom prst="rect">
            <a:avLst/>
          </a:prstGeom>
          <a:noFill/>
        </p:spPr>
        <p:txBody>
          <a:bodyPr wrap="square">
            <a:spAutoFit/>
          </a:bodyPr>
          <a:lstStyle/>
          <a:p>
            <a:pPr marR="60960" lvl="0" algn="ctr" rtl="0">
              <a:spcBef>
                <a:spcPts val="600"/>
              </a:spcBef>
              <a:spcAft>
                <a:spcPts val="600"/>
              </a:spcAft>
              <a:tabLst>
                <a:tab pos="685800" algn="l"/>
              </a:tabLst>
            </a:pPr>
            <a:r>
              <a:rPr lang="en-GB" sz="2400" b="1" dirty="0">
                <a:solidFill>
                  <a:srgbClr val="FF0000"/>
                </a:solidFill>
                <a:effectLst/>
                <a:latin typeface="Aptos" panose="020B0004020202020204" pitchFamily="34" charset="0"/>
                <a:ea typeface="Calibri" panose="020F0502020204030204" pitchFamily="34" charset="0"/>
                <a:cs typeface="Arial" panose="020B0604020202020204" pitchFamily="34" charset="0"/>
              </a:rPr>
              <a:t>Mediatio</a:t>
            </a:r>
            <a:r>
              <a:rPr lang="en-GB" sz="2400" b="1" dirty="0">
                <a:solidFill>
                  <a:srgbClr val="FF0000"/>
                </a:solidFill>
                <a:latin typeface="Aptos" panose="020B0004020202020204" pitchFamily="34" charset="0"/>
                <a:ea typeface="Calibri" panose="020F0502020204030204" pitchFamily="34" charset="0"/>
                <a:cs typeface="Arial" panose="020B0604020202020204" pitchFamily="34" charset="0"/>
              </a:rPr>
              <a:t>n Pros and Cons</a:t>
            </a:r>
            <a:endParaRPr lang="en-GB" dirty="0">
              <a:solidFill>
                <a:srgbClr val="FF0000"/>
              </a:solidFill>
              <a:latin typeface="Garamond" panose="02020404030301010803" pitchFamily="18" charset="0"/>
              <a:ea typeface="Calibri" panose="020F0502020204030204" pitchFamily="34" charset="0"/>
              <a:cs typeface="Arial" panose="020B0604020202020204" pitchFamily="34" charset="0"/>
            </a:endParaRPr>
          </a:p>
          <a:p>
            <a:pPr marL="342900" marR="60960" lvl="0" indent="-342900" algn="just" rtl="0">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Reduces tension and hostility</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Solutions are tailor made to the Clients’ needs</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Decisions are made on an informed basis (lawyers can be present)</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Clients are able to communicate and co-operate (can always do ‘shuttle’ mediation in cases of DA)</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Clients are able to explore and examine options in a safe environment </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Clients are able to appreciate and consider the needs of their children </a:t>
            </a:r>
          </a:p>
          <a:p>
            <a:pPr marL="342900" marR="60960" lvl="0" indent="-342900" algn="just">
              <a:spcBef>
                <a:spcPts val="600"/>
              </a:spcBef>
              <a:spcAft>
                <a:spcPts val="600"/>
              </a:spcAft>
              <a:buFont typeface="Symbol" panose="05050102010706020507" pitchFamily="18" charset="2"/>
              <a:buChar char=""/>
              <a:tabLst>
                <a:tab pos="685800" algn="l"/>
              </a:tabLst>
            </a:pPr>
            <a:r>
              <a:rPr lang="en-GB" sz="2400" dirty="0">
                <a:effectLst/>
                <a:latin typeface="Aptos" panose="020B0004020202020204" pitchFamily="34" charset="0"/>
                <a:ea typeface="Calibri" panose="020F0502020204030204" pitchFamily="34" charset="0"/>
                <a:cs typeface="Arial" panose="020B0604020202020204" pitchFamily="34" charset="0"/>
              </a:rPr>
              <a:t>Savings in costs as disputes may be resolved more quickly and efficiently </a:t>
            </a:r>
          </a:p>
        </p:txBody>
      </p:sp>
    </p:spTree>
    <p:extLst>
      <p:ext uri="{BB962C8B-B14F-4D97-AF65-F5344CB8AC3E}">
        <p14:creationId xmlns:p14="http://schemas.microsoft.com/office/powerpoint/2010/main" val="2201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9DC16-EB27-9885-38EC-2459C9C48F92}"/>
              </a:ext>
            </a:extLst>
          </p:cNvPr>
          <p:cNvSpPr txBox="1"/>
          <p:nvPr/>
        </p:nvSpPr>
        <p:spPr>
          <a:xfrm>
            <a:off x="200025" y="238123"/>
            <a:ext cx="10629899" cy="4385816"/>
          </a:xfrm>
          <a:prstGeom prst="rect">
            <a:avLst/>
          </a:prstGeom>
          <a:noFill/>
        </p:spPr>
        <p:txBody>
          <a:bodyPr wrap="square">
            <a:spAutoFit/>
          </a:bodyPr>
          <a:lstStyle/>
          <a:p>
            <a:pPr marR="60960" lvl="0" algn="ctr" rtl="0">
              <a:spcBef>
                <a:spcPts val="600"/>
              </a:spcBef>
              <a:spcAft>
                <a:spcPts val="600"/>
              </a:spcAft>
              <a:tabLst>
                <a:tab pos="685800" algn="l"/>
              </a:tabLst>
            </a:pPr>
            <a:endParaRPr lang="en-GB" sz="2800" b="1" dirty="0">
              <a:solidFill>
                <a:srgbClr val="FF0000"/>
              </a:solidFill>
              <a:effectLst/>
              <a:latin typeface="Aptos" panose="020B0004020202020204" pitchFamily="34" charset="0"/>
              <a:ea typeface="Calibri" panose="020F0502020204030204" pitchFamily="34" charset="0"/>
              <a:cs typeface="Arial" panose="020B0604020202020204" pitchFamily="34" charset="0"/>
            </a:endParaRPr>
          </a:p>
          <a:p>
            <a:pPr marR="60960" lvl="0" algn="ctr" rtl="0">
              <a:spcBef>
                <a:spcPts val="600"/>
              </a:spcBef>
              <a:spcAft>
                <a:spcPts val="600"/>
              </a:spcAft>
              <a:tabLst>
                <a:tab pos="685800" algn="l"/>
              </a:tabLst>
            </a:pPr>
            <a:endParaRPr lang="en-GB" sz="2800" b="1" dirty="0">
              <a:solidFill>
                <a:srgbClr val="FF0000"/>
              </a:solidFill>
              <a:latin typeface="Aptos" panose="020B0004020202020204" pitchFamily="34" charset="0"/>
              <a:ea typeface="Calibri" panose="020F0502020204030204" pitchFamily="34" charset="0"/>
              <a:cs typeface="Arial" panose="020B0604020202020204" pitchFamily="34" charset="0"/>
            </a:endParaRPr>
          </a:p>
          <a:p>
            <a:pPr marR="60960" lvl="0" algn="ctr" rtl="0">
              <a:spcBef>
                <a:spcPts val="600"/>
              </a:spcBef>
              <a:spcAft>
                <a:spcPts val="600"/>
              </a:spcAft>
              <a:tabLst>
                <a:tab pos="685800" algn="l"/>
              </a:tabLst>
            </a:pPr>
            <a:r>
              <a:rPr lang="en-GB" sz="2800" b="1" dirty="0">
                <a:solidFill>
                  <a:srgbClr val="FF0000"/>
                </a:solidFill>
                <a:effectLst/>
                <a:latin typeface="Aptos" panose="020B0004020202020204" pitchFamily="34" charset="0"/>
                <a:ea typeface="Calibri" panose="020F0502020204030204" pitchFamily="34" charset="0"/>
                <a:cs typeface="Arial" panose="020B0604020202020204" pitchFamily="34" charset="0"/>
              </a:rPr>
              <a:t>Mediatio</a:t>
            </a:r>
            <a:r>
              <a:rPr lang="en-GB" sz="2800" b="1" dirty="0">
                <a:solidFill>
                  <a:srgbClr val="FF0000"/>
                </a:solidFill>
                <a:latin typeface="Aptos" panose="020B0004020202020204" pitchFamily="34" charset="0"/>
                <a:ea typeface="Calibri" panose="020F0502020204030204" pitchFamily="34" charset="0"/>
                <a:cs typeface="Arial" panose="020B0604020202020204" pitchFamily="34" charset="0"/>
              </a:rPr>
              <a:t>n Pros and Cons</a:t>
            </a:r>
          </a:p>
          <a:p>
            <a:pPr marR="60960" lvl="0" algn="just" rtl="0">
              <a:spcBef>
                <a:spcPts val="1200"/>
              </a:spcBef>
              <a:spcAft>
                <a:spcPts val="1200"/>
              </a:spcAft>
              <a:tabLst>
                <a:tab pos="685800" algn="l"/>
              </a:tabLst>
            </a:pPr>
            <a:r>
              <a:rPr lang="en-GB" sz="2400" dirty="0">
                <a:solidFill>
                  <a:srgbClr val="FF0000"/>
                </a:solidFill>
                <a:latin typeface="Aptos" panose="020B0004020202020204" pitchFamily="34" charset="0"/>
                <a:ea typeface="Calibri" panose="020F0502020204030204" pitchFamily="34" charset="0"/>
                <a:cs typeface="Arial" panose="020B0604020202020204" pitchFamily="34" charset="0"/>
              </a:rPr>
              <a:t>What type of mediation best suits your clients/the case?</a:t>
            </a:r>
          </a:p>
          <a:p>
            <a:pPr marR="60960" lvl="0" algn="just" rtl="0">
              <a:spcBef>
                <a:spcPts val="1200"/>
              </a:spcBef>
              <a:spcAft>
                <a:spcPts val="1200"/>
              </a:spcAft>
              <a:tabLst>
                <a:tab pos="685800" algn="l"/>
              </a:tabLst>
            </a:pPr>
            <a:r>
              <a:rPr lang="en-GB" sz="2400" dirty="0">
                <a:solidFill>
                  <a:srgbClr val="FF0000"/>
                </a:solidFill>
                <a:latin typeface="Aptos" panose="020B0004020202020204" pitchFamily="34" charset="0"/>
                <a:ea typeface="Calibri" panose="020F0502020204030204" pitchFamily="34" charset="0"/>
                <a:cs typeface="Arial" panose="020B0604020202020204" pitchFamily="34" charset="0"/>
              </a:rPr>
              <a:t>Resolution style (lots of smaller meetings over a period of time) – works well for FR cases</a:t>
            </a:r>
          </a:p>
          <a:p>
            <a:pPr marR="60960" lvl="0" algn="just" rtl="0">
              <a:spcBef>
                <a:spcPts val="1200"/>
              </a:spcBef>
              <a:spcAft>
                <a:spcPts val="1200"/>
              </a:spcAft>
              <a:tabLst>
                <a:tab pos="685800" algn="l"/>
              </a:tabLst>
            </a:pPr>
            <a:r>
              <a:rPr lang="en-GB" sz="2400" dirty="0">
                <a:solidFill>
                  <a:srgbClr val="FF0000"/>
                </a:solidFill>
                <a:latin typeface="Aptos" panose="020B0004020202020204" pitchFamily="34" charset="0"/>
                <a:ea typeface="Calibri" panose="020F0502020204030204" pitchFamily="34" charset="0"/>
                <a:cs typeface="Arial" panose="020B0604020202020204" pitchFamily="34" charset="0"/>
              </a:rPr>
              <a:t>Commercial style – (trial ready one day, often counsel present) – works well in TOLATA cases</a:t>
            </a:r>
            <a:endParaRPr lang="en-GB" sz="2400" dirty="0">
              <a:solidFill>
                <a:srgbClr val="FF0000"/>
              </a:solidFill>
              <a:latin typeface="Garamond" panose="020204040303010108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8951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05484-220A-5447-2413-C0C67506107F}"/>
              </a:ext>
            </a:extLst>
          </p:cNvPr>
          <p:cNvSpPr txBox="1"/>
          <p:nvPr/>
        </p:nvSpPr>
        <p:spPr>
          <a:xfrm>
            <a:off x="533400" y="1152525"/>
            <a:ext cx="10610850" cy="3400931"/>
          </a:xfrm>
          <a:prstGeom prst="rect">
            <a:avLst/>
          </a:prstGeom>
          <a:noFill/>
        </p:spPr>
        <p:txBody>
          <a:bodyPr wrap="square">
            <a:spAutoFit/>
          </a:bodyPr>
          <a:lstStyle/>
          <a:p>
            <a:pPr algn="ctr"/>
            <a:r>
              <a:rPr lang="en-GB" sz="2000" b="1" dirty="0">
                <a:solidFill>
                  <a:srgbClr val="FF0000"/>
                </a:solidFill>
              </a:rPr>
              <a:t>Collaborative Law – Pros and Cons</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Everyone enters the process in good faith so it can be quicker and less acrimonious</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If things become difficult the Clients can be reminded of their obligations as stated in the Participation Agreement and their anchor statements</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Clients set their own agenda</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Clients move along the process at their own pace</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There is full and frank disclosure so decisions are reached from a position of knowledge </a:t>
            </a:r>
          </a:p>
          <a:p>
            <a:pPr marL="342900" indent="-342900" algn="just">
              <a:spcBef>
                <a:spcPts val="600"/>
              </a:spcBef>
              <a:spcAft>
                <a:spcPts val="600"/>
              </a:spcAft>
              <a:buFont typeface="Wingdings" panose="05000000000000000000" pitchFamily="2" charset="2"/>
              <a:buChar char="q"/>
            </a:pPr>
            <a:r>
              <a:rPr lang="en-GB" sz="2000" dirty="0">
                <a:solidFill>
                  <a:srgbClr val="FF0000"/>
                </a:solidFill>
              </a:rPr>
              <a:t>Collaborative process helps to keep the channels of communication open</a:t>
            </a:r>
            <a:endParaRPr lang="en-GB" sz="2000" b="1" dirty="0">
              <a:solidFill>
                <a:srgbClr val="FF0000"/>
              </a:solidFill>
            </a:endParaRPr>
          </a:p>
        </p:txBody>
      </p:sp>
    </p:spTree>
    <p:extLst>
      <p:ext uri="{BB962C8B-B14F-4D97-AF65-F5344CB8AC3E}">
        <p14:creationId xmlns:p14="http://schemas.microsoft.com/office/powerpoint/2010/main" val="1825461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51CEC-79B3-DAA9-C6DB-3FE0164522C5}"/>
              </a:ext>
            </a:extLst>
          </p:cNvPr>
          <p:cNvSpPr txBox="1"/>
          <p:nvPr/>
        </p:nvSpPr>
        <p:spPr>
          <a:xfrm>
            <a:off x="552450" y="962024"/>
            <a:ext cx="10344150" cy="33701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Collaborative Law – Pros and Cons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It’s USP is often what puts potential clients off</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Can be expensive with two way meetings between lawyer and clients, between lawyers and the four way meetings between clients and their lawyers</a:t>
            </a:r>
          </a:p>
        </p:txBody>
      </p:sp>
    </p:spTree>
    <p:extLst>
      <p:ext uri="{BB962C8B-B14F-4D97-AF65-F5344CB8AC3E}">
        <p14:creationId xmlns:p14="http://schemas.microsoft.com/office/powerpoint/2010/main" val="929811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1B401F-934E-BBDE-578D-22DAF35B59D2}"/>
              </a:ext>
            </a:extLst>
          </p:cNvPr>
          <p:cNvSpPr txBox="1"/>
          <p:nvPr/>
        </p:nvSpPr>
        <p:spPr>
          <a:xfrm>
            <a:off x="161925" y="685800"/>
            <a:ext cx="11001375" cy="4785926"/>
          </a:xfrm>
          <a:prstGeom prst="rect">
            <a:avLst/>
          </a:prstGeom>
          <a:noFill/>
        </p:spPr>
        <p:txBody>
          <a:bodyPr wrap="square">
            <a:spAutoFit/>
          </a:bodyPr>
          <a:lstStyle/>
          <a:p>
            <a:pPr algn="ctr"/>
            <a:r>
              <a:rPr lang="en-GB" sz="2800" b="1" dirty="0">
                <a:solidFill>
                  <a:srgbClr val="FF0000"/>
                </a:solidFill>
              </a:rPr>
              <a:t>Early Neutral Evaluation Pros and Cons</a:t>
            </a:r>
          </a:p>
          <a:p>
            <a:pPr marL="342900" indent="-342900" algn="just">
              <a:spcBef>
                <a:spcPts val="600"/>
              </a:spcBef>
              <a:buFont typeface="Wingdings" panose="05000000000000000000" pitchFamily="2" charset="2"/>
              <a:buChar char="Ø"/>
            </a:pPr>
            <a:r>
              <a:rPr lang="en-GB" sz="2800" dirty="0">
                <a:solidFill>
                  <a:srgbClr val="FF0000"/>
                </a:solidFill>
              </a:rPr>
              <a:t>ENE is the civil version of a Financial Dispute Resolution Appointment</a:t>
            </a:r>
          </a:p>
          <a:p>
            <a:pPr marL="342900" indent="-342900" algn="just">
              <a:spcBef>
                <a:spcPts val="600"/>
              </a:spcBef>
              <a:buFont typeface="Wingdings" panose="05000000000000000000" pitchFamily="2" charset="2"/>
              <a:buChar char="Ø"/>
            </a:pPr>
            <a:r>
              <a:rPr lang="en-GB" sz="2800" dirty="0">
                <a:solidFill>
                  <a:srgbClr val="FF0000"/>
                </a:solidFill>
              </a:rPr>
              <a:t>Each Client is provided with a view of their likelihood of success in court</a:t>
            </a:r>
          </a:p>
          <a:p>
            <a:pPr marL="342900" indent="-342900" algn="just">
              <a:spcBef>
                <a:spcPts val="600"/>
              </a:spcBef>
              <a:buFont typeface="Wingdings" panose="05000000000000000000" pitchFamily="2" charset="2"/>
              <a:buChar char="Ø"/>
            </a:pPr>
            <a:r>
              <a:rPr lang="en-GB" sz="2800" dirty="0">
                <a:solidFill>
                  <a:srgbClr val="FF0000"/>
                </a:solidFill>
              </a:rPr>
              <a:t>Each Client is able to assess their respective position and decide whether it is more cost/benefits efficient to litigate</a:t>
            </a:r>
          </a:p>
          <a:p>
            <a:pPr marL="342900" indent="-342900" algn="just">
              <a:spcBef>
                <a:spcPts val="600"/>
              </a:spcBef>
              <a:buFont typeface="Wingdings" panose="05000000000000000000" pitchFamily="2" charset="2"/>
              <a:buChar char="Ø"/>
            </a:pPr>
            <a:r>
              <a:rPr lang="en-GB" sz="2800" dirty="0">
                <a:solidFill>
                  <a:srgbClr val="FF0000"/>
                </a:solidFill>
              </a:rPr>
              <a:t>Clients have the opportunity to evaluate whether a mediation or continuing mediation could be workable</a:t>
            </a:r>
          </a:p>
          <a:p>
            <a:pPr marL="342900" indent="-342900" algn="just">
              <a:spcBef>
                <a:spcPts val="600"/>
              </a:spcBef>
              <a:buFont typeface="Wingdings" panose="05000000000000000000" pitchFamily="2" charset="2"/>
              <a:buChar char="Ø"/>
            </a:pPr>
            <a:r>
              <a:rPr lang="en-GB" sz="2800" dirty="0">
                <a:solidFill>
                  <a:srgbClr val="FF0000"/>
                </a:solidFill>
              </a:rPr>
              <a:t>Disputes can be assessed on paper rather than an attendance</a:t>
            </a:r>
          </a:p>
        </p:txBody>
      </p:sp>
    </p:spTree>
    <p:extLst>
      <p:ext uri="{BB962C8B-B14F-4D97-AF65-F5344CB8AC3E}">
        <p14:creationId xmlns:p14="http://schemas.microsoft.com/office/powerpoint/2010/main" val="3838776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357CB-9248-77F1-8045-98458E6BB5A5}"/>
              </a:ext>
            </a:extLst>
          </p:cNvPr>
          <p:cNvSpPr txBox="1"/>
          <p:nvPr/>
        </p:nvSpPr>
        <p:spPr>
          <a:xfrm>
            <a:off x="1238250" y="1295399"/>
            <a:ext cx="9505950" cy="4401205"/>
          </a:xfrm>
          <a:prstGeom prst="rect">
            <a:avLst/>
          </a:prstGeom>
          <a:noFill/>
        </p:spPr>
        <p:txBody>
          <a:bodyPr wrap="square">
            <a:spAutoFit/>
          </a:bodyPr>
          <a:lstStyle/>
          <a:p>
            <a:pPr algn="ctr"/>
            <a:r>
              <a:rPr lang="en-GB" sz="2000" b="1" dirty="0">
                <a:solidFill>
                  <a:srgbClr val="FF0000"/>
                </a:solidFill>
              </a:rPr>
              <a:t>Early Neutral Evaluation Pros and Cons</a:t>
            </a:r>
          </a:p>
          <a:p>
            <a:pPr algn="ctr"/>
            <a:endParaRPr lang="en-GB" sz="2000" b="1" dirty="0">
              <a:solidFill>
                <a:srgbClr val="FF0000"/>
              </a:solidFill>
            </a:endParaRPr>
          </a:p>
          <a:p>
            <a:pPr marL="342900" indent="-342900" algn="just">
              <a:buFont typeface="Wingdings" panose="05000000000000000000" pitchFamily="2" charset="2"/>
              <a:buChar char="Ø"/>
            </a:pPr>
            <a:r>
              <a:rPr lang="en-GB" sz="2400" dirty="0">
                <a:solidFill>
                  <a:srgbClr val="FF0000"/>
                </a:solidFill>
              </a:rPr>
              <a:t>A paper ‘hearing’ could be helpful in those cases where Clients find it difficult to face each other and prefer not to be in the same room together</a:t>
            </a:r>
          </a:p>
          <a:p>
            <a:pPr marL="342900" indent="-342900" algn="just">
              <a:buFont typeface="Wingdings" panose="05000000000000000000" pitchFamily="2" charset="2"/>
              <a:buChar char="Ø"/>
            </a:pPr>
            <a:endParaRPr lang="en-GB" sz="2400" dirty="0">
              <a:solidFill>
                <a:srgbClr val="FF0000"/>
              </a:solidFill>
            </a:endParaRPr>
          </a:p>
          <a:p>
            <a:pPr marL="342900" indent="-342900" algn="just">
              <a:buFont typeface="Wingdings" panose="05000000000000000000" pitchFamily="2" charset="2"/>
              <a:buChar char="Ø"/>
            </a:pPr>
            <a:r>
              <a:rPr lang="en-GB" sz="2400" dirty="0">
                <a:solidFill>
                  <a:srgbClr val="FF0000"/>
                </a:solidFill>
              </a:rPr>
              <a:t>An indication can often scupper further negotiations if one side’s offer is far more preferable than the other – difficult to pull back from that!</a:t>
            </a:r>
          </a:p>
          <a:p>
            <a:pPr marL="342900" indent="-342900" algn="just">
              <a:buFont typeface="Wingdings" panose="05000000000000000000" pitchFamily="2" charset="2"/>
              <a:buChar char="Ø"/>
            </a:pPr>
            <a:endParaRPr lang="en-GB" sz="2400" dirty="0">
              <a:solidFill>
                <a:srgbClr val="FF0000"/>
              </a:solidFill>
            </a:endParaRPr>
          </a:p>
          <a:p>
            <a:pPr marL="342900" indent="-342900" algn="just">
              <a:buFont typeface="Wingdings" panose="05000000000000000000" pitchFamily="2" charset="2"/>
              <a:buChar char="Ø"/>
            </a:pPr>
            <a:r>
              <a:rPr lang="en-GB" sz="2400" dirty="0">
                <a:solidFill>
                  <a:srgbClr val="FF0000"/>
                </a:solidFill>
              </a:rPr>
              <a:t>Parties have to be engaged and willing to settle not merely pay lip service to the process</a:t>
            </a:r>
          </a:p>
        </p:txBody>
      </p:sp>
    </p:spTree>
    <p:extLst>
      <p:ext uri="{BB962C8B-B14F-4D97-AF65-F5344CB8AC3E}">
        <p14:creationId xmlns:p14="http://schemas.microsoft.com/office/powerpoint/2010/main" val="2235937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6ED3A-9D81-0023-3AE7-DFA93521F74C}"/>
              </a:ext>
            </a:extLst>
          </p:cNvPr>
          <p:cNvSpPr txBox="1"/>
          <p:nvPr/>
        </p:nvSpPr>
        <p:spPr>
          <a:xfrm>
            <a:off x="752475" y="866775"/>
            <a:ext cx="9782175" cy="4765022"/>
          </a:xfrm>
          <a:prstGeom prst="rect">
            <a:avLst/>
          </a:prstGeom>
          <a:noFill/>
        </p:spPr>
        <p:txBody>
          <a:bodyPr wrap="square">
            <a:spAutoFit/>
          </a:bodyPr>
          <a:lstStyle/>
          <a:p>
            <a:pPr algn="ctr"/>
            <a:r>
              <a:rPr lang="en-GB" sz="2000" b="1" dirty="0">
                <a:solidFill>
                  <a:srgbClr val="FF0000"/>
                </a:solidFill>
              </a:rPr>
              <a:t>Private FDRs Pros and Cons</a:t>
            </a:r>
          </a:p>
          <a:p>
            <a:pPr algn="ctr"/>
            <a:endParaRPr lang="en-GB" sz="2000" b="1" dirty="0">
              <a:solidFill>
                <a:srgbClr val="FF0000"/>
              </a:solidFill>
            </a:endParaRPr>
          </a:p>
          <a:p>
            <a:pPr marL="342900" lvl="0" indent="-342900" algn="just" rtl="0">
              <a:lnSpc>
                <a:spcPct val="107000"/>
              </a:lnSpc>
              <a:spcBef>
                <a:spcPts val="600"/>
              </a:spcBef>
              <a:spcAft>
                <a:spcPts val="600"/>
              </a:spcAft>
              <a:buFont typeface="Wingdings" panose="05000000000000000000" pitchFamily="2" charset="2"/>
              <a:buChar char="Ø"/>
            </a:pPr>
            <a:r>
              <a:rPr lang="en-GB" sz="2800" dirty="0">
                <a:solidFill>
                  <a:srgbClr val="FF0000"/>
                </a:solidFill>
                <a:effectLst/>
                <a:latin typeface="Aptos" panose="020B0004020202020204" pitchFamily="34" charset="0"/>
                <a:ea typeface="Calibri" panose="020F0502020204030204" pitchFamily="34" charset="0"/>
                <a:cs typeface="Arial" panose="020B0604020202020204" pitchFamily="34" charset="0"/>
              </a:rPr>
              <a:t>The private FDR can take place anywhere at any time convenient to the parties, their legal representatives and the FDR judge</a:t>
            </a:r>
          </a:p>
          <a:p>
            <a:pPr marL="457200" lvl="0" indent="-457200" algn="just">
              <a:lnSpc>
                <a:spcPct val="107000"/>
              </a:lnSpc>
              <a:spcBef>
                <a:spcPts val="600"/>
              </a:spcBef>
              <a:spcAft>
                <a:spcPts val="600"/>
              </a:spcAft>
              <a:buFont typeface="Wingdings" panose="05000000000000000000" pitchFamily="2" charset="2"/>
              <a:buChar char="Ø"/>
            </a:pPr>
            <a:r>
              <a:rPr lang="en-GB" sz="2800" dirty="0">
                <a:solidFill>
                  <a:srgbClr val="FF0000"/>
                </a:solidFill>
                <a:effectLst/>
                <a:latin typeface="Aptos" panose="020B0004020202020204" pitchFamily="34" charset="0"/>
                <a:ea typeface="Calibri" panose="020F0502020204030204" pitchFamily="34" charset="0"/>
                <a:cs typeface="Arial" panose="020B0604020202020204" pitchFamily="34" charset="0"/>
              </a:rPr>
              <a:t>in a court-based FDR, the judge is appointed by the court system, in a pFDR parties can choose and agree their pFDR judge </a:t>
            </a:r>
          </a:p>
          <a:p>
            <a:pPr marL="342900" lvl="0" indent="-342900" algn="just">
              <a:lnSpc>
                <a:spcPct val="107000"/>
              </a:lnSpc>
              <a:spcBef>
                <a:spcPts val="600"/>
              </a:spcBef>
              <a:spcAft>
                <a:spcPts val="600"/>
              </a:spcAft>
              <a:buFont typeface="Wingdings" panose="05000000000000000000" pitchFamily="2" charset="2"/>
              <a:buChar char="Ø"/>
            </a:pPr>
            <a:r>
              <a:rPr lang="en-GB" sz="2800" dirty="0">
                <a:solidFill>
                  <a:srgbClr val="FF0000"/>
                </a:solidFill>
                <a:effectLst/>
                <a:latin typeface="Aptos" panose="020B0004020202020204" pitchFamily="34" charset="0"/>
                <a:ea typeface="Calibri" panose="020F0502020204030204" pitchFamily="34" charset="0"/>
                <a:cs typeface="Arial" panose="020B0604020202020204" pitchFamily="34" charset="0"/>
              </a:rPr>
              <a:t>The parties in consultation with the private FDR judge are free to agree their procedure</a:t>
            </a:r>
          </a:p>
        </p:txBody>
      </p:sp>
    </p:spTree>
    <p:extLst>
      <p:ext uri="{BB962C8B-B14F-4D97-AF65-F5344CB8AC3E}">
        <p14:creationId xmlns:p14="http://schemas.microsoft.com/office/powerpoint/2010/main" val="2083411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C1910-D250-632F-8E8C-B7F79E8C31CA}"/>
              </a:ext>
            </a:extLst>
          </p:cNvPr>
          <p:cNvSpPr txBox="1"/>
          <p:nvPr/>
        </p:nvSpPr>
        <p:spPr>
          <a:xfrm>
            <a:off x="1123950" y="1076325"/>
            <a:ext cx="9791700" cy="3932680"/>
          </a:xfrm>
          <a:prstGeom prst="rect">
            <a:avLst/>
          </a:prstGeom>
          <a:noFill/>
        </p:spPr>
        <p:txBody>
          <a:bodyPr wrap="square">
            <a:spAutoFit/>
          </a:bodyPr>
          <a:lstStyle/>
          <a:p>
            <a:pPr algn="ctr"/>
            <a:r>
              <a:rPr lang="en-GB" sz="2000" b="1" dirty="0">
                <a:solidFill>
                  <a:srgbClr val="FF0000"/>
                </a:solidFill>
              </a:rPr>
              <a:t>Private FDRs Pros and Cons</a:t>
            </a:r>
          </a:p>
          <a:p>
            <a:pPr marL="342900" indent="-342900" algn="just" rtl="0" eaLnBrk="1" latinLnBrk="0" hangingPunct="1">
              <a:lnSpc>
                <a:spcPct val="107000"/>
              </a:lnSpc>
              <a:spcBef>
                <a:spcPts val="600"/>
              </a:spcBef>
              <a:spcAft>
                <a:spcPts val="600"/>
              </a:spcAft>
              <a:buClrTx/>
              <a:buSzPts val="1800"/>
              <a:buFont typeface="Wingdings" panose="05000000000000000000" pitchFamily="2" charset="2"/>
              <a:buChar char="Ø"/>
            </a:pPr>
            <a:r>
              <a:rPr lang="en-GB" sz="24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rPr>
              <a:t>The process can be more cost-effective.  </a:t>
            </a:r>
          </a:p>
          <a:p>
            <a:pPr marL="342900" indent="-342900" algn="just" rtl="0" eaLnBrk="1" latinLnBrk="0" hangingPunct="1">
              <a:lnSpc>
                <a:spcPct val="107000"/>
              </a:lnSpc>
              <a:spcBef>
                <a:spcPts val="600"/>
              </a:spcBef>
              <a:spcAft>
                <a:spcPts val="600"/>
              </a:spcAft>
              <a:buClrTx/>
              <a:buSzPts val="1800"/>
              <a:buFont typeface="Wingdings" panose="05000000000000000000" pitchFamily="2" charset="2"/>
              <a:buChar char="Ø"/>
            </a:pPr>
            <a:r>
              <a:rPr lang="en-GB" sz="24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rPr>
              <a:t>A significant difference between a court-based FDR and a pFDR is that the pFDR judge will need to be paid by the parties.   However, choosing this tailor-made route may ultimately be more cost-effective is resolving the case and achieving an early settlement.</a:t>
            </a:r>
            <a:endParaRPr lang="en-GB" sz="2400" dirty="0">
              <a:effectLst/>
              <a:latin typeface="Aptos" panose="020B0004020202020204" pitchFamily="34" charset="0"/>
            </a:endParaRPr>
          </a:p>
          <a:p>
            <a:pPr marL="347472" indent="-347472" algn="just" rtl="0" eaLnBrk="1" latinLnBrk="0" hangingPunct="1">
              <a:lnSpc>
                <a:spcPct val="107000"/>
              </a:lnSpc>
              <a:spcBef>
                <a:spcPts val="600"/>
              </a:spcBef>
              <a:spcAft>
                <a:spcPts val="600"/>
              </a:spcAft>
              <a:buFont typeface="Wingdings" panose="05000000000000000000" pitchFamily="2" charset="2"/>
              <a:buChar char="Ø"/>
            </a:pPr>
            <a:r>
              <a:rPr lang="en-GB" sz="24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rPr>
              <a:t>An indication of likely outcomes from an experienced FDR judge at an early stage can help achieve an earlier settlement thus reducing the costs involved</a:t>
            </a:r>
            <a:endParaRPr lang="en-GB" sz="2400" dirty="0">
              <a:effectLst/>
              <a:latin typeface="Aptos" panose="020B0004020202020204" pitchFamily="34" charset="0"/>
            </a:endParaRPr>
          </a:p>
        </p:txBody>
      </p:sp>
    </p:spTree>
    <p:extLst>
      <p:ext uri="{BB962C8B-B14F-4D97-AF65-F5344CB8AC3E}">
        <p14:creationId xmlns:p14="http://schemas.microsoft.com/office/powerpoint/2010/main" val="4027262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CEBBA6-A6B3-B5FC-E8A1-73F7B9B4C40E}"/>
              </a:ext>
            </a:extLst>
          </p:cNvPr>
          <p:cNvSpPr txBox="1"/>
          <p:nvPr/>
        </p:nvSpPr>
        <p:spPr>
          <a:xfrm>
            <a:off x="295275" y="1638299"/>
            <a:ext cx="11058525" cy="3935308"/>
          </a:xfrm>
          <a:prstGeom prst="rect">
            <a:avLst/>
          </a:prstGeom>
          <a:noFill/>
        </p:spPr>
        <p:txBody>
          <a:bodyPr wrap="square">
            <a:spAutoFit/>
          </a:bodyPr>
          <a:lstStyle/>
          <a:p>
            <a:pPr algn="ctr"/>
            <a:r>
              <a:rPr lang="en-GB" sz="2800" b="1" dirty="0">
                <a:solidFill>
                  <a:srgbClr val="FF0000"/>
                </a:solidFill>
              </a:rPr>
              <a:t>Private FDRs Pros and Cons</a:t>
            </a:r>
          </a:p>
          <a:p>
            <a:pPr algn="ctr"/>
            <a:endParaRPr lang="en-GB" sz="2800" b="1" dirty="0">
              <a:solidFill>
                <a:srgbClr val="7030A0"/>
              </a:solidFill>
            </a:endParaRPr>
          </a:p>
          <a:p>
            <a:pPr marL="342900" lvl="0" indent="-342900" algn="just">
              <a:lnSpc>
                <a:spcPct val="107000"/>
              </a:lnSpc>
              <a:spcBef>
                <a:spcPts val="600"/>
              </a:spcBef>
              <a:spcAft>
                <a:spcPts val="600"/>
              </a:spcAft>
              <a:buFont typeface="Wingdings" panose="05000000000000000000" pitchFamily="2" charset="2"/>
              <a:buChar char="Ø"/>
            </a:pPr>
            <a:r>
              <a:rPr lang="en-GB" sz="2800" dirty="0">
                <a:effectLst/>
                <a:latin typeface="Aptos" panose="020B0004020202020204" pitchFamily="34" charset="0"/>
                <a:ea typeface="Calibri" panose="020F0502020204030204" pitchFamily="34" charset="0"/>
                <a:cs typeface="Arial" panose="020B0604020202020204" pitchFamily="34" charset="0"/>
              </a:rPr>
              <a:t>Unlike the court-based FDR, the pFDR judge is available to hear and deal with one case over the course of the entire day so can has the time to be able to provide much more assistance to facilitate a settlement being reached.</a:t>
            </a:r>
          </a:p>
          <a:p>
            <a:pPr marL="342900" lvl="0" indent="-342900" algn="just">
              <a:lnSpc>
                <a:spcPct val="107000"/>
              </a:lnSpc>
              <a:spcBef>
                <a:spcPts val="600"/>
              </a:spcBef>
              <a:spcAft>
                <a:spcPts val="600"/>
              </a:spcAft>
              <a:buFont typeface="Wingdings" panose="05000000000000000000" pitchFamily="2" charset="2"/>
              <a:buChar char="Ø"/>
            </a:pPr>
            <a:r>
              <a:rPr lang="en-GB" sz="2800" dirty="0">
                <a:effectLst/>
                <a:latin typeface="Aptos" panose="020B0004020202020204" pitchFamily="34" charset="0"/>
                <a:ea typeface="Calibri" panose="020F0502020204030204" pitchFamily="34" charset="0"/>
                <a:cs typeface="Arial" panose="020B0604020202020204" pitchFamily="34" charset="0"/>
              </a:rPr>
              <a:t>Neither party is bound by the indication given unless they choose to agree the settlement</a:t>
            </a:r>
          </a:p>
        </p:txBody>
      </p:sp>
    </p:spTree>
    <p:extLst>
      <p:ext uri="{BB962C8B-B14F-4D97-AF65-F5344CB8AC3E}">
        <p14:creationId xmlns:p14="http://schemas.microsoft.com/office/powerpoint/2010/main" val="18352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018EC-4C5E-25B1-5B72-52683560E632}"/>
              </a:ext>
            </a:extLst>
          </p:cNvPr>
          <p:cNvSpPr txBox="1"/>
          <p:nvPr/>
        </p:nvSpPr>
        <p:spPr>
          <a:xfrm>
            <a:off x="333375" y="466725"/>
            <a:ext cx="10591800"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What are the recent key changes to the Family Procedure Rules (FPR)?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Gatekeeping – if applicant claims a MIAM exemption, court will issue proceedings BUT will enquire into the exemption claimed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private law proceedings, such enquiry is made at the stage the case is allocated to a level of judge (children cases) and in financial remedy applications at the stage at which the case is allocated, if appropriate, or at the first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The court may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any supporting evidence to ensure MIAM exemption validly claimed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Or whether exemption still applicable;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If not validly claimed or no longer applicable, court may direct parties to attend a MIAM and adjourn for that purpose </a:t>
            </a:r>
          </a:p>
        </p:txBody>
      </p:sp>
    </p:spTree>
    <p:extLst>
      <p:ext uri="{BB962C8B-B14F-4D97-AF65-F5344CB8AC3E}">
        <p14:creationId xmlns:p14="http://schemas.microsoft.com/office/powerpoint/2010/main" val="1554064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212EF7-798C-734C-1715-00B68FE45910}"/>
              </a:ext>
            </a:extLst>
          </p:cNvPr>
          <p:cNvSpPr txBox="1"/>
          <p:nvPr/>
        </p:nvSpPr>
        <p:spPr>
          <a:xfrm>
            <a:off x="981075" y="285750"/>
            <a:ext cx="9886950" cy="4089196"/>
          </a:xfrm>
          <a:prstGeom prst="rect">
            <a:avLst/>
          </a:prstGeom>
          <a:noFill/>
        </p:spPr>
        <p:txBody>
          <a:bodyPr wrap="square">
            <a:spAutoFit/>
          </a:bodyPr>
          <a:lstStyle/>
          <a:p>
            <a:pPr algn="ctr"/>
            <a:r>
              <a:rPr lang="en-GB" sz="2800" b="1" dirty="0">
                <a:solidFill>
                  <a:srgbClr val="FF0000"/>
                </a:solidFill>
              </a:rPr>
              <a:t>Private FDRs Pros and Cons</a:t>
            </a:r>
          </a:p>
          <a:p>
            <a:pPr algn="ctr"/>
            <a:endParaRPr lang="en-GB" sz="2800" b="1" dirty="0">
              <a:solidFill>
                <a:srgbClr val="7030A0"/>
              </a:solidFill>
            </a:endParaRPr>
          </a:p>
          <a:p>
            <a:pPr marL="347472" indent="-347472" algn="just" rtl="0" eaLnBrk="1" latinLnBrk="0" hangingPunct="1">
              <a:lnSpc>
                <a:spcPct val="107000"/>
              </a:lnSpc>
              <a:spcBef>
                <a:spcPts val="600"/>
              </a:spcBef>
              <a:spcAft>
                <a:spcPts val="600"/>
              </a:spcAft>
              <a:buFont typeface="Wingdings" panose="05000000000000000000" pitchFamily="2" charset="2"/>
              <a:buChar char="Ø"/>
            </a:pPr>
            <a:r>
              <a:rPr lang="en-GB" sz="28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rPr>
              <a:t>If settlement is not achieved, the pFDR judge can assist to  narrow the issues between the parties.</a:t>
            </a:r>
            <a:endParaRPr lang="en-GB" sz="2800" dirty="0">
              <a:effectLst/>
              <a:latin typeface="Aptos" panose="020B0004020202020204" pitchFamily="34" charset="0"/>
            </a:endParaRPr>
          </a:p>
          <a:p>
            <a:pPr marL="347472" indent="-347472" algn="just" rtl="0" eaLnBrk="1" latinLnBrk="0" hangingPunct="1">
              <a:lnSpc>
                <a:spcPct val="107000"/>
              </a:lnSpc>
              <a:spcBef>
                <a:spcPts val="600"/>
              </a:spcBef>
              <a:spcAft>
                <a:spcPts val="600"/>
              </a:spcAft>
            </a:pPr>
            <a:endParaRPr lang="en-GB" sz="28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endParaRPr>
          </a:p>
          <a:p>
            <a:pPr marL="347472" indent="-347472" algn="just" rtl="0" eaLnBrk="1" latinLnBrk="0" hangingPunct="1">
              <a:lnSpc>
                <a:spcPct val="107000"/>
              </a:lnSpc>
              <a:spcBef>
                <a:spcPts val="600"/>
              </a:spcBef>
              <a:spcAft>
                <a:spcPts val="600"/>
              </a:spcAft>
              <a:buFont typeface="Wingdings" panose="05000000000000000000" pitchFamily="2" charset="2"/>
              <a:buChar char="Ø"/>
            </a:pPr>
            <a:r>
              <a:rPr lang="en-GB" sz="2800" kern="1200" dirty="0">
                <a:solidFill>
                  <a:srgbClr val="000000"/>
                </a:solidFill>
                <a:effectLst/>
                <a:latin typeface="Aptos" panose="020B0004020202020204" pitchFamily="34" charset="0"/>
                <a:ea typeface="Calibri" panose="020F0502020204030204" pitchFamily="34" charset="0"/>
                <a:cs typeface="Arial" panose="020B0604020202020204" pitchFamily="34" charset="0"/>
              </a:rPr>
              <a:t>Unlike the court-based FDR, parties do not have to be engaged in proceedings and are available as part of a voluntary process of trying to achieve settlement</a:t>
            </a:r>
            <a:endParaRPr lang="en-GB" sz="2800" b="1" dirty="0">
              <a:solidFill>
                <a:srgbClr val="7030A0"/>
              </a:solidFill>
            </a:endParaRPr>
          </a:p>
        </p:txBody>
      </p:sp>
    </p:spTree>
    <p:extLst>
      <p:ext uri="{BB962C8B-B14F-4D97-AF65-F5344CB8AC3E}">
        <p14:creationId xmlns:p14="http://schemas.microsoft.com/office/powerpoint/2010/main" val="3979024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9B48-D2C9-1DEB-4ABC-4970188BEE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6CD76C-5090-8432-94D3-8C0BF316F970}"/>
              </a:ext>
            </a:extLst>
          </p:cNvPr>
          <p:cNvSpPr txBox="1"/>
          <p:nvPr/>
        </p:nvSpPr>
        <p:spPr>
          <a:xfrm>
            <a:off x="981075" y="285750"/>
            <a:ext cx="9886950" cy="4939814"/>
          </a:xfrm>
          <a:prstGeom prst="rect">
            <a:avLst/>
          </a:prstGeom>
          <a:noFill/>
        </p:spPr>
        <p:txBody>
          <a:bodyPr wrap="square">
            <a:spAutoFit/>
          </a:bodyPr>
          <a:lstStyle/>
          <a:p>
            <a:pPr algn="ctr"/>
            <a:r>
              <a:rPr lang="en-GB" sz="2800" b="1" dirty="0">
                <a:solidFill>
                  <a:srgbClr val="FF0000"/>
                </a:solidFill>
              </a:rPr>
              <a:t>How does one choose a </a:t>
            </a:r>
            <a:r>
              <a:rPr lang="en-GB" sz="2800" b="1" dirty="0" err="1">
                <a:solidFill>
                  <a:srgbClr val="FF0000"/>
                </a:solidFill>
              </a:rPr>
              <a:t>pFDR</a:t>
            </a:r>
            <a:r>
              <a:rPr lang="en-GB" sz="2800" b="1" dirty="0">
                <a:solidFill>
                  <a:srgbClr val="FF0000"/>
                </a:solidFill>
              </a:rPr>
              <a:t> Judge?</a:t>
            </a:r>
          </a:p>
          <a:p>
            <a:pPr algn="ctr"/>
            <a:endParaRPr lang="en-GB" sz="2800" b="1" dirty="0">
              <a:solidFill>
                <a:srgbClr val="FF0000"/>
              </a:solidFill>
            </a:endParaRPr>
          </a:p>
          <a:p>
            <a:pPr marL="685800" indent="-685800" algn="just">
              <a:spcBef>
                <a:spcPts val="600"/>
              </a:spcBef>
              <a:spcAft>
                <a:spcPts val="600"/>
              </a:spcAft>
              <a:buFont typeface="Wingdings" panose="05000000000000000000" pitchFamily="2" charset="2"/>
              <a:buChar char="ü"/>
            </a:pPr>
            <a:r>
              <a:rPr lang="en-GB" sz="2800" dirty="0">
                <a:solidFill>
                  <a:srgbClr val="FF0000"/>
                </a:solidFill>
              </a:rPr>
              <a:t>Choice of </a:t>
            </a:r>
            <a:r>
              <a:rPr lang="en-GB" sz="2800" dirty="0" err="1">
                <a:solidFill>
                  <a:srgbClr val="FF0000"/>
                </a:solidFill>
              </a:rPr>
              <a:t>pFDR</a:t>
            </a:r>
            <a:r>
              <a:rPr lang="en-GB" sz="2800" dirty="0">
                <a:solidFill>
                  <a:srgbClr val="FF0000"/>
                </a:solidFill>
              </a:rPr>
              <a:t> judge will depend on knowledge, experience, expertise and cost</a:t>
            </a:r>
          </a:p>
          <a:p>
            <a:pPr marL="685800" indent="-685800" algn="just">
              <a:spcBef>
                <a:spcPts val="600"/>
              </a:spcBef>
              <a:spcAft>
                <a:spcPts val="600"/>
              </a:spcAft>
              <a:buFont typeface="Wingdings" panose="05000000000000000000" pitchFamily="2" charset="2"/>
              <a:buChar char="ü"/>
            </a:pPr>
            <a:r>
              <a:rPr lang="en-GB" sz="2800" dirty="0">
                <a:solidFill>
                  <a:srgbClr val="FF0000"/>
                </a:solidFill>
              </a:rPr>
              <a:t>Enquire of Chambers you use regularly as they will probably have a NCDR team</a:t>
            </a:r>
          </a:p>
          <a:p>
            <a:pPr marL="685800" indent="-685800" algn="just">
              <a:spcBef>
                <a:spcPts val="600"/>
              </a:spcBef>
              <a:spcAft>
                <a:spcPts val="600"/>
              </a:spcAft>
              <a:buFont typeface="Wingdings" panose="05000000000000000000" pitchFamily="2" charset="2"/>
              <a:buChar char="ü"/>
            </a:pPr>
            <a:r>
              <a:rPr lang="en-GB" sz="2800" dirty="0">
                <a:solidFill>
                  <a:srgbClr val="FF0000"/>
                </a:solidFill>
              </a:rPr>
              <a:t>Look at IFLA website as all qualified family arbitrators will be capable of conducting a </a:t>
            </a:r>
            <a:r>
              <a:rPr lang="en-GB" sz="2800" dirty="0" err="1">
                <a:solidFill>
                  <a:srgbClr val="FF0000"/>
                </a:solidFill>
              </a:rPr>
              <a:t>pFDR</a:t>
            </a:r>
            <a:endParaRPr lang="en-GB" sz="2800" dirty="0">
              <a:solidFill>
                <a:srgbClr val="FF0000"/>
              </a:solidFill>
            </a:endParaRPr>
          </a:p>
          <a:p>
            <a:pPr marL="685800" indent="-685800" algn="just">
              <a:spcBef>
                <a:spcPts val="600"/>
              </a:spcBef>
              <a:spcAft>
                <a:spcPts val="600"/>
              </a:spcAft>
              <a:buFont typeface="Wingdings" panose="05000000000000000000" pitchFamily="2" charset="2"/>
              <a:buChar char="ü"/>
            </a:pPr>
            <a:r>
              <a:rPr lang="en-GB" sz="2800" dirty="0">
                <a:solidFill>
                  <a:srgbClr val="FF0000"/>
                </a:solidFill>
              </a:rPr>
              <a:t> Financial Remedies Journal website has a directory of </a:t>
            </a:r>
            <a:r>
              <a:rPr lang="en-GB" sz="2800" dirty="0" err="1">
                <a:solidFill>
                  <a:srgbClr val="FF0000"/>
                </a:solidFill>
              </a:rPr>
              <a:t>pFDR</a:t>
            </a:r>
            <a:r>
              <a:rPr lang="en-GB" sz="2800" dirty="0">
                <a:solidFill>
                  <a:srgbClr val="FF0000"/>
                </a:solidFill>
              </a:rPr>
              <a:t> judges</a:t>
            </a:r>
          </a:p>
        </p:txBody>
      </p:sp>
    </p:spTree>
    <p:extLst>
      <p:ext uri="{BB962C8B-B14F-4D97-AF65-F5344CB8AC3E}">
        <p14:creationId xmlns:p14="http://schemas.microsoft.com/office/powerpoint/2010/main" val="2204612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9902D-850F-84CA-6E54-F927EC42402B}"/>
              </a:ext>
            </a:extLst>
          </p:cNvPr>
          <p:cNvSpPr txBox="1"/>
          <p:nvPr/>
        </p:nvSpPr>
        <p:spPr>
          <a:xfrm>
            <a:off x="885825" y="619124"/>
            <a:ext cx="8782049" cy="3954929"/>
          </a:xfrm>
          <a:prstGeom prst="rect">
            <a:avLst/>
          </a:prstGeom>
          <a:noFill/>
        </p:spPr>
        <p:txBody>
          <a:bodyPr wrap="square">
            <a:spAutoFit/>
          </a:bodyPr>
          <a:lstStyle/>
          <a:p>
            <a:pPr algn="ctr"/>
            <a:r>
              <a:rPr lang="en-GB" sz="2400" b="1" dirty="0">
                <a:solidFill>
                  <a:srgbClr val="FF0000"/>
                </a:solidFill>
              </a:rPr>
              <a:t>Arbitration Pros and Cons </a:t>
            </a:r>
          </a:p>
          <a:p>
            <a:pPr marL="342900" marR="60960" lvl="0" indent="-342900" algn="just" rtl="0">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Clients select their decision maker from a panel of qualified Family Law Arbitrators</a:t>
            </a:r>
          </a:p>
          <a:p>
            <a:pPr marL="342900" marR="60960" lvl="0" indent="-342900" algn="just">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Arbitrator is continuously and directly involved once appointed</a:t>
            </a:r>
          </a:p>
          <a:p>
            <a:pPr marL="342900" marR="60960" lvl="0" indent="-342900" algn="just">
              <a:spcBef>
                <a:spcPts val="600"/>
              </a:spcBef>
              <a:spcAft>
                <a:spcPts val="600"/>
              </a:spcAft>
              <a:buFont typeface="Wingdings" panose="05000000000000000000" pitchFamily="2" charset="2"/>
              <a:buChar char="q"/>
            </a:pPr>
            <a:r>
              <a:rPr lang="en-GB" sz="2400" dirty="0" err="1">
                <a:effectLst/>
                <a:latin typeface="Aptos" panose="020B0004020202020204" pitchFamily="34" charset="0"/>
                <a:ea typeface="Calibri" panose="020F0502020204030204" pitchFamily="34" charset="0"/>
                <a:cs typeface="Arial" panose="020B0604020202020204" pitchFamily="34" charset="0"/>
              </a:rPr>
              <a:t>Confidentiality,adaptability</a:t>
            </a:r>
            <a:r>
              <a:rPr lang="en-GB" sz="2400" dirty="0">
                <a:effectLst/>
                <a:latin typeface="Aptos" panose="020B0004020202020204" pitchFamily="34" charset="0"/>
                <a:ea typeface="Calibri" panose="020F0502020204030204" pitchFamily="34" charset="0"/>
                <a:cs typeface="Arial" panose="020B0604020202020204" pitchFamily="34" charset="0"/>
              </a:rPr>
              <a:t> and flexibility within the adjudication process</a:t>
            </a:r>
          </a:p>
          <a:p>
            <a:pPr marL="342900" marR="60960" lvl="0" indent="-342900" algn="just">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The process avoids delays and standardisation resulting in speed and costs savings compared with conventional litigation route </a:t>
            </a:r>
          </a:p>
        </p:txBody>
      </p:sp>
    </p:spTree>
    <p:extLst>
      <p:ext uri="{BB962C8B-B14F-4D97-AF65-F5344CB8AC3E}">
        <p14:creationId xmlns:p14="http://schemas.microsoft.com/office/powerpoint/2010/main" val="4187545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B8D32-77F9-CA18-C530-91D8E5C5DB44}"/>
              </a:ext>
            </a:extLst>
          </p:cNvPr>
          <p:cNvSpPr txBox="1"/>
          <p:nvPr/>
        </p:nvSpPr>
        <p:spPr>
          <a:xfrm>
            <a:off x="876300" y="571501"/>
            <a:ext cx="9182100" cy="4570482"/>
          </a:xfrm>
          <a:prstGeom prst="rect">
            <a:avLst/>
          </a:prstGeom>
          <a:noFill/>
        </p:spPr>
        <p:txBody>
          <a:bodyPr wrap="square">
            <a:spAutoFit/>
          </a:bodyPr>
          <a:lstStyle/>
          <a:p>
            <a:pPr algn="ctr"/>
            <a:r>
              <a:rPr lang="en-GB" sz="2000" b="1" dirty="0">
                <a:solidFill>
                  <a:srgbClr val="FF0000"/>
                </a:solidFill>
              </a:rPr>
              <a:t>Arbitration Pros and Cons </a:t>
            </a:r>
          </a:p>
          <a:p>
            <a:pPr algn="ctr"/>
            <a:endParaRPr lang="en-GB" sz="2000" b="1" dirty="0">
              <a:solidFill>
                <a:srgbClr val="7030A0"/>
              </a:solidFill>
            </a:endParaRPr>
          </a:p>
          <a:p>
            <a:pPr marL="342900" marR="60960" lvl="0" indent="-342900" algn="just">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Versatility in covering all levels of financial dispute as well as resolving discrete issues in a case (also available in Children Cases)</a:t>
            </a:r>
          </a:p>
          <a:p>
            <a:pPr marL="342900" marR="60960" lvl="0" indent="-342900" algn="just">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Suitable for those who cannot agree or have already reached impasse using other dispute resolution methods</a:t>
            </a:r>
          </a:p>
          <a:p>
            <a:pPr marL="342900" marR="60960" lvl="0" indent="-342900" algn="just">
              <a:spcBef>
                <a:spcPts val="600"/>
              </a:spcBef>
              <a:spcAft>
                <a:spcPts val="600"/>
              </a:spcAft>
              <a:buFont typeface="Wingdings" panose="05000000000000000000" pitchFamily="2" charset="2"/>
              <a:buChar char="q"/>
            </a:pPr>
            <a:r>
              <a:rPr lang="en-GB" sz="2400" dirty="0">
                <a:effectLst/>
                <a:latin typeface="Aptos" panose="020B0004020202020204" pitchFamily="34" charset="0"/>
                <a:ea typeface="Calibri" panose="020F0502020204030204" pitchFamily="34" charset="0"/>
                <a:cs typeface="Arial" panose="020B0604020202020204" pitchFamily="34" charset="0"/>
              </a:rPr>
              <a:t>Finality and enforceability similar to that which is available through litigation</a:t>
            </a:r>
          </a:p>
          <a:p>
            <a:pPr marL="342900" marR="60960" lvl="0" indent="-342900" algn="just">
              <a:spcBef>
                <a:spcPts val="600"/>
              </a:spcBef>
              <a:spcAft>
                <a:spcPts val="600"/>
              </a:spcAft>
              <a:buFont typeface="Wingdings" panose="05000000000000000000" pitchFamily="2" charset="2"/>
              <a:buChar char="q"/>
            </a:pPr>
            <a:r>
              <a:rPr lang="en-GB" sz="2400" dirty="0">
                <a:latin typeface="Aptos" panose="020B0004020202020204" pitchFamily="34" charset="0"/>
                <a:ea typeface="Calibri" panose="020F0502020204030204" pitchFamily="34" charset="0"/>
                <a:cs typeface="Arial" panose="020B0604020202020204" pitchFamily="34" charset="0"/>
              </a:rPr>
              <a:t>Only downside is potentially more expensive but if timing is important, speed may lessen costs in the long term</a:t>
            </a:r>
            <a:endParaRPr lang="en-GB" sz="2400" dirty="0">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2983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8698D-DF93-E5BD-B91F-5850F39FCCED}"/>
              </a:ext>
            </a:extLst>
          </p:cNvPr>
          <p:cNvSpPr txBox="1"/>
          <p:nvPr/>
        </p:nvSpPr>
        <p:spPr>
          <a:xfrm>
            <a:off x="2362200" y="1295400"/>
            <a:ext cx="6210300" cy="2308324"/>
          </a:xfrm>
          <a:prstGeom prst="rect">
            <a:avLst/>
          </a:prstGeom>
          <a:noFill/>
        </p:spPr>
        <p:txBody>
          <a:bodyPr wrap="square">
            <a:spAutoFit/>
          </a:bodyPr>
          <a:lstStyle/>
          <a:p>
            <a:pPr algn="ctr"/>
            <a:r>
              <a:rPr lang="en-GB" sz="3600" b="1" dirty="0">
                <a:solidFill>
                  <a:srgbClr val="FF0000"/>
                </a:solidFill>
              </a:rPr>
              <a:t>Q &amp; A</a:t>
            </a:r>
          </a:p>
          <a:p>
            <a:pPr algn="ctr"/>
            <a:endParaRPr lang="en-GB" sz="3600" b="1" dirty="0">
              <a:solidFill>
                <a:srgbClr val="FF0000"/>
              </a:solidFill>
            </a:endParaRPr>
          </a:p>
          <a:p>
            <a:pPr algn="ctr"/>
            <a:r>
              <a:rPr lang="en-GB" sz="3600" b="1" dirty="0">
                <a:solidFill>
                  <a:srgbClr val="FF0000"/>
                </a:solidFill>
              </a:rPr>
              <a:t>You are invited to ask away in an indemnity free zone!!</a:t>
            </a:r>
          </a:p>
        </p:txBody>
      </p:sp>
    </p:spTree>
    <p:extLst>
      <p:ext uri="{BB962C8B-B14F-4D97-AF65-F5344CB8AC3E}">
        <p14:creationId xmlns:p14="http://schemas.microsoft.com/office/powerpoint/2010/main" val="3409918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2F4D94-39A9-B473-3B58-A5ADD889450B}"/>
              </a:ext>
            </a:extLst>
          </p:cNvPr>
          <p:cNvSpPr txBox="1">
            <a:spLocks/>
          </p:cNvSpPr>
          <p:nvPr/>
        </p:nvSpPr>
        <p:spPr>
          <a:xfrm>
            <a:off x="575364" y="3271259"/>
            <a:ext cx="4988674" cy="161991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buNone/>
            </a:pPr>
            <a:r>
              <a:rPr lang="en-GB" sz="2800" b="1" dirty="0"/>
              <a:t>Non Court Dispute Resolution</a:t>
            </a:r>
          </a:p>
          <a:p>
            <a:pPr marL="0" indent="0">
              <a:buNone/>
            </a:pPr>
            <a:r>
              <a:rPr lang="en-GB" sz="1400" b="1" dirty="0"/>
              <a:t>(NCDR)</a:t>
            </a:r>
          </a:p>
          <a:p>
            <a:endParaRPr lang="en-GB" sz="2000" dirty="0"/>
          </a:p>
        </p:txBody>
      </p:sp>
      <p:sp>
        <p:nvSpPr>
          <p:cNvPr id="3" name="Subtitle 2">
            <a:extLst>
              <a:ext uri="{FF2B5EF4-FFF2-40B4-BE49-F238E27FC236}">
                <a16:creationId xmlns:a16="http://schemas.microsoft.com/office/drawing/2014/main" id="{5F0F4B4B-6A25-3C89-07CE-E68AAFD0B2F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1800" dirty="0"/>
              <a:t>Elissa Da Costa-Waldman</a:t>
            </a:r>
          </a:p>
        </p:txBody>
      </p:sp>
    </p:spTree>
    <p:extLst>
      <p:ext uri="{BB962C8B-B14F-4D97-AF65-F5344CB8AC3E}">
        <p14:creationId xmlns:p14="http://schemas.microsoft.com/office/powerpoint/2010/main" val="355209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AE975-86C9-33E3-86BA-CD51C1D23E86}"/>
              </a:ext>
            </a:extLst>
          </p:cNvPr>
          <p:cNvSpPr txBox="1"/>
          <p:nvPr/>
        </p:nvSpPr>
        <p:spPr>
          <a:xfrm>
            <a:off x="971550" y="409575"/>
            <a:ext cx="9906000"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What are the recent key changes to the Family Procedure Rules (FPR)?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NCDR defined previously only referred to mediation – definition is widened to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Arbitration</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Collaborative Law</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Early Neutral Evaluation (e.g. pFDRs)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n-ea"/>
                <a:cs typeface="+mn-cs"/>
              </a:rPr>
              <a:t>MIAM mediator must therefore explore all forms of NCDR with the parties as to which might be most suitable in resolving their dispute, not just the suitability of mediation</a:t>
            </a:r>
          </a:p>
        </p:txBody>
      </p:sp>
    </p:spTree>
    <p:extLst>
      <p:ext uri="{BB962C8B-B14F-4D97-AF65-F5344CB8AC3E}">
        <p14:creationId xmlns:p14="http://schemas.microsoft.com/office/powerpoint/2010/main" val="40833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8201AE-3D04-DFA1-8280-0EBC3B9C7CA0}"/>
              </a:ext>
            </a:extLst>
          </p:cNvPr>
          <p:cNvSpPr txBox="1"/>
          <p:nvPr/>
        </p:nvSpPr>
        <p:spPr>
          <a:xfrm>
            <a:off x="533399" y="304800"/>
            <a:ext cx="10448925" cy="4832092"/>
          </a:xfrm>
          <a:prstGeom prst="rect">
            <a:avLst/>
          </a:prstGeom>
          <a:noFill/>
        </p:spPr>
        <p:txBody>
          <a:bodyPr wrap="square">
            <a:spAutoFit/>
          </a:bodyPr>
          <a:lstStyle/>
          <a:p>
            <a:pPr algn="ctr"/>
            <a:r>
              <a:rPr lang="en-GB" sz="2800" b="1" dirty="0">
                <a:solidFill>
                  <a:srgbClr val="FF0000"/>
                </a:solidFill>
              </a:rPr>
              <a:t>What are the recent key changes to the Family Procedure Rules (FPR)?</a:t>
            </a:r>
          </a:p>
          <a:p>
            <a:endParaRPr lang="en-GB" sz="2800" dirty="0">
              <a:solidFill>
                <a:srgbClr val="FF0000"/>
              </a:solidFill>
            </a:endParaRPr>
          </a:p>
          <a:p>
            <a:r>
              <a:rPr lang="en-GB" sz="2800" dirty="0">
                <a:solidFill>
                  <a:srgbClr val="FF0000"/>
                </a:solidFill>
              </a:rPr>
              <a:t>Domestic Abuse redefined </a:t>
            </a:r>
          </a:p>
          <a:p>
            <a:endParaRPr lang="en-GB" sz="2800" dirty="0">
              <a:solidFill>
                <a:srgbClr val="FF0000"/>
              </a:solidFill>
            </a:endParaRPr>
          </a:p>
          <a:p>
            <a:r>
              <a:rPr lang="en-GB" sz="2800" dirty="0">
                <a:solidFill>
                  <a:srgbClr val="FF0000"/>
                </a:solidFill>
              </a:rPr>
              <a:t>Domestic Violence is amended to Domestic Abuse (see meaning given in ss 1 and 2 Domestic Abuse Act 2021	</a:t>
            </a:r>
          </a:p>
          <a:p>
            <a:endParaRPr lang="en-GB" sz="2800" dirty="0">
              <a:solidFill>
                <a:srgbClr val="FF0000"/>
              </a:solidFill>
            </a:endParaRPr>
          </a:p>
          <a:p>
            <a:pPr algn="ctr"/>
            <a:r>
              <a:rPr lang="en-GB" sz="2800" b="1" dirty="0">
                <a:solidFill>
                  <a:srgbClr val="FF0000"/>
                </a:solidFill>
              </a:rPr>
              <a:t>Previous requirement that person with whom a prospective party is or was in a ‘family relationship’ is amended to a requirement for the parties to be ‘personally connected.’</a:t>
            </a:r>
            <a:endParaRPr lang="en-GB" sz="2800" dirty="0">
              <a:solidFill>
                <a:srgbClr val="FF0000"/>
              </a:solidFill>
            </a:endParaRPr>
          </a:p>
        </p:txBody>
      </p:sp>
    </p:spTree>
    <p:extLst>
      <p:ext uri="{BB962C8B-B14F-4D97-AF65-F5344CB8AC3E}">
        <p14:creationId xmlns:p14="http://schemas.microsoft.com/office/powerpoint/2010/main" val="207294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014FC-7E63-2FF4-CC95-7D58F73D5364}"/>
              </a:ext>
            </a:extLst>
          </p:cNvPr>
          <p:cNvSpPr txBox="1"/>
          <p:nvPr/>
        </p:nvSpPr>
        <p:spPr>
          <a:xfrm>
            <a:off x="571499" y="219075"/>
            <a:ext cx="10734675" cy="5016758"/>
          </a:xfrm>
          <a:prstGeom prst="rect">
            <a:avLst/>
          </a:prstGeom>
          <a:noFill/>
        </p:spPr>
        <p:txBody>
          <a:bodyPr wrap="square">
            <a:spAutoFit/>
          </a:bodyPr>
          <a:lstStyle/>
          <a:p>
            <a:pPr algn="ctr"/>
            <a:r>
              <a:rPr lang="en-GB" sz="2000" b="1" dirty="0">
                <a:solidFill>
                  <a:srgbClr val="FF0000"/>
                </a:solidFill>
              </a:rPr>
              <a:t>What are the recent key changes to the Family Procedure Rules (FPR)?</a:t>
            </a:r>
          </a:p>
          <a:p>
            <a:endParaRPr lang="en-GB" sz="2000" dirty="0"/>
          </a:p>
          <a:p>
            <a:pPr algn="ctr"/>
            <a:r>
              <a:rPr lang="en-GB" sz="2000" dirty="0"/>
              <a:t>Exemptions</a:t>
            </a:r>
          </a:p>
          <a:p>
            <a:pPr algn="ctr"/>
            <a:endParaRPr lang="en-GB" sz="2000" dirty="0"/>
          </a:p>
          <a:p>
            <a:pPr algn="ctr"/>
            <a:r>
              <a:rPr lang="en-GB" sz="2000" dirty="0"/>
              <a:t>Mediator’s Exemption is removed</a:t>
            </a:r>
          </a:p>
          <a:p>
            <a:endParaRPr lang="en-GB" sz="2000" dirty="0"/>
          </a:p>
          <a:p>
            <a:pPr algn="ctr"/>
            <a:r>
              <a:rPr lang="en-GB" sz="2000" b="1" dirty="0">
                <a:solidFill>
                  <a:srgbClr val="FF0000"/>
                </a:solidFill>
              </a:rPr>
              <a:t>If the mediator contacts a prospective respondent and determines they are unwilling to attend a MIAM, the prospective applicant should still attend one </a:t>
            </a:r>
            <a:r>
              <a:rPr lang="en-GB" sz="2000" dirty="0"/>
              <a:t>	</a:t>
            </a:r>
          </a:p>
          <a:p>
            <a:pPr algn="ctr"/>
            <a:endParaRPr lang="en-GB" sz="2000" dirty="0"/>
          </a:p>
          <a:p>
            <a:pPr algn="ctr"/>
            <a:r>
              <a:rPr lang="en-GB" sz="2000" dirty="0"/>
              <a:t>Previous NCDR</a:t>
            </a:r>
          </a:p>
          <a:p>
            <a:endParaRPr lang="en-GB" sz="2000" dirty="0"/>
          </a:p>
          <a:p>
            <a:pPr algn="just"/>
            <a:r>
              <a:rPr lang="en-GB" sz="2000" b="1" dirty="0"/>
              <a:t>If within 4 months prior to the date of the court application, the prospective applicant has attended NCDR in relation to the same, or substantially the same, dispute to which the court proceedings relate, a MIAM exemption applies BUT the applicant MUST provide evidence of that attendance, i.e. written confirmation from the NCDR provider that they have attended </a:t>
            </a:r>
          </a:p>
        </p:txBody>
      </p:sp>
    </p:spTree>
    <p:extLst>
      <p:ext uri="{BB962C8B-B14F-4D97-AF65-F5344CB8AC3E}">
        <p14:creationId xmlns:p14="http://schemas.microsoft.com/office/powerpoint/2010/main" val="416577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843BF-A4C6-5B90-6CAE-8D16B16760F7}"/>
              </a:ext>
            </a:extLst>
          </p:cNvPr>
          <p:cNvSpPr txBox="1"/>
          <p:nvPr/>
        </p:nvSpPr>
        <p:spPr>
          <a:xfrm>
            <a:off x="419100" y="466725"/>
            <a:ext cx="10582275" cy="5170646"/>
          </a:xfrm>
          <a:prstGeom prst="rect">
            <a:avLst/>
          </a:prstGeom>
          <a:noFill/>
        </p:spPr>
        <p:txBody>
          <a:bodyPr wrap="square" rtlCol="0">
            <a:spAutoFit/>
          </a:bodyPr>
          <a:lstStyle/>
          <a:p>
            <a:pPr algn="ctr"/>
            <a:r>
              <a:rPr lang="en-GB" sz="2400" b="1" dirty="0">
                <a:solidFill>
                  <a:srgbClr val="FF0000"/>
                </a:solidFill>
              </a:rPr>
              <a:t>What are the recent key changes to the Family Procedure Rules (FPR)?</a:t>
            </a:r>
          </a:p>
          <a:p>
            <a:endParaRPr lang="en-GB" sz="2400" dirty="0"/>
          </a:p>
          <a:p>
            <a:r>
              <a:rPr lang="en-GB" sz="2400" dirty="0"/>
              <a:t>Case management</a:t>
            </a:r>
          </a:p>
          <a:p>
            <a:endParaRPr lang="en-GB" sz="2400" dirty="0"/>
          </a:p>
          <a:p>
            <a:r>
              <a:rPr lang="en-GB" sz="2400" dirty="0"/>
              <a:t>Contrast with CPR where court has power to require parties to attend NCDR</a:t>
            </a:r>
          </a:p>
          <a:p>
            <a:endParaRPr lang="en-GB" sz="2400" dirty="0"/>
          </a:p>
          <a:p>
            <a:pPr algn="ctr"/>
            <a:r>
              <a:rPr lang="en-GB" sz="2400" b="1" dirty="0">
                <a:solidFill>
                  <a:srgbClr val="FF0000"/>
                </a:solidFill>
              </a:rPr>
              <a:t>FPR Court has a duty to consider, at each stage of proceedings, whether NCDR is appropriate</a:t>
            </a:r>
          </a:p>
          <a:p>
            <a:endParaRPr lang="en-GB" sz="2400" dirty="0"/>
          </a:p>
          <a:p>
            <a:pPr algn="just"/>
            <a:r>
              <a:rPr lang="en-GB" sz="2400" dirty="0"/>
              <a:t>Where gaps in time between hearings which court considers parties should utilise to attend NCDR, court should make this clear to the parties AND court has general powers to adjourn proceedings , using its discretion to determine the length of time for any adjournment to enable NCDR to take place. </a:t>
            </a:r>
          </a:p>
          <a:p>
            <a:endParaRPr lang="en-GB" dirty="0"/>
          </a:p>
        </p:txBody>
      </p:sp>
    </p:spTree>
    <p:extLst>
      <p:ext uri="{BB962C8B-B14F-4D97-AF65-F5344CB8AC3E}">
        <p14:creationId xmlns:p14="http://schemas.microsoft.com/office/powerpoint/2010/main" val="415616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0B8FB-0446-D1C7-70DE-C2C87947CD92}"/>
              </a:ext>
            </a:extLst>
          </p:cNvPr>
          <p:cNvSpPr txBox="1"/>
          <p:nvPr/>
        </p:nvSpPr>
        <p:spPr>
          <a:xfrm>
            <a:off x="333375" y="581025"/>
            <a:ext cx="10915650" cy="4893647"/>
          </a:xfrm>
          <a:prstGeom prst="rect">
            <a:avLst/>
          </a:prstGeom>
          <a:noFill/>
        </p:spPr>
        <p:txBody>
          <a:bodyPr wrap="square">
            <a:spAutoFit/>
          </a:bodyPr>
          <a:lstStyle/>
          <a:p>
            <a:pPr algn="ctr"/>
            <a:r>
              <a:rPr lang="en-GB" sz="2400" b="1" dirty="0">
                <a:solidFill>
                  <a:srgbClr val="FF0000"/>
                </a:solidFill>
              </a:rPr>
              <a:t>What are the recent key changes to the Family Procedure Rules (FPR)?</a:t>
            </a:r>
          </a:p>
          <a:p>
            <a:endParaRPr lang="en-GB" sz="2400" dirty="0"/>
          </a:p>
          <a:p>
            <a:pPr algn="ctr"/>
            <a:r>
              <a:rPr lang="en-GB" sz="2400" dirty="0"/>
              <a:t>Costs</a:t>
            </a:r>
          </a:p>
          <a:p>
            <a:pPr algn="ctr"/>
            <a:endParaRPr lang="en-GB" sz="2400" dirty="0"/>
          </a:p>
          <a:p>
            <a:pPr algn="ctr"/>
            <a:r>
              <a:rPr lang="en-GB" sz="2400" b="1" dirty="0">
                <a:solidFill>
                  <a:srgbClr val="FF0000"/>
                </a:solidFill>
              </a:rPr>
              <a:t>If court allows time for NCDR or adjourns proceedings specifically for that purpose, ANY FAILURE OF A PARTY to attend NCDR will not affect the substantive decision BUT the court may take into account such conduct in failing to attend NCDR when considering whether to make a costs order.</a:t>
            </a:r>
          </a:p>
          <a:p>
            <a:pPr algn="ctr"/>
            <a:endParaRPr lang="en-GB" sz="2400" dirty="0"/>
          </a:p>
          <a:p>
            <a:pPr algn="ctr"/>
            <a:endParaRPr lang="en-GB" sz="2400" dirty="0"/>
          </a:p>
          <a:p>
            <a:pPr algn="ctr"/>
            <a:r>
              <a:rPr lang="en-GB" sz="2400" dirty="0"/>
              <a:t>FPR Rule 28.3(7) is amended with respect to financial proceedings to add provision for the court to have regard to any failure by a party without good reason to attend a MIAM or attend NCDR </a:t>
            </a:r>
          </a:p>
        </p:txBody>
      </p:sp>
    </p:spTree>
    <p:extLst>
      <p:ext uri="{BB962C8B-B14F-4D97-AF65-F5344CB8AC3E}">
        <p14:creationId xmlns:p14="http://schemas.microsoft.com/office/powerpoint/2010/main" val="78434248"/>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292C693842F498B9B3FAEF46448A5" ma:contentTypeVersion="6" ma:contentTypeDescription="Create a new document." ma:contentTypeScope="" ma:versionID="d086166979600ad7ae375a97417484c6">
  <xsd:schema xmlns:xsd="http://www.w3.org/2001/XMLSchema" xmlns:xs="http://www.w3.org/2001/XMLSchema" xmlns:p="http://schemas.microsoft.com/office/2006/metadata/properties" xmlns:ns3="a5f4232e-fcf6-46b8-a942-a6a0b494c35f" targetNamespace="http://schemas.microsoft.com/office/2006/metadata/properties" ma:root="true" ma:fieldsID="5ef27e0744452681d78ae496c821d281" ns3:_="">
    <xsd:import namespace="a5f4232e-fcf6-46b8-a942-a6a0b494c35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4232e-fcf6-46b8-a942-a6a0b494c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5f4232e-fcf6-46b8-a942-a6a0b494c35f" xsi:nil="true"/>
  </documentManagement>
</p:properties>
</file>

<file path=customXml/itemProps1.xml><?xml version="1.0" encoding="utf-8"?>
<ds:datastoreItem xmlns:ds="http://schemas.openxmlformats.org/officeDocument/2006/customXml" ds:itemID="{47D21569-4378-4C5A-98B2-BB19C67F3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4232e-fcf6-46b8-a942-a6a0b494c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A006B-89BD-4605-947A-A8C19CF286E5}">
  <ds:schemaRefs>
    <ds:schemaRef ds:uri="http://schemas.microsoft.com/sharepoint/v3/contenttype/forms"/>
  </ds:schemaRefs>
</ds:datastoreItem>
</file>

<file path=customXml/itemProps3.xml><?xml version="1.0" encoding="utf-8"?>
<ds:datastoreItem xmlns:ds="http://schemas.openxmlformats.org/officeDocument/2006/customXml" ds:itemID="{9708885F-0D81-4C18-A317-99BABECE2E7E}">
  <ds:schemaRefs>
    <ds:schemaRef ds:uri="http://schemas.microsoft.com/office/2006/metadata/properties"/>
    <ds:schemaRef ds:uri="http://www.w3.org/XML/1998/namespace"/>
    <ds:schemaRef ds:uri="http://schemas.microsoft.com/office/2006/documentManagement/types"/>
    <ds:schemaRef ds:uri="a5f4232e-fcf6-46b8-a942-a6a0b494c35f"/>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120</TotalTime>
  <Words>3676</Words>
  <Application>Microsoft Office PowerPoint</Application>
  <PresentationFormat>Custom</PresentationFormat>
  <Paragraphs>300</Paragraphs>
  <Slides>45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Abadi</vt:lpstr>
      <vt:lpstr>Aptos</vt:lpstr>
      <vt:lpstr>Arial</vt:lpstr>
      <vt:lpstr>Calibri</vt:lpstr>
      <vt:lpstr>Garamond</vt:lpstr>
      <vt:lpstr>Helvetica Light</vt:lpstr>
      <vt:lpstr>Symbol</vt:lpstr>
      <vt:lpstr>Wingdings</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Elissa Da Costa-Waldman</cp:lastModifiedBy>
  <cp:revision>13</cp:revision>
  <dcterms:created xsi:type="dcterms:W3CDTF">2024-04-19T14:07:47Z</dcterms:created>
  <dcterms:modified xsi:type="dcterms:W3CDTF">2024-10-30T23:38:19Z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0x010100D64292C693842F498B9B3FAEF46448A5</vt:lpwstr>
  </property>
</Properties>
</file>