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notesMasterIdLst>
    <p:notesMasterId r:id="rId15"/>
  </p:notesMasterIdLst>
  <p:sldIdLst>
    <p:sldId id="256" r:id="rId4"/>
    <p:sldId id="258" r:id="rId5"/>
    <p:sldId id="266" r:id="rId6"/>
    <p:sldId id="262" r:id="rId7"/>
    <p:sldId id="264" r:id="rId8"/>
    <p:sldId id="267" r:id="rId9"/>
    <p:sldId id="269" r:id="rId10"/>
    <p:sldId id="268" r:id="rId11"/>
    <p:sldId id="271" r:id="rId12"/>
    <p:sldId id="272" r:id="rId13"/>
    <p:sldId id="273" r:id="rId14"/>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p:restoredTop sz="94637"/>
  </p:normalViewPr>
  <p:slideViewPr>
    <p:cSldViewPr snapToGrid="0" showGuides="1">
      <p:cViewPr varScale="1">
        <p:scale>
          <a:sx n="97" d="100"/>
          <a:sy n="97" d="100"/>
        </p:scale>
        <p:origin x="216" y="240"/>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5F9AE-344F-9A46-A2AE-1911D029847E}" type="datetimeFigureOut">
              <a:rPr lang="en-US" smtClean="0"/>
              <a:t>11/10/24</a:t>
            </a:fld>
            <a:endParaRPr lang="en-US"/>
          </a:p>
        </p:txBody>
      </p:sp>
      <p:sp>
        <p:nvSpPr>
          <p:cNvPr id="4" name="Slide Image Placeholder 3"/>
          <p:cNvSpPr>
            <a:spLocks noGrp="1" noRot="1" noChangeAspect="1"/>
          </p:cNvSpPr>
          <p:nvPr>
            <p:ph type="sldImg" idx="2"/>
          </p:nvPr>
        </p:nvSpPr>
        <p:spPr>
          <a:xfrm>
            <a:off x="966788" y="1143000"/>
            <a:ext cx="492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A7652-1622-1347-BE1D-2ADE179D232F}" type="slidenum">
              <a:rPr lang="en-US" smtClean="0"/>
              <a:t>‹#›</a:t>
            </a:fld>
            <a:endParaRPr lang="en-US"/>
          </a:p>
        </p:txBody>
      </p:sp>
    </p:spTree>
    <p:extLst>
      <p:ext uri="{BB962C8B-B14F-4D97-AF65-F5344CB8AC3E}">
        <p14:creationId xmlns:p14="http://schemas.microsoft.com/office/powerpoint/2010/main" val="382181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A7652-1622-1347-BE1D-2ADE179D232F}" type="slidenum">
              <a:rPr lang="en-US" smtClean="0"/>
              <a:t>2</a:t>
            </a:fld>
            <a:endParaRPr lang="en-US"/>
          </a:p>
        </p:txBody>
      </p:sp>
    </p:spTree>
    <p:extLst>
      <p:ext uri="{BB962C8B-B14F-4D97-AF65-F5344CB8AC3E}">
        <p14:creationId xmlns:p14="http://schemas.microsoft.com/office/powerpoint/2010/main" val="341398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D04D-2147-D264-0F3E-2C3DE682C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46691-E4F1-7648-F9C8-383F5396E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22D63-2DAC-1220-E4AE-10FAFAED14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AA6EE2-39B0-4CAE-7249-B128596CFC15}"/>
              </a:ext>
            </a:extLst>
          </p:cNvPr>
          <p:cNvSpPr>
            <a:spLocks noGrp="1"/>
          </p:cNvSpPr>
          <p:nvPr>
            <p:ph type="sldNum" sz="quarter" idx="5"/>
          </p:nvPr>
        </p:nvSpPr>
        <p:spPr/>
        <p:txBody>
          <a:bodyPr/>
          <a:lstStyle/>
          <a:p>
            <a:fld id="{0ABA7652-1622-1347-BE1D-2ADE179D232F}" type="slidenum">
              <a:rPr lang="en-US" smtClean="0"/>
              <a:t>3</a:t>
            </a:fld>
            <a:endParaRPr lang="en-US"/>
          </a:p>
        </p:txBody>
      </p:sp>
    </p:spTree>
    <p:extLst>
      <p:ext uri="{BB962C8B-B14F-4D97-AF65-F5344CB8AC3E}">
        <p14:creationId xmlns:p14="http://schemas.microsoft.com/office/powerpoint/2010/main" val="292380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437C-8DF6-447D-8AE3-7028203E8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9CC40-0581-E8AD-3E50-20607687B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6B779-EAB1-AB7E-2521-0FD6CC314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FDA74-1D49-A8F9-DC64-11577CC25D3B}"/>
              </a:ext>
            </a:extLst>
          </p:cNvPr>
          <p:cNvSpPr>
            <a:spLocks noGrp="1"/>
          </p:cNvSpPr>
          <p:nvPr>
            <p:ph type="sldNum" sz="quarter" idx="5"/>
          </p:nvPr>
        </p:nvSpPr>
        <p:spPr/>
        <p:txBody>
          <a:bodyPr/>
          <a:lstStyle/>
          <a:p>
            <a:fld id="{0ABA7652-1622-1347-BE1D-2ADE179D232F}" type="slidenum">
              <a:rPr lang="en-US" smtClean="0"/>
              <a:t>4</a:t>
            </a:fld>
            <a:endParaRPr lang="en-US"/>
          </a:p>
        </p:txBody>
      </p:sp>
    </p:spTree>
    <p:extLst>
      <p:ext uri="{BB962C8B-B14F-4D97-AF65-F5344CB8AC3E}">
        <p14:creationId xmlns:p14="http://schemas.microsoft.com/office/powerpoint/2010/main" val="199859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5B9C-C859-C8A0-CA9B-37EE6F8BE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B1549-03A5-95AC-17CD-D88E7F194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643D9-45C0-56FC-A728-BBCD37454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17513C-8382-9C50-B4F5-A2C6B0E9D6F8}"/>
              </a:ext>
            </a:extLst>
          </p:cNvPr>
          <p:cNvSpPr>
            <a:spLocks noGrp="1"/>
          </p:cNvSpPr>
          <p:nvPr>
            <p:ph type="sldNum" sz="quarter" idx="5"/>
          </p:nvPr>
        </p:nvSpPr>
        <p:spPr/>
        <p:txBody>
          <a:bodyPr/>
          <a:lstStyle/>
          <a:p>
            <a:fld id="{0ABA7652-1622-1347-BE1D-2ADE179D232F}" type="slidenum">
              <a:rPr lang="en-US" smtClean="0"/>
              <a:t>5</a:t>
            </a:fld>
            <a:endParaRPr lang="en-US"/>
          </a:p>
        </p:txBody>
      </p:sp>
    </p:spTree>
    <p:extLst>
      <p:ext uri="{BB962C8B-B14F-4D97-AF65-F5344CB8AC3E}">
        <p14:creationId xmlns:p14="http://schemas.microsoft.com/office/powerpoint/2010/main" val="17905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7AA5E-D123-AA02-064A-9788B95D9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1E222-FD49-9C1A-3435-2F759FB6B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2A9AD-7B36-938C-A72A-FCA72C61B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D755E-F0C1-34DF-A347-7BA9E3BD63B8}"/>
              </a:ext>
            </a:extLst>
          </p:cNvPr>
          <p:cNvSpPr>
            <a:spLocks noGrp="1"/>
          </p:cNvSpPr>
          <p:nvPr>
            <p:ph type="sldNum" sz="quarter" idx="5"/>
          </p:nvPr>
        </p:nvSpPr>
        <p:spPr/>
        <p:txBody>
          <a:bodyPr/>
          <a:lstStyle/>
          <a:p>
            <a:fld id="{0ABA7652-1622-1347-BE1D-2ADE179D232F}" type="slidenum">
              <a:rPr lang="en-US" smtClean="0"/>
              <a:t>6</a:t>
            </a:fld>
            <a:endParaRPr lang="en-US"/>
          </a:p>
        </p:txBody>
      </p:sp>
    </p:spTree>
    <p:extLst>
      <p:ext uri="{BB962C8B-B14F-4D97-AF65-F5344CB8AC3E}">
        <p14:creationId xmlns:p14="http://schemas.microsoft.com/office/powerpoint/2010/main" val="276431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3BA9-DBD1-066A-511B-A2289F103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7D9F4-2B26-CDB3-342C-6E1A9D389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31783-8521-68DE-A481-C4C14704D0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FE105-B571-A755-AED6-AF1AD833704C}"/>
              </a:ext>
            </a:extLst>
          </p:cNvPr>
          <p:cNvSpPr>
            <a:spLocks noGrp="1"/>
          </p:cNvSpPr>
          <p:nvPr>
            <p:ph type="sldNum" sz="quarter" idx="5"/>
          </p:nvPr>
        </p:nvSpPr>
        <p:spPr/>
        <p:txBody>
          <a:bodyPr/>
          <a:lstStyle/>
          <a:p>
            <a:fld id="{0ABA7652-1622-1347-BE1D-2ADE179D232F}" type="slidenum">
              <a:rPr lang="en-US" smtClean="0"/>
              <a:t>7</a:t>
            </a:fld>
            <a:endParaRPr lang="en-US"/>
          </a:p>
        </p:txBody>
      </p:sp>
    </p:spTree>
    <p:extLst>
      <p:ext uri="{BB962C8B-B14F-4D97-AF65-F5344CB8AC3E}">
        <p14:creationId xmlns:p14="http://schemas.microsoft.com/office/powerpoint/2010/main" val="359962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2775E-B38D-E2E6-9D06-E8BB61A1B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E9437-6CCB-B0DB-E5CC-9AEE22FF3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0B92C-E923-D635-8D85-2590BF06E3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4956F8-F3F9-FD6C-C19A-B6487C28112E}"/>
              </a:ext>
            </a:extLst>
          </p:cNvPr>
          <p:cNvSpPr>
            <a:spLocks noGrp="1"/>
          </p:cNvSpPr>
          <p:nvPr>
            <p:ph type="sldNum" sz="quarter" idx="5"/>
          </p:nvPr>
        </p:nvSpPr>
        <p:spPr/>
        <p:txBody>
          <a:bodyPr/>
          <a:lstStyle/>
          <a:p>
            <a:fld id="{0ABA7652-1622-1347-BE1D-2ADE179D232F}" type="slidenum">
              <a:rPr lang="en-US" smtClean="0"/>
              <a:t>8</a:t>
            </a:fld>
            <a:endParaRPr lang="en-US"/>
          </a:p>
        </p:txBody>
      </p:sp>
    </p:spTree>
    <p:extLst>
      <p:ext uri="{BB962C8B-B14F-4D97-AF65-F5344CB8AC3E}">
        <p14:creationId xmlns:p14="http://schemas.microsoft.com/office/powerpoint/2010/main" val="136161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A683-4922-56D6-7559-BD172C604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32B78-DA81-A809-C57B-EA169999A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1BA3F-3460-D2BC-6CFC-E1CEF9A77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833FCC-D8E0-2258-267D-6874FDAE2DE9}"/>
              </a:ext>
            </a:extLst>
          </p:cNvPr>
          <p:cNvSpPr>
            <a:spLocks noGrp="1"/>
          </p:cNvSpPr>
          <p:nvPr>
            <p:ph type="sldNum" sz="quarter" idx="5"/>
          </p:nvPr>
        </p:nvSpPr>
        <p:spPr/>
        <p:txBody>
          <a:bodyPr/>
          <a:lstStyle/>
          <a:p>
            <a:fld id="{0ABA7652-1622-1347-BE1D-2ADE179D232F}" type="slidenum">
              <a:rPr lang="en-US" smtClean="0"/>
              <a:t>9</a:t>
            </a:fld>
            <a:endParaRPr lang="en-US"/>
          </a:p>
        </p:txBody>
      </p:sp>
    </p:spTree>
    <p:extLst>
      <p:ext uri="{BB962C8B-B14F-4D97-AF65-F5344CB8AC3E}">
        <p14:creationId xmlns:p14="http://schemas.microsoft.com/office/powerpoint/2010/main" val="327805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96F01-6BE6-188B-9FB2-F5E0F4957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9DCA2-9BED-AC3B-AAF3-3AB1E134D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2997B-BFE4-634B-1AF4-96D2EFB65F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4FCF89-17DF-A782-F6A2-1506E8B7BEDB}"/>
              </a:ext>
            </a:extLst>
          </p:cNvPr>
          <p:cNvSpPr>
            <a:spLocks noGrp="1"/>
          </p:cNvSpPr>
          <p:nvPr>
            <p:ph type="sldNum" sz="quarter" idx="5"/>
          </p:nvPr>
        </p:nvSpPr>
        <p:spPr/>
        <p:txBody>
          <a:bodyPr/>
          <a:lstStyle/>
          <a:p>
            <a:fld id="{0ABA7652-1622-1347-BE1D-2ADE179D232F}" type="slidenum">
              <a:rPr lang="en-US" smtClean="0"/>
              <a:t>10</a:t>
            </a:fld>
            <a:endParaRPr lang="en-US"/>
          </a:p>
        </p:txBody>
      </p:sp>
    </p:spTree>
    <p:extLst>
      <p:ext uri="{BB962C8B-B14F-4D97-AF65-F5344CB8AC3E}">
        <p14:creationId xmlns:p14="http://schemas.microsoft.com/office/powerpoint/2010/main" val="190939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ata.justice.gov.uk/courts/family-cour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ailii.org/ew/cases/EWFC/OJ/2024/57.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ailii.org/cgi-bin/redirect.cgi?path=/ew/cases/EWCA/Civ/2014/1577.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bailii.org/ew/cases/EWFC/HCJ/2022/135.html" TargetMode="External"/><Relationship Id="rId5" Type="http://schemas.openxmlformats.org/officeDocument/2006/relationships/hyperlink" Target="https://www.bailii.org/ew/cases/EWCA/Civ/2003/837.html" TargetMode="External"/><Relationship Id="rId4" Type="http://schemas.openxmlformats.org/officeDocument/2006/relationships/hyperlink" Target="https://www.bailii.org/ew/cases/EWCA/Civ/2021/194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GB" sz="2700" dirty="0">
                <a:solidFill>
                  <a:schemeClr val="bg1"/>
                </a:solidFill>
              </a:rPr>
              <a:t>Schedule 1 Children Act 1989.</a:t>
            </a:r>
          </a:p>
          <a:p>
            <a:pPr marL="0" indent="0">
              <a:lnSpc>
                <a:spcPct val="100000"/>
              </a:lnSpc>
              <a:buNone/>
            </a:pPr>
            <a:r>
              <a:rPr lang="en-US" sz="2700" dirty="0">
                <a:solidFill>
                  <a:schemeClr val="bg1"/>
                </a:solidFill>
              </a:rPr>
              <a:t>Schedule 1 applications are knotty, adversarial, and often given a wide berth. But does it have to be that way? </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John Hatton</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A9AE4-19CD-93A3-6545-FEAF8868850E}"/>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8865B626-8827-45B2-3F09-961FE6764164}"/>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D71E48"/>
                </a:solidFill>
              </a:rPr>
              <a:t>Case in Focus</a:t>
            </a:r>
          </a:p>
        </p:txBody>
      </p:sp>
      <p:sp>
        <p:nvSpPr>
          <p:cNvPr id="3" name="Subtitle 2">
            <a:extLst>
              <a:ext uri="{FF2B5EF4-FFF2-40B4-BE49-F238E27FC236}">
                <a16:creationId xmlns:a16="http://schemas.microsoft.com/office/drawing/2014/main" id="{59884112-4302-EEEA-490E-3ABF2B917E16}"/>
              </a:ext>
            </a:extLst>
          </p:cNvPr>
          <p:cNvSpPr txBox="1">
            <a:spLocks/>
          </p:cNvSpPr>
          <p:nvPr/>
        </p:nvSpPr>
        <p:spPr>
          <a:xfrm>
            <a:off x="566737" y="1092051"/>
            <a:ext cx="10207279"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8C28B5-AB7F-E87F-3897-A97BC8C8A08A}"/>
              </a:ext>
            </a:extLst>
          </p:cNvPr>
          <p:cNvSpPr txBox="1"/>
          <p:nvPr/>
        </p:nvSpPr>
        <p:spPr>
          <a:xfrm>
            <a:off x="1178339" y="879894"/>
            <a:ext cx="4536662" cy="4964629"/>
          </a:xfrm>
          <a:prstGeom prst="rect">
            <a:avLst/>
          </a:prstGeom>
          <a:noFill/>
        </p:spPr>
        <p:txBody>
          <a:bodyPr wrap="square">
            <a:spAutoFit/>
          </a:bodyPr>
          <a:lstStyle/>
          <a:p>
            <a:pPr algn="l"/>
            <a:r>
              <a:rPr lang="en-GB" sz="1430" b="0" i="0" dirty="0">
                <a:solidFill>
                  <a:srgbClr val="000000"/>
                </a:solidFill>
                <a:effectLst/>
                <a:latin typeface="Aptos" panose="020B0004020202020204" pitchFamily="34" charset="0"/>
              </a:rPr>
              <a:t>vii) The court will ordinarily determine the claims in sequence as to (a) property, (b) lump sum or sums, and (c) child maintenance; </a:t>
            </a:r>
            <a:r>
              <a:rPr lang="en-GB" sz="1430" b="0" i="1" dirty="0">
                <a:solidFill>
                  <a:srgbClr val="000000"/>
                </a:solidFill>
                <a:effectLst/>
                <a:latin typeface="Aptos" panose="020B0004020202020204" pitchFamily="34" charset="0"/>
              </a:rPr>
              <a:t>Re P </a:t>
            </a:r>
            <a:r>
              <a:rPr lang="en-GB" sz="1430" b="0" i="0" dirty="0">
                <a:solidFill>
                  <a:srgbClr val="000000"/>
                </a:solidFill>
                <a:effectLst/>
                <a:latin typeface="Aptos" panose="020B0004020202020204" pitchFamily="34" charset="0"/>
              </a:rPr>
              <a:t>(supra) at para 45.</a:t>
            </a:r>
          </a:p>
          <a:p>
            <a:pPr algn="l"/>
            <a:r>
              <a:rPr lang="en-GB" sz="1430" b="0" i="0" dirty="0">
                <a:solidFill>
                  <a:srgbClr val="000000"/>
                </a:solidFill>
                <a:effectLst/>
                <a:latin typeface="Aptos" panose="020B0004020202020204" pitchFamily="34" charset="0"/>
              </a:rPr>
              <a:t>viii) The court deals with property first because, as stated at para 22 of </a:t>
            </a:r>
            <a:r>
              <a:rPr lang="en-GB" sz="1430" b="0" i="1" dirty="0">
                <a:solidFill>
                  <a:srgbClr val="000000"/>
                </a:solidFill>
                <a:effectLst/>
                <a:latin typeface="Aptos" panose="020B0004020202020204" pitchFamily="34" charset="0"/>
              </a:rPr>
              <a:t>Re A </a:t>
            </a:r>
            <a:r>
              <a:rPr lang="en-GB" sz="1430" b="0" i="0" dirty="0">
                <a:solidFill>
                  <a:srgbClr val="000000"/>
                </a:solidFill>
                <a:effectLst/>
                <a:latin typeface="Aptos" panose="020B0004020202020204" pitchFamily="34" charset="0"/>
              </a:rPr>
              <a:t>(supra), </a:t>
            </a:r>
            <a:r>
              <a:rPr lang="en-GB" sz="1430" b="0" i="1" dirty="0">
                <a:solidFill>
                  <a:srgbClr val="000000"/>
                </a:solidFill>
                <a:effectLst/>
                <a:latin typeface="Aptos" panose="020B0004020202020204" pitchFamily="34" charset="0"/>
              </a:rPr>
              <a:t>"The nature of the child's home environment provides the obvious base line from which to consider commensurate levels of maintenance and is as good as any other"</a:t>
            </a:r>
            <a:r>
              <a:rPr lang="en-GB" sz="1430" b="0" i="0" dirty="0">
                <a:solidFill>
                  <a:srgbClr val="000000"/>
                </a:solidFill>
                <a:effectLst/>
                <a:latin typeface="Aptos" panose="020B0004020202020204" pitchFamily="34" charset="0"/>
              </a:rPr>
              <a:t>.</a:t>
            </a:r>
          </a:p>
          <a:p>
            <a:r>
              <a:rPr lang="en-GB" sz="1430" b="0" i="0" dirty="0">
                <a:solidFill>
                  <a:srgbClr val="000000"/>
                </a:solidFill>
                <a:effectLst/>
                <a:latin typeface="Aptos" panose="020B0004020202020204" pitchFamily="34" charset="0"/>
              </a:rPr>
              <a:t>ix) Child maintenance can be interpreted sufficiently broadly to include elements referable to the claimant in his/her capacity as the child's carer; </a:t>
            </a:r>
            <a:r>
              <a:rPr lang="en-GB" sz="1430" b="0" i="1" dirty="0">
                <a:solidFill>
                  <a:srgbClr val="000000"/>
                </a:solidFill>
                <a:effectLst/>
                <a:latin typeface="Aptos" panose="020B0004020202020204" pitchFamily="34" charset="0"/>
              </a:rPr>
              <a:t>Re P </a:t>
            </a:r>
            <a:r>
              <a:rPr lang="en-GB" sz="1430" b="0" i="0" dirty="0">
                <a:solidFill>
                  <a:srgbClr val="000000"/>
                </a:solidFill>
                <a:effectLst/>
                <a:latin typeface="Aptos" panose="020B0004020202020204" pitchFamily="34" charset="0"/>
              </a:rPr>
              <a:t>(supra) at paras 48-49… Whatever terminology is applied, the principle is clear, although its application is highly discretionary… The court </a:t>
            </a:r>
            <a:r>
              <a:rPr lang="en-GB" sz="1430" b="0" i="1" dirty="0">
                <a:solidFill>
                  <a:srgbClr val="000000"/>
                </a:solidFill>
                <a:effectLst/>
                <a:latin typeface="Aptos" panose="020B0004020202020204" pitchFamily="34" charset="0"/>
              </a:rPr>
              <a:t>"… has to guard against unreasonable claims made on the child's behalf but with the disguised element of providing for the mother's benefit rather than for the child"</a:t>
            </a:r>
            <a:r>
              <a:rPr lang="en-GB" sz="1430" b="0" i="0" dirty="0">
                <a:solidFill>
                  <a:srgbClr val="000000"/>
                </a:solidFill>
                <a:effectLst/>
                <a:latin typeface="Aptos" panose="020B0004020202020204" pitchFamily="34" charset="0"/>
              </a:rPr>
              <a:t>; </a:t>
            </a:r>
            <a:r>
              <a:rPr lang="en-GB" sz="1430" b="0" i="1" dirty="0">
                <a:solidFill>
                  <a:srgbClr val="000000"/>
                </a:solidFill>
                <a:effectLst/>
                <a:latin typeface="Aptos" panose="020B0004020202020204" pitchFamily="34" charset="0"/>
              </a:rPr>
              <a:t>J v C </a:t>
            </a:r>
            <a:r>
              <a:rPr lang="en-GB" sz="1430" b="0" i="0" dirty="0">
                <a:solidFill>
                  <a:srgbClr val="000000"/>
                </a:solidFill>
                <a:effectLst/>
                <a:latin typeface="Aptos" panose="020B0004020202020204" pitchFamily="34" charset="0"/>
              </a:rPr>
              <a:t>(supra) at 159H.</a:t>
            </a:r>
          </a:p>
          <a:p>
            <a:pPr algn="l"/>
            <a:endParaRPr lang="en-GB" sz="1430" b="0" i="0" dirty="0">
              <a:solidFill>
                <a:srgbClr val="000000"/>
              </a:solidFill>
              <a:effectLst/>
              <a:latin typeface="Aptos" panose="020B0004020202020204" pitchFamily="34" charset="0"/>
            </a:endParaRPr>
          </a:p>
          <a:p>
            <a:pPr algn="just" defTabSz="857250">
              <a:lnSpc>
                <a:spcPct val="115000"/>
              </a:lnSpc>
              <a:spcBef>
                <a:spcPts val="938"/>
              </a:spcBef>
              <a:spcAft>
                <a:spcPts val="800"/>
              </a:spcAft>
            </a:pPr>
            <a:endParaRPr lang="en-GB" sz="1430" b="0" i="0" dirty="0">
              <a:solidFill>
                <a:srgbClr val="222222"/>
              </a:solidFill>
              <a:effectLst/>
              <a:latin typeface="Aptos" panose="020B0004020202020204" pitchFamily="34" charset="0"/>
            </a:endParaRPr>
          </a:p>
          <a:p>
            <a:br>
              <a:rPr lang="en-GB" sz="1430" dirty="0">
                <a:latin typeface="Aptos" panose="020B0004020202020204" pitchFamily="34" charset="0"/>
              </a:rPr>
            </a:br>
            <a:endParaRPr lang="en-GB" sz="1430" i="1" kern="100" dirty="0">
              <a:latin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03020BB-6C5F-4677-C521-8D6B8FF24841}"/>
              </a:ext>
            </a:extLst>
          </p:cNvPr>
          <p:cNvSpPr txBox="1"/>
          <p:nvPr/>
        </p:nvSpPr>
        <p:spPr>
          <a:xfrm>
            <a:off x="5673931" y="776934"/>
            <a:ext cx="5711686" cy="2869055"/>
          </a:xfrm>
          <a:prstGeom prst="rect">
            <a:avLst/>
          </a:prstGeom>
          <a:noFill/>
        </p:spPr>
        <p:txBody>
          <a:bodyPr wrap="square">
            <a:spAutoFit/>
          </a:bodyPr>
          <a:lstStyle/>
          <a:p>
            <a:pPr algn="l"/>
            <a:r>
              <a:rPr lang="en-GB" sz="1430" b="0" i="0" dirty="0">
                <a:solidFill>
                  <a:srgbClr val="000000"/>
                </a:solidFill>
                <a:effectLst/>
                <a:latin typeface="Aptos" panose="020B0004020202020204" pitchFamily="34" charset="0"/>
              </a:rPr>
              <a:t>x) The court should </a:t>
            </a:r>
            <a:r>
              <a:rPr lang="en-GB" sz="1430" b="0" i="1" dirty="0">
                <a:solidFill>
                  <a:srgbClr val="000000"/>
                </a:solidFill>
                <a:effectLst/>
                <a:latin typeface="Aptos" panose="020B0004020202020204" pitchFamily="34" charset="0"/>
              </a:rPr>
              <a:t>"not generally attach weight to the risk that the father may reduce or withdraw his support when the child comes of age (or ceases education or training) thereby obliging the child to adapt to a lower lifestyle at that time"</a:t>
            </a:r>
            <a:r>
              <a:rPr lang="en-GB" sz="1430" b="0" i="0" dirty="0">
                <a:solidFill>
                  <a:srgbClr val="000000"/>
                </a:solidFill>
                <a:effectLst/>
                <a:latin typeface="Aptos" panose="020B0004020202020204" pitchFamily="34" charset="0"/>
              </a:rPr>
              <a:t>; </a:t>
            </a:r>
            <a:r>
              <a:rPr lang="en-GB" sz="1430" b="0" i="1" dirty="0">
                <a:solidFill>
                  <a:srgbClr val="000000"/>
                </a:solidFill>
                <a:effectLst/>
                <a:latin typeface="Aptos" panose="020B0004020202020204" pitchFamily="34" charset="0"/>
              </a:rPr>
              <a:t>Re P </a:t>
            </a:r>
            <a:r>
              <a:rPr lang="en-GB" sz="1430" b="0" i="0" dirty="0">
                <a:solidFill>
                  <a:srgbClr val="000000"/>
                </a:solidFill>
                <a:effectLst/>
                <a:latin typeface="Aptos" panose="020B0004020202020204" pitchFamily="34" charset="0"/>
              </a:rPr>
              <a:t>(supra) at para 77 (iii).</a:t>
            </a:r>
          </a:p>
          <a:p>
            <a:pPr algn="l"/>
            <a:r>
              <a:rPr lang="en-GB" sz="1430" b="0" i="0" dirty="0">
                <a:solidFill>
                  <a:srgbClr val="000000"/>
                </a:solidFill>
                <a:effectLst/>
                <a:latin typeface="Aptos" panose="020B0004020202020204" pitchFamily="34" charset="0"/>
              </a:rPr>
              <a:t>xi) In general (and particularly in the bigger money cases), the court is entitled to paint with a broad brush and will not ordinarily need to descend into a line-by-line budgetary analysis; </a:t>
            </a:r>
            <a:r>
              <a:rPr lang="en-GB" sz="1430" b="0" i="1" dirty="0">
                <a:solidFill>
                  <a:srgbClr val="000000"/>
                </a:solidFill>
                <a:effectLst/>
                <a:latin typeface="Aptos" panose="020B0004020202020204" pitchFamily="34" charset="0"/>
              </a:rPr>
              <a:t>Re P </a:t>
            </a:r>
            <a:r>
              <a:rPr lang="en-GB" sz="1430" b="0" i="0" dirty="0">
                <a:solidFill>
                  <a:srgbClr val="000000"/>
                </a:solidFill>
                <a:effectLst/>
                <a:latin typeface="Aptos" panose="020B0004020202020204" pitchFamily="34" charset="0"/>
              </a:rPr>
              <a:t>(supra) at para 77(</a:t>
            </a:r>
            <a:r>
              <a:rPr lang="en-GB" sz="1430" b="0" i="0" dirty="0" err="1">
                <a:solidFill>
                  <a:srgbClr val="000000"/>
                </a:solidFill>
                <a:effectLst/>
                <a:latin typeface="Aptos" panose="020B0004020202020204" pitchFamily="34" charset="0"/>
              </a:rPr>
              <a:t>i</a:t>
            </a:r>
            <a:r>
              <a:rPr lang="en-GB" sz="1430" b="0" i="0" dirty="0">
                <a:solidFill>
                  <a:srgbClr val="000000"/>
                </a:solidFill>
                <a:effectLst/>
                <a:latin typeface="Aptos" panose="020B0004020202020204" pitchFamily="34" charset="0"/>
              </a:rPr>
              <a:t>) and </a:t>
            </a:r>
            <a:r>
              <a:rPr lang="en-GB" sz="1430" b="0" i="1" dirty="0">
                <a:solidFill>
                  <a:srgbClr val="000000"/>
                </a:solidFill>
                <a:effectLst/>
                <a:latin typeface="Aptos" panose="020B0004020202020204" pitchFamily="34" charset="0"/>
              </a:rPr>
              <a:t>Fuchs </a:t>
            </a:r>
            <a:r>
              <a:rPr lang="en-GB" sz="1430" b="0" i="0" dirty="0">
                <a:solidFill>
                  <a:srgbClr val="000000"/>
                </a:solidFill>
                <a:effectLst/>
                <a:latin typeface="Aptos" panose="020B0004020202020204" pitchFamily="34" charset="0"/>
              </a:rPr>
              <a:t>(supra) at para 129(f).</a:t>
            </a:r>
          </a:p>
          <a:p>
            <a:pPr algn="l"/>
            <a:r>
              <a:rPr lang="en-GB" sz="1430" b="0" i="0" dirty="0">
                <a:solidFill>
                  <a:srgbClr val="000000"/>
                </a:solidFill>
                <a:effectLst/>
                <a:latin typeface="Aptos" panose="020B0004020202020204" pitchFamily="34" charset="0"/>
              </a:rPr>
              <a:t>xi) Ultimately, </a:t>
            </a:r>
            <a:r>
              <a:rPr lang="en-GB" sz="1430" b="0" i="1" dirty="0">
                <a:solidFill>
                  <a:srgbClr val="000000"/>
                </a:solidFill>
                <a:effectLst/>
                <a:latin typeface="Aptos" panose="020B0004020202020204" pitchFamily="34" charset="0"/>
              </a:rPr>
              <a:t>"the overall result … should be fair, just and reasonable taking into account all of the circumstances"</a:t>
            </a:r>
            <a:r>
              <a:rPr lang="en-GB" sz="1430" b="0" i="0" dirty="0">
                <a:solidFill>
                  <a:srgbClr val="000000"/>
                </a:solidFill>
                <a:effectLst/>
                <a:latin typeface="Aptos" panose="020B0004020202020204" pitchFamily="34" charset="0"/>
              </a:rPr>
              <a:t>; </a:t>
            </a:r>
            <a:r>
              <a:rPr lang="en-GB" sz="1430" b="0" i="1" dirty="0">
                <a:solidFill>
                  <a:srgbClr val="000000"/>
                </a:solidFill>
                <a:effectLst/>
                <a:latin typeface="Aptos" panose="020B0004020202020204" pitchFamily="34" charset="0"/>
              </a:rPr>
              <a:t>Re P </a:t>
            </a:r>
            <a:r>
              <a:rPr lang="en-GB" sz="1430" b="0" i="0" dirty="0">
                <a:solidFill>
                  <a:srgbClr val="000000"/>
                </a:solidFill>
                <a:effectLst/>
                <a:latin typeface="Aptos" panose="020B0004020202020204" pitchFamily="34" charset="0"/>
              </a:rPr>
              <a:t>(supra) at para 76(viii).</a:t>
            </a:r>
          </a:p>
          <a:p>
            <a:pPr algn="just" defTabSz="857250">
              <a:lnSpc>
                <a:spcPct val="115000"/>
              </a:lnSpc>
              <a:spcBef>
                <a:spcPts val="938"/>
              </a:spcBef>
              <a:spcAft>
                <a:spcPts val="800"/>
              </a:spcAft>
            </a:pPr>
            <a:endParaRPr lang="en-GB" sz="1430" b="0" i="0" dirty="0">
              <a:solidFill>
                <a:srgbClr val="222222"/>
              </a:solidFill>
              <a:effectLst/>
              <a:latin typeface="Aptos" panose="020B0004020202020204" pitchFamily="34" charset="0"/>
            </a:endParaRPr>
          </a:p>
        </p:txBody>
      </p:sp>
    </p:spTree>
    <p:extLst>
      <p:ext uri="{BB962C8B-B14F-4D97-AF65-F5344CB8AC3E}">
        <p14:creationId xmlns:p14="http://schemas.microsoft.com/office/powerpoint/2010/main" val="17396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652BE-AFB6-BE02-D3BD-B96D29AE1F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C0AB5D-3597-B652-DD1C-76642E856EF9}"/>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GB" sz="2700" dirty="0">
                <a:solidFill>
                  <a:schemeClr val="bg1"/>
                </a:solidFill>
              </a:rPr>
              <a:t>THANK YOU FOR LISTENING</a:t>
            </a:r>
          </a:p>
        </p:txBody>
      </p:sp>
      <p:sp>
        <p:nvSpPr>
          <p:cNvPr id="5" name="Subtitle 2">
            <a:extLst>
              <a:ext uri="{FF2B5EF4-FFF2-40B4-BE49-F238E27FC236}">
                <a16:creationId xmlns:a16="http://schemas.microsoft.com/office/drawing/2014/main" id="{2C117A49-8726-F941-214C-16616FFDCABE}"/>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John Hatton</a:t>
            </a:r>
          </a:p>
        </p:txBody>
      </p:sp>
    </p:spTree>
    <p:extLst>
      <p:ext uri="{BB962C8B-B14F-4D97-AF65-F5344CB8AC3E}">
        <p14:creationId xmlns:p14="http://schemas.microsoft.com/office/powerpoint/2010/main" val="379445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A Brief Recap</a:t>
            </a: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8" y="1092051"/>
            <a:ext cx="9478410"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Applications for financial provision for children</a:t>
            </a:r>
          </a:p>
          <a:p>
            <a:pPr>
              <a:lnSpc>
                <a:spcPct val="115000"/>
              </a:lnSpc>
              <a:spcAft>
                <a:spcPts val="800"/>
              </a:spcAft>
            </a:pPr>
            <a:r>
              <a:rPr lang="en-GB" sz="1800" b="1" kern="100" dirty="0">
                <a:latin typeface="Aptos" panose="020B0004020202020204" pitchFamily="34" charset="0"/>
                <a:ea typeface="Aptos" panose="020B0004020202020204" pitchFamily="34" charset="0"/>
                <a:cs typeface="Times New Roman" panose="02020603050405020304" pitchFamily="18" charset="0"/>
              </a:rPr>
              <a:t>Who may apply?</a:t>
            </a:r>
          </a:p>
          <a:p>
            <a:pPr lvl="1">
              <a:lnSpc>
                <a:spcPct val="115000"/>
              </a:lnSpc>
              <a:spcAft>
                <a:spcPts val="800"/>
              </a:spcAft>
            </a:pPr>
            <a:r>
              <a:rPr lang="en-GB" sz="1425" kern="100" dirty="0">
                <a:effectLst/>
                <a:latin typeface="Aptos" panose="020B0004020202020204" pitchFamily="34" charset="0"/>
                <a:ea typeface="Aptos" panose="020B0004020202020204" pitchFamily="34" charset="0"/>
                <a:cs typeface="Times New Roman" panose="02020603050405020304" pitchFamily="18" charset="0"/>
              </a:rPr>
              <a:t>a legal parent, guardian, special guardian or person named in a child arrangements order as the person with whom a child is to live (para 1);</a:t>
            </a:r>
          </a:p>
          <a:p>
            <a:pPr lvl="1">
              <a:lnSpc>
                <a:spcPct val="115000"/>
              </a:lnSpc>
              <a:spcAft>
                <a:spcPts val="800"/>
              </a:spcAft>
            </a:pPr>
            <a:r>
              <a:rPr lang="en-GB" sz="1425" kern="100" dirty="0">
                <a:latin typeface="Aptos" panose="020B0004020202020204" pitchFamily="34" charset="0"/>
                <a:cs typeface="Times New Roman" panose="02020603050405020304" pitchFamily="18" charset="0"/>
              </a:rPr>
              <a:t>or, more rarely, by the child themselves against their parent(s) where those parents have separated (para 2).</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Against whom can orders be made?</a:t>
            </a:r>
          </a:p>
          <a:p>
            <a:pPr lvl="1">
              <a:lnSpc>
                <a:spcPct val="115000"/>
              </a:lnSpc>
              <a:spcAft>
                <a:spcPts val="800"/>
              </a:spcAft>
            </a:pPr>
            <a:r>
              <a:rPr lang="en-GB" sz="1425" kern="100" dirty="0">
                <a:latin typeface="Aptos" panose="020B0004020202020204" pitchFamily="34" charset="0"/>
                <a:cs typeface="Times New Roman" panose="02020603050405020304" pitchFamily="18" charset="0"/>
              </a:rPr>
              <a:t> (a)     against a respondent habitually resident abroad (so long as the child is habitually resident in England and Wales); and</a:t>
            </a:r>
          </a:p>
          <a:p>
            <a:pPr lvl="1">
              <a:lnSpc>
                <a:spcPct val="115000"/>
              </a:lnSpc>
              <a:spcAft>
                <a:spcPts val="800"/>
              </a:spcAft>
            </a:pPr>
            <a:r>
              <a:rPr lang="en-GB" sz="1425" kern="100" dirty="0">
                <a:latin typeface="Aptos" panose="020B0004020202020204" pitchFamily="34" charset="0"/>
                <a:cs typeface="Times New Roman" panose="02020603050405020304" pitchFamily="18" charset="0"/>
              </a:rPr>
              <a:t> (b)     against a respondent habitually resident in E&amp;W even where the child is habitually resident abroad (para 14).</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955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3CE3-E62F-4479-9F84-3BE10B1177FF}"/>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9D8C123B-F1F0-9CD7-CC6F-5ECA839732E5}"/>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A Brief Recap Cont. …</a:t>
            </a:r>
          </a:p>
        </p:txBody>
      </p:sp>
      <p:sp>
        <p:nvSpPr>
          <p:cNvPr id="3" name="Subtitle 2">
            <a:extLst>
              <a:ext uri="{FF2B5EF4-FFF2-40B4-BE49-F238E27FC236}">
                <a16:creationId xmlns:a16="http://schemas.microsoft.com/office/drawing/2014/main" id="{C21D56C2-7E00-2E61-8731-7259B18B5A73}"/>
              </a:ext>
            </a:extLst>
          </p:cNvPr>
          <p:cNvSpPr txBox="1">
            <a:spLocks/>
          </p:cNvSpPr>
          <p:nvPr/>
        </p:nvSpPr>
        <p:spPr>
          <a:xfrm>
            <a:off x="566738" y="1092051"/>
            <a:ext cx="9478410" cy="43943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r>
              <a:rPr lang="en-GB" sz="1800" b="1" kern="100" dirty="0">
                <a:latin typeface="Aptos" panose="020B0004020202020204" pitchFamily="34" charset="0"/>
                <a:ea typeface="Aptos" panose="020B0004020202020204" pitchFamily="34" charset="0"/>
                <a:cs typeface="Times New Roman" panose="02020603050405020304" pitchFamily="18" charset="0"/>
              </a:rPr>
              <a:t>What provision can be made? </a:t>
            </a:r>
          </a:p>
          <a:p>
            <a:pPr lvl="1">
              <a:lnSpc>
                <a:spcPct val="115000"/>
              </a:lnSpc>
              <a:spcAft>
                <a:spcPts val="800"/>
              </a:spcAft>
            </a:pPr>
            <a:r>
              <a:rPr lang="en-GB" sz="1425" b="1" kern="100" dirty="0">
                <a:latin typeface="Aptos" panose="020B0004020202020204" pitchFamily="34" charset="0"/>
                <a:cs typeface="Times New Roman" panose="02020603050405020304" pitchFamily="18" charset="0"/>
              </a:rPr>
              <a:t>housing</a:t>
            </a:r>
            <a:r>
              <a:rPr lang="en-GB" sz="1425" kern="100" dirty="0">
                <a:latin typeface="Aptos" panose="020B0004020202020204" pitchFamily="34" charset="0"/>
                <a:cs typeface="Times New Roman" panose="02020603050405020304" pitchFamily="18" charset="0"/>
              </a:rPr>
              <a:t> for the child during the period of their dependency and incidental costs of that property, such as insurance and repairs (the property is then returned to the parent who provided it);</a:t>
            </a:r>
          </a:p>
          <a:p>
            <a:pPr lvl="1">
              <a:lnSpc>
                <a:spcPct val="115000"/>
              </a:lnSpc>
              <a:spcAft>
                <a:spcPts val="800"/>
              </a:spcAft>
            </a:pPr>
            <a:r>
              <a:rPr lang="en-GB" sz="1425" b="1" kern="100" dirty="0">
                <a:latin typeface="Aptos" panose="020B0004020202020204" pitchFamily="34" charset="0"/>
                <a:cs typeface="Times New Roman" panose="02020603050405020304" pitchFamily="18" charset="0"/>
              </a:rPr>
              <a:t>lump sums </a:t>
            </a:r>
            <a:r>
              <a:rPr lang="en-GB" sz="1425" kern="100" dirty="0">
                <a:latin typeface="Aptos" panose="020B0004020202020204" pitchFamily="34" charset="0"/>
                <a:cs typeface="Times New Roman" panose="02020603050405020304" pitchFamily="18" charset="0"/>
              </a:rPr>
              <a:t>to be deployed for the equipping of that home or capital needs of the child (medical treatment/ computers/ musical instruments etc);</a:t>
            </a:r>
          </a:p>
          <a:p>
            <a:pPr lvl="1">
              <a:lnSpc>
                <a:spcPct val="115000"/>
              </a:lnSpc>
              <a:spcAft>
                <a:spcPts val="800"/>
              </a:spcAft>
            </a:pPr>
            <a:r>
              <a:rPr lang="en-GB" sz="1425" b="1" kern="100" dirty="0">
                <a:latin typeface="Aptos" panose="020B0004020202020204" pitchFamily="34" charset="0"/>
                <a:cs typeface="Times New Roman" panose="02020603050405020304" pitchFamily="18" charset="0"/>
              </a:rPr>
              <a:t>a car</a:t>
            </a:r>
            <a:r>
              <a:rPr lang="en-GB" sz="1425" kern="100" dirty="0">
                <a:latin typeface="Aptos" panose="020B0004020202020204" pitchFamily="34" charset="0"/>
                <a:cs typeface="Times New Roman" panose="02020603050405020304" pitchFamily="18" charset="0"/>
              </a:rPr>
              <a:t>, which might be provided either as a repeating lump sum or as a form of periodical payment;</a:t>
            </a:r>
          </a:p>
          <a:p>
            <a:pPr lvl="1">
              <a:lnSpc>
                <a:spcPct val="115000"/>
              </a:lnSpc>
              <a:spcAft>
                <a:spcPts val="800"/>
              </a:spcAft>
            </a:pPr>
            <a:r>
              <a:rPr lang="en-GB" sz="1425" kern="100" dirty="0">
                <a:latin typeface="Aptos" panose="020B0004020202020204" pitchFamily="34" charset="0"/>
                <a:cs typeface="Times New Roman" panose="02020603050405020304" pitchFamily="18" charset="0"/>
              </a:rPr>
              <a:t>costs relating to </a:t>
            </a:r>
            <a:r>
              <a:rPr lang="en-GB" sz="1425" b="1" kern="100" dirty="0">
                <a:latin typeface="Aptos" panose="020B0004020202020204" pitchFamily="34" charset="0"/>
                <a:cs typeface="Times New Roman" panose="02020603050405020304" pitchFamily="18" charset="0"/>
              </a:rPr>
              <a:t>disability</a:t>
            </a:r>
            <a:r>
              <a:rPr lang="en-GB" sz="1425" kern="100" dirty="0">
                <a:latin typeface="Aptos" panose="020B0004020202020204" pitchFamily="34" charset="0"/>
                <a:cs typeface="Times New Roman" panose="02020603050405020304" pitchFamily="18" charset="0"/>
              </a:rPr>
              <a:t>;</a:t>
            </a:r>
          </a:p>
          <a:p>
            <a:pPr lvl="1">
              <a:lnSpc>
                <a:spcPct val="115000"/>
              </a:lnSpc>
              <a:spcAft>
                <a:spcPts val="800"/>
              </a:spcAft>
            </a:pPr>
            <a:r>
              <a:rPr lang="en-GB" sz="1425" b="1" kern="100" dirty="0">
                <a:latin typeface="Aptos" panose="020B0004020202020204" pitchFamily="34" charset="0"/>
                <a:cs typeface="Times New Roman" panose="02020603050405020304" pitchFamily="18" charset="0"/>
              </a:rPr>
              <a:t>educational costs</a:t>
            </a:r>
            <a:r>
              <a:rPr lang="en-GB" sz="1425" kern="100" dirty="0">
                <a:latin typeface="Aptos" panose="020B0004020202020204" pitchFamily="34" charset="0"/>
                <a:cs typeface="Times New Roman" panose="02020603050405020304" pitchFamily="18" charset="0"/>
              </a:rPr>
              <a:t>, certainly primary and secondary educational costs, perhaps also tutoring costs but probably not nursery costs;</a:t>
            </a:r>
          </a:p>
          <a:p>
            <a:pPr lvl="1">
              <a:lnSpc>
                <a:spcPct val="115000"/>
              </a:lnSpc>
              <a:spcAft>
                <a:spcPts val="800"/>
              </a:spcAft>
            </a:pPr>
            <a:r>
              <a:rPr lang="en-GB" sz="1425" kern="100" dirty="0">
                <a:latin typeface="Aptos" panose="020B0004020202020204" pitchFamily="34" charset="0"/>
                <a:cs typeface="Times New Roman" panose="02020603050405020304" pitchFamily="18" charset="0"/>
              </a:rPr>
              <a:t>Financial support during </a:t>
            </a:r>
            <a:r>
              <a:rPr lang="en-GB" sz="1425" b="1" kern="100" dirty="0">
                <a:latin typeface="Aptos" panose="020B0004020202020204" pitchFamily="34" charset="0"/>
                <a:cs typeface="Times New Roman" panose="02020603050405020304" pitchFamily="18" charset="0"/>
              </a:rPr>
              <a:t>university years</a:t>
            </a:r>
            <a:r>
              <a:rPr lang="en-GB" sz="1425" kern="100" dirty="0">
                <a:latin typeface="Aptos" panose="020B0004020202020204" pitchFamily="34" charset="0"/>
                <a:cs typeface="Times New Roman" panose="02020603050405020304" pitchFamily="18" charset="0"/>
              </a:rPr>
              <a:t>; and</a:t>
            </a:r>
          </a:p>
          <a:p>
            <a:pPr lvl="1">
              <a:lnSpc>
                <a:spcPct val="115000"/>
              </a:lnSpc>
              <a:spcAft>
                <a:spcPts val="800"/>
              </a:spcAft>
            </a:pPr>
            <a:r>
              <a:rPr lang="en-GB" sz="1425" b="1" kern="100" dirty="0">
                <a:latin typeface="Aptos" panose="020B0004020202020204" pitchFamily="34" charset="0"/>
                <a:cs typeface="Times New Roman" panose="02020603050405020304" pitchFamily="18" charset="0"/>
              </a:rPr>
              <a:t>general maintenance </a:t>
            </a:r>
            <a:r>
              <a:rPr lang="en-GB" sz="1425" kern="100" dirty="0">
                <a:latin typeface="Aptos" panose="020B0004020202020204" pitchFamily="34" charset="0"/>
                <a:cs typeface="Times New Roman" panose="02020603050405020304" pitchFamily="18" charset="0"/>
              </a:rPr>
              <a:t>(</a:t>
            </a:r>
            <a:r>
              <a:rPr lang="en-GB" sz="1425" kern="100" dirty="0" err="1">
                <a:latin typeface="Aptos" panose="020B0004020202020204" pitchFamily="34" charset="0"/>
                <a:cs typeface="Times New Roman" panose="02020603050405020304" pitchFamily="18" charset="0"/>
              </a:rPr>
              <a:t>ie</a:t>
            </a:r>
            <a:r>
              <a:rPr lang="en-GB" sz="1425" kern="100" dirty="0">
                <a:latin typeface="Aptos" panose="020B0004020202020204" pitchFamily="34" charset="0"/>
                <a:cs typeface="Times New Roman" panose="02020603050405020304" pitchFamily="18" charset="0"/>
              </a:rPr>
              <a:t> periodical payments).</a:t>
            </a:r>
            <a:endParaRPr lang="en-GB" sz="1800" b="1"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931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5846-74BD-4108-6CE2-33A09DB4E31C}"/>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1E06817-2B89-D639-433A-7502B6A07E57}"/>
              </a:ext>
            </a:extLst>
          </p:cNvPr>
          <p:cNvSpPr txBox="1">
            <a:spLocks/>
          </p:cNvSpPr>
          <p:nvPr/>
        </p:nvSpPr>
        <p:spPr>
          <a:xfrm>
            <a:off x="566738" y="557213"/>
            <a:ext cx="1022053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D71E48"/>
                </a:solidFill>
              </a:rPr>
              <a:t>Use of Schedule 1 Applications			       Limitations</a:t>
            </a:r>
            <a:endParaRPr lang="en-GB" sz="2000" dirty="0">
              <a:solidFill>
                <a:srgbClr val="D71E48"/>
              </a:solidFill>
            </a:endParaRPr>
          </a:p>
          <a:p>
            <a:pPr marL="0" indent="0">
              <a:lnSpc>
                <a:spcPct val="100000"/>
              </a:lnSpc>
              <a:buFont typeface="Arial" panose="020B0604020202020204" pitchFamily="34" charset="0"/>
              <a:buNone/>
            </a:pPr>
            <a:endParaRPr lang="en-US" sz="2000" dirty="0">
              <a:solidFill>
                <a:srgbClr val="D71E48"/>
              </a:solidFill>
            </a:endParaRPr>
          </a:p>
          <a:p>
            <a:pPr marL="0" indent="0">
              <a:lnSpc>
                <a:spcPct val="100000"/>
              </a:lnSpc>
              <a:buFont typeface="Arial" panose="020B0604020202020204" pitchFamily="34" charset="0"/>
              <a:buNone/>
            </a:pPr>
            <a:r>
              <a:rPr lang="en-US" sz="2000" dirty="0">
                <a:solidFill>
                  <a:srgbClr val="D71E48"/>
                </a:solidFill>
              </a:rPr>
              <a:t> </a:t>
            </a:r>
          </a:p>
        </p:txBody>
      </p:sp>
      <p:sp>
        <p:nvSpPr>
          <p:cNvPr id="3" name="Subtitle 2">
            <a:extLst>
              <a:ext uri="{FF2B5EF4-FFF2-40B4-BE49-F238E27FC236}">
                <a16:creationId xmlns:a16="http://schemas.microsoft.com/office/drawing/2014/main" id="{73B63F03-78C9-9277-B50D-B311CED2F5CC}"/>
              </a:ext>
            </a:extLst>
          </p:cNvPr>
          <p:cNvSpPr txBox="1">
            <a:spLocks/>
          </p:cNvSpPr>
          <p:nvPr/>
        </p:nvSpPr>
        <p:spPr>
          <a:xfrm>
            <a:off x="566738" y="1092051"/>
            <a:ext cx="9478410"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BBB6D3A-FA29-1C55-1769-2410CAE5C92A}"/>
              </a:ext>
            </a:extLst>
          </p:cNvPr>
          <p:cNvSpPr txBox="1"/>
          <p:nvPr/>
        </p:nvSpPr>
        <p:spPr>
          <a:xfrm>
            <a:off x="993608" y="1232452"/>
            <a:ext cx="4128511" cy="6037807"/>
          </a:xfrm>
          <a:prstGeom prst="rect">
            <a:avLst/>
          </a:prstGeom>
          <a:noFill/>
        </p:spPr>
        <p:txBody>
          <a:bodyPr wrap="square" rtlCol="0">
            <a:spAutoFit/>
          </a:bodyPr>
          <a:lstStyle/>
          <a:p>
            <a:pPr marL="214313" indent="-214313" defTabSz="857250">
              <a:lnSpc>
                <a:spcPct val="115000"/>
              </a:lnSpc>
              <a:spcBef>
                <a:spcPts val="938"/>
              </a:spcBef>
              <a:spcAft>
                <a:spcPts val="800"/>
              </a:spcAft>
              <a:buFont typeface="Arial" panose="020B0604020202020204" pitchFamily="34" charset="0"/>
              <a:buChar char="•"/>
            </a:pPr>
            <a:r>
              <a:rPr lang="en-GB" kern="100" dirty="0">
                <a:latin typeface="Aptos" panose="020B0004020202020204" pitchFamily="34" charset="0"/>
                <a:cs typeface="Times New Roman" panose="02020603050405020304" pitchFamily="18" charset="0"/>
              </a:rPr>
              <a:t>230 - total Schedule 1 applications made in 2022 (according to MOJ figures)* </a:t>
            </a:r>
          </a:p>
          <a:p>
            <a:endParaRPr lang="en-GB" dirty="0"/>
          </a:p>
          <a:p>
            <a:pPr marL="214313" indent="-214313" defTabSz="857250">
              <a:lnSpc>
                <a:spcPct val="115000"/>
              </a:lnSpc>
              <a:spcBef>
                <a:spcPts val="938"/>
              </a:spcBef>
              <a:spcAft>
                <a:spcPts val="800"/>
              </a:spcAft>
              <a:buFont typeface="Arial" panose="020B0604020202020204" pitchFamily="34" charset="0"/>
              <a:buChar char="•"/>
            </a:pPr>
            <a:r>
              <a:rPr lang="en-GB" kern="100" dirty="0">
                <a:latin typeface="Aptos" panose="020B0004020202020204" pitchFamily="34" charset="0"/>
                <a:cs typeface="Times New Roman" panose="02020603050405020304" pitchFamily="18" charset="0"/>
              </a:rPr>
              <a:t>203,661 family cases disposed of in 2022</a:t>
            </a:r>
          </a:p>
          <a:p>
            <a:endParaRPr lang="en-GB" dirty="0"/>
          </a:p>
          <a:p>
            <a:pPr marL="214313" indent="-214313" defTabSz="857250">
              <a:lnSpc>
                <a:spcPct val="115000"/>
              </a:lnSpc>
              <a:spcBef>
                <a:spcPts val="938"/>
              </a:spcBef>
              <a:spcAft>
                <a:spcPts val="800"/>
              </a:spcAft>
              <a:buFont typeface="Arial" panose="020B0604020202020204" pitchFamily="34" charset="0"/>
              <a:buChar char="•"/>
            </a:pPr>
            <a:r>
              <a:rPr lang="en-GB" kern="100" dirty="0">
                <a:latin typeface="Aptos" panose="020B0004020202020204" pitchFamily="34" charset="0"/>
                <a:cs typeface="Times New Roman" panose="02020603050405020304" pitchFamily="18" charset="0"/>
              </a:rPr>
              <a:t>38,159 financial remedy cases </a:t>
            </a:r>
          </a:p>
          <a:p>
            <a:pPr defTabSz="857250">
              <a:lnSpc>
                <a:spcPct val="115000"/>
              </a:lnSpc>
              <a:spcBef>
                <a:spcPts val="938"/>
              </a:spcBef>
              <a:spcAft>
                <a:spcPts val="800"/>
              </a:spcAft>
            </a:pPr>
            <a:endParaRPr lang="en-GB" sz="1100" dirty="0"/>
          </a:p>
          <a:p>
            <a:pPr defTabSz="857250">
              <a:lnSpc>
                <a:spcPct val="115000"/>
              </a:lnSpc>
              <a:spcBef>
                <a:spcPts val="938"/>
              </a:spcBef>
              <a:spcAft>
                <a:spcPts val="800"/>
              </a:spcAft>
            </a:pPr>
            <a:r>
              <a:rPr lang="en-GB" sz="1100" dirty="0"/>
              <a:t>All figures from (</a:t>
            </a:r>
            <a:r>
              <a:rPr lang="en-GB" sz="1100" dirty="0">
                <a:hlinkClick r:id="rId3"/>
              </a:rPr>
              <a:t>https://data.justice.gov.uk/courts/family-courts</a:t>
            </a:r>
            <a:r>
              <a:rPr lang="en-GB" sz="1100" dirty="0"/>
              <a:t>), save for *</a:t>
            </a:r>
          </a:p>
          <a:p>
            <a:pPr defTabSz="857250">
              <a:lnSpc>
                <a:spcPct val="115000"/>
              </a:lnSpc>
              <a:spcBef>
                <a:spcPts val="938"/>
              </a:spcBef>
              <a:spcAft>
                <a:spcPts val="800"/>
              </a:spcAft>
            </a:pPr>
            <a:endParaRPr lang="en-GB" kern="100" dirty="0">
              <a:latin typeface="Aptos" panose="020B0004020202020204" pitchFamily="34" charset="0"/>
              <a:cs typeface="Times New Roman" panose="02020603050405020304" pitchFamily="18" charset="0"/>
            </a:endParaRPr>
          </a:p>
          <a:p>
            <a:endParaRPr lang="en-GB" dirty="0"/>
          </a:p>
          <a:p>
            <a:endParaRPr lang="en-GB" dirty="0"/>
          </a:p>
          <a:p>
            <a:endParaRPr lang="en-GB" dirty="0"/>
          </a:p>
          <a:p>
            <a:endParaRPr lang="en-GB" dirty="0"/>
          </a:p>
          <a:p>
            <a:endParaRPr lang="en-US" dirty="0"/>
          </a:p>
        </p:txBody>
      </p:sp>
      <p:sp>
        <p:nvSpPr>
          <p:cNvPr id="6" name="TextBox 5">
            <a:extLst>
              <a:ext uri="{FF2B5EF4-FFF2-40B4-BE49-F238E27FC236}">
                <a16:creationId xmlns:a16="http://schemas.microsoft.com/office/drawing/2014/main" id="{756522FB-B09D-2C49-7AE1-C64FCFF46E7E}"/>
              </a:ext>
            </a:extLst>
          </p:cNvPr>
          <p:cNvSpPr txBox="1"/>
          <p:nvPr/>
        </p:nvSpPr>
        <p:spPr>
          <a:xfrm>
            <a:off x="6307882" y="1232452"/>
            <a:ext cx="3657905" cy="5436360"/>
          </a:xfrm>
          <a:prstGeom prst="rect">
            <a:avLst/>
          </a:prstGeom>
          <a:noFill/>
        </p:spPr>
        <p:txBody>
          <a:bodyPr wrap="square" rtlCol="0">
            <a:spAutoFit/>
          </a:bodyPr>
          <a:lstStyle/>
          <a:p>
            <a:pPr marL="214313" indent="-214313" defTabSz="857250">
              <a:lnSpc>
                <a:spcPct val="115000"/>
              </a:lnSpc>
              <a:spcBef>
                <a:spcPts val="938"/>
              </a:spcBef>
              <a:spcAft>
                <a:spcPts val="800"/>
              </a:spcAft>
              <a:buFont typeface="Arial" panose="020B0604020202020204" pitchFamily="34" charset="0"/>
              <a:buChar char="•"/>
            </a:pPr>
            <a:r>
              <a:rPr lang="en-US" kern="100" dirty="0">
                <a:latin typeface="Aptos" panose="020B0004020202020204" pitchFamily="34" charset="0"/>
                <a:cs typeface="Times New Roman" panose="02020603050405020304" pitchFamily="18" charset="0"/>
              </a:rPr>
              <a:t>Unpredictable</a:t>
            </a:r>
          </a:p>
          <a:p>
            <a:pPr marL="214313" indent="-214313" defTabSz="857250">
              <a:lnSpc>
                <a:spcPct val="115000"/>
              </a:lnSpc>
              <a:spcBef>
                <a:spcPts val="938"/>
              </a:spcBef>
              <a:spcAft>
                <a:spcPts val="800"/>
              </a:spcAft>
              <a:buFont typeface="Arial" panose="020B0604020202020204" pitchFamily="34" charset="0"/>
              <a:buChar char="•"/>
            </a:pPr>
            <a:r>
              <a:rPr lang="en-US" dirty="0"/>
              <a:t>Mainly for the wealthy</a:t>
            </a:r>
          </a:p>
          <a:p>
            <a:pPr marL="214313" indent="-214313" defTabSz="857250">
              <a:lnSpc>
                <a:spcPct val="115000"/>
              </a:lnSpc>
              <a:spcBef>
                <a:spcPts val="938"/>
              </a:spcBef>
              <a:spcAft>
                <a:spcPts val="800"/>
              </a:spcAft>
              <a:buFont typeface="Arial" panose="020B0604020202020204" pitchFamily="34" charset="0"/>
              <a:buChar char="•"/>
            </a:pPr>
            <a:r>
              <a:rPr lang="en-US" dirty="0"/>
              <a:t>Time</a:t>
            </a:r>
          </a:p>
          <a:p>
            <a:pPr marL="214313" indent="-214313" defTabSz="857250">
              <a:lnSpc>
                <a:spcPct val="115000"/>
              </a:lnSpc>
              <a:spcBef>
                <a:spcPts val="938"/>
              </a:spcBef>
              <a:spcAft>
                <a:spcPts val="800"/>
              </a:spcAft>
              <a:buFont typeface="Arial" panose="020B0604020202020204" pitchFamily="34" charset="0"/>
              <a:buChar char="•"/>
            </a:pPr>
            <a:r>
              <a:rPr lang="en-US" dirty="0"/>
              <a:t>Longer term outlook for the carer if successful</a:t>
            </a:r>
          </a:p>
          <a:p>
            <a:pPr defTabSz="857250">
              <a:lnSpc>
                <a:spcPct val="115000"/>
              </a:lnSpc>
              <a:spcBef>
                <a:spcPts val="938"/>
              </a:spcBef>
              <a:spcAft>
                <a:spcPts val="800"/>
              </a:spcAft>
            </a:pPr>
            <a:r>
              <a:rPr lang="en-US" dirty="0"/>
              <a:t> </a:t>
            </a:r>
          </a:p>
          <a:p>
            <a:pPr marL="214313" indent="-214313" defTabSz="857250">
              <a:lnSpc>
                <a:spcPct val="115000"/>
              </a:lnSpc>
              <a:spcBef>
                <a:spcPts val="938"/>
              </a:spcBef>
              <a:spcAft>
                <a:spcPts val="800"/>
              </a:spcAft>
              <a:buFont typeface="Arial" panose="020B0604020202020204" pitchFamily="34" charset="0"/>
              <a:buChar char="•"/>
            </a:pPr>
            <a:r>
              <a:rPr lang="en-US" dirty="0"/>
              <a:t>COST</a:t>
            </a:r>
          </a:p>
          <a:p>
            <a:pPr defTabSz="857250">
              <a:lnSpc>
                <a:spcPct val="115000"/>
              </a:lnSpc>
              <a:spcBef>
                <a:spcPts val="938"/>
              </a:spcBef>
              <a:spcAft>
                <a:spcPts val="800"/>
              </a:spcAft>
            </a:pPr>
            <a:endParaRPr lang="en-GB" kern="100" dirty="0">
              <a:latin typeface="Aptos" panose="020B0004020202020204" pitchFamily="34" charset="0"/>
              <a:cs typeface="Times New Roman" panose="02020603050405020304" pitchFamily="18" charset="0"/>
            </a:endParaRPr>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58274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B65CD-5718-238F-DFC1-CE043559DE7B}"/>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8373C30-BB01-B94F-C6FE-8E30089225C4}"/>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A Case for Change</a:t>
            </a:r>
          </a:p>
        </p:txBody>
      </p:sp>
      <p:sp>
        <p:nvSpPr>
          <p:cNvPr id="3" name="Subtitle 2">
            <a:extLst>
              <a:ext uri="{FF2B5EF4-FFF2-40B4-BE49-F238E27FC236}">
                <a16:creationId xmlns:a16="http://schemas.microsoft.com/office/drawing/2014/main" id="{28D1D13C-BE19-7685-C3DA-E33F18D934A5}"/>
              </a:ext>
            </a:extLst>
          </p:cNvPr>
          <p:cNvSpPr txBox="1">
            <a:spLocks/>
          </p:cNvSpPr>
          <p:nvPr/>
        </p:nvSpPr>
        <p:spPr>
          <a:xfrm>
            <a:off x="566737" y="1092051"/>
            <a:ext cx="10207279"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14C72A3-BAEC-3028-7A1F-4FF69DD1414D}"/>
              </a:ext>
            </a:extLst>
          </p:cNvPr>
          <p:cNvSpPr txBox="1"/>
          <p:nvPr/>
        </p:nvSpPr>
        <p:spPr>
          <a:xfrm>
            <a:off x="1178338" y="1245704"/>
            <a:ext cx="9184861" cy="3698128"/>
          </a:xfrm>
          <a:prstGeom prst="rect">
            <a:avLst/>
          </a:prstGeom>
          <a:noFill/>
        </p:spPr>
        <p:txBody>
          <a:bodyPr wrap="square">
            <a:spAutoFit/>
          </a:bodyPr>
          <a:lstStyle/>
          <a:p>
            <a:pPr marL="214313" lvl="0" indent="-214313" algn="just" defTabSz="857250">
              <a:lnSpc>
                <a:spcPct val="115000"/>
              </a:lnSpc>
              <a:spcBef>
                <a:spcPts val="938"/>
              </a:spcBef>
              <a:spcAft>
                <a:spcPts val="800"/>
              </a:spcAft>
              <a:buFont typeface="Arial" panose="020B0604020202020204" pitchFamily="34" charset="0"/>
              <a:buChar char="•"/>
            </a:pPr>
            <a:r>
              <a:rPr lang="en-GB" kern="100" dirty="0">
                <a:latin typeface="Aptos" panose="020B0004020202020204" pitchFamily="34" charset="0"/>
                <a:cs typeface="Times New Roman" panose="02020603050405020304" pitchFamily="18" charset="0"/>
              </a:rPr>
              <a:t>For the first time since records began in 1845, more babies were born to unmarried parents in England and Wales in 2021 than born to married couples (Office for National Statistics 2021).</a:t>
            </a:r>
          </a:p>
          <a:p>
            <a:pPr marL="214313" lvl="0" indent="-214313" algn="just" defTabSz="857250">
              <a:lnSpc>
                <a:spcPct val="115000"/>
              </a:lnSpc>
              <a:spcBef>
                <a:spcPts val="938"/>
              </a:spcBef>
              <a:spcAft>
                <a:spcPts val="800"/>
              </a:spcAft>
              <a:buFont typeface="Arial" panose="020B0604020202020204" pitchFamily="34" charset="0"/>
              <a:buChar char="•"/>
            </a:pPr>
            <a:r>
              <a:rPr lang="en-GB" i="1" kern="100" dirty="0">
                <a:latin typeface="Aptos" panose="020B0004020202020204" pitchFamily="34" charset="0"/>
                <a:cs typeface="Times New Roman" panose="02020603050405020304" pitchFamily="18" charset="0"/>
              </a:rPr>
              <a:t> “We pointed to evidence that couples living together with children tend to adapt their individual roles with the result that the family lives together as a financially interdependent unit, </a:t>
            </a:r>
            <a:r>
              <a:rPr lang="en-GB" i="1" u="sng" kern="100" dirty="0">
                <a:latin typeface="Aptos" panose="020B0004020202020204" pitchFamily="34" charset="0"/>
                <a:cs typeface="Times New Roman" panose="02020603050405020304" pitchFamily="18" charset="0"/>
              </a:rPr>
              <a:t>creating economic vulnerability for one party in the event of separation</a:t>
            </a:r>
            <a:r>
              <a:rPr lang="en-GB" i="1" kern="100" dirty="0">
                <a:latin typeface="Aptos" panose="020B0004020202020204" pitchFamily="34" charset="0"/>
                <a:cs typeface="Times New Roman" panose="02020603050405020304" pitchFamily="18" charset="0"/>
              </a:rPr>
              <a:t>. We also emphasised </a:t>
            </a:r>
            <a:r>
              <a:rPr lang="en-GB" i="1" u="sng" kern="100" dirty="0">
                <a:latin typeface="Aptos" panose="020B0004020202020204" pitchFamily="34" charset="0"/>
                <a:cs typeface="Times New Roman" panose="02020603050405020304" pitchFamily="18" charset="0"/>
              </a:rPr>
              <a:t>the potential for any hardship experienced by a cohabitant on separation to be passed on to any children </a:t>
            </a:r>
            <a:r>
              <a:rPr lang="en-GB" i="1" kern="100" dirty="0">
                <a:latin typeface="Aptos" panose="020B0004020202020204" pitchFamily="34" charset="0"/>
                <a:cs typeface="Times New Roman" panose="02020603050405020304" pitchFamily="18" charset="0"/>
              </a:rPr>
              <a:t>living with that cohabitant”.</a:t>
            </a:r>
          </a:p>
          <a:p>
            <a:pPr lvl="1" defTabSz="857250">
              <a:lnSpc>
                <a:spcPct val="115000"/>
              </a:lnSpc>
              <a:spcBef>
                <a:spcPts val="938"/>
              </a:spcBef>
              <a:spcAft>
                <a:spcPts val="800"/>
              </a:spcAft>
            </a:pPr>
            <a:r>
              <a:rPr lang="en-GB" kern="100" dirty="0">
                <a:latin typeface="Aptos" panose="020B0004020202020204" pitchFamily="34" charset="0"/>
                <a:cs typeface="Times New Roman" panose="02020603050405020304" pitchFamily="18" charset="0"/>
              </a:rPr>
              <a:t>(The Law Commission: </a:t>
            </a:r>
            <a:r>
              <a:rPr lang="en-GB" i="1" kern="100" dirty="0">
                <a:latin typeface="Aptos" panose="020B0004020202020204" pitchFamily="34" charset="0"/>
                <a:cs typeface="Times New Roman" panose="02020603050405020304" pitchFamily="18" charset="0"/>
              </a:rPr>
              <a:t>“COHABITATION: THE FINANCIAL CONSEQUENCES OF RELATIONSHIP BREAKDOWN”)</a:t>
            </a:r>
          </a:p>
        </p:txBody>
      </p:sp>
    </p:spTree>
    <p:extLst>
      <p:ext uri="{BB962C8B-B14F-4D97-AF65-F5344CB8AC3E}">
        <p14:creationId xmlns:p14="http://schemas.microsoft.com/office/powerpoint/2010/main" val="276126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C85A-74AD-1741-C801-4A9C960CA5C6}"/>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2A3244FC-62B1-29D9-4DF6-CF81CFCB2DB3}"/>
              </a:ext>
            </a:extLst>
          </p:cNvPr>
          <p:cNvSpPr txBox="1">
            <a:spLocks/>
          </p:cNvSpPr>
          <p:nvPr/>
        </p:nvSpPr>
        <p:spPr>
          <a:xfrm>
            <a:off x="566738" y="557213"/>
            <a:ext cx="6297888"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D71E48"/>
                </a:solidFill>
              </a:rPr>
              <a:t>A Case for Change Cont. …</a:t>
            </a:r>
          </a:p>
        </p:txBody>
      </p:sp>
      <p:sp>
        <p:nvSpPr>
          <p:cNvPr id="3" name="Subtitle 2">
            <a:extLst>
              <a:ext uri="{FF2B5EF4-FFF2-40B4-BE49-F238E27FC236}">
                <a16:creationId xmlns:a16="http://schemas.microsoft.com/office/drawing/2014/main" id="{0F45366D-3076-FD82-F2CC-BC3CD0CDF421}"/>
              </a:ext>
            </a:extLst>
          </p:cNvPr>
          <p:cNvSpPr txBox="1">
            <a:spLocks/>
          </p:cNvSpPr>
          <p:nvPr/>
        </p:nvSpPr>
        <p:spPr>
          <a:xfrm>
            <a:off x="566737" y="1092051"/>
            <a:ext cx="10207279"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B2CE1F3-CDCC-F22A-D35D-1A156FFD82D7}"/>
              </a:ext>
            </a:extLst>
          </p:cNvPr>
          <p:cNvSpPr txBox="1"/>
          <p:nvPr/>
        </p:nvSpPr>
        <p:spPr>
          <a:xfrm>
            <a:off x="1122569" y="940060"/>
            <a:ext cx="9184861" cy="4972323"/>
          </a:xfrm>
          <a:prstGeom prst="rect">
            <a:avLst/>
          </a:prstGeom>
          <a:noFill/>
        </p:spPr>
        <p:txBody>
          <a:bodyPr wrap="square">
            <a:spAutoFit/>
          </a:bodyPr>
          <a:lstStyle/>
          <a:p>
            <a:pPr marL="214313" lvl="0" indent="-214313" algn="just" defTabSz="857250">
              <a:lnSpc>
                <a:spcPct val="115000"/>
              </a:lnSpc>
              <a:spcBef>
                <a:spcPts val="938"/>
              </a:spcBef>
              <a:spcAft>
                <a:spcPts val="800"/>
              </a:spcAft>
              <a:buFont typeface="Arial" panose="020B0604020202020204" pitchFamily="34" charset="0"/>
              <a:buChar char="•"/>
            </a:pPr>
            <a:r>
              <a:rPr lang="en-GB" b="1" i="0" dirty="0">
                <a:solidFill>
                  <a:srgbClr val="222222"/>
                </a:solidFill>
                <a:effectLst/>
                <a:latin typeface="Aptos" panose="020B0004020202020204" pitchFamily="34" charset="0"/>
              </a:rPr>
              <a:t>The Law Commission </a:t>
            </a:r>
            <a:r>
              <a:rPr lang="en-GB" b="0" i="0" dirty="0">
                <a:solidFill>
                  <a:srgbClr val="222222"/>
                </a:solidFill>
                <a:effectLst/>
                <a:latin typeface="Aptos" panose="020B0004020202020204" pitchFamily="34" charset="0"/>
              </a:rPr>
              <a:t>recommended legislation be introduced to create a new statutory scheme to enable cohabitants to apply for financial relief in certain circumstances where qualifying contributions to the relationship gave rise to certain enduring consequences at the point of separation.  The Resolution Cohabitation Committee endorsed the recommendations of the report, but no Government has taken forward the recommendations to date.</a:t>
            </a:r>
            <a:endParaRPr lang="en-GB" kern="100" dirty="0">
              <a:solidFill>
                <a:srgbClr val="222222"/>
              </a:solidFill>
              <a:latin typeface="Aptos" panose="020B0004020202020204" pitchFamily="34" charset="0"/>
              <a:cs typeface="Times New Roman" panose="02020603050405020304" pitchFamily="18" charset="0"/>
            </a:endParaRPr>
          </a:p>
          <a:p>
            <a:pPr marL="214313" indent="-214313" algn="just" defTabSz="857250">
              <a:lnSpc>
                <a:spcPct val="115000"/>
              </a:lnSpc>
              <a:spcBef>
                <a:spcPts val="938"/>
              </a:spcBef>
              <a:spcAft>
                <a:spcPts val="800"/>
              </a:spcAft>
              <a:buFont typeface="Arial" panose="020B0604020202020204" pitchFamily="34" charset="0"/>
              <a:buChar char="•"/>
            </a:pPr>
            <a:r>
              <a:rPr lang="en-GB" b="1" dirty="0">
                <a:solidFill>
                  <a:srgbClr val="222222"/>
                </a:solidFill>
                <a:latin typeface="Aptos" panose="020B0004020202020204" pitchFamily="34" charset="0"/>
              </a:rPr>
              <a:t>T</a:t>
            </a:r>
            <a:r>
              <a:rPr lang="en-GB" b="1" i="0" dirty="0">
                <a:solidFill>
                  <a:srgbClr val="222222"/>
                </a:solidFill>
                <a:effectLst/>
                <a:latin typeface="Aptos" panose="020B0004020202020204" pitchFamily="34" charset="0"/>
              </a:rPr>
              <a:t>he </a:t>
            </a:r>
            <a:r>
              <a:rPr lang="en-GB" b="1" i="0" u="none" strike="noStrike" dirty="0">
                <a:effectLst/>
                <a:latin typeface="Aptos" panose="020B0004020202020204" pitchFamily="34" charset="0"/>
              </a:rPr>
              <a:t>Women’s &amp; Equalities Committee</a:t>
            </a:r>
            <a:r>
              <a:rPr lang="en-GB" b="1" i="0" dirty="0">
                <a:effectLst/>
                <a:latin typeface="Aptos" panose="020B0004020202020204" pitchFamily="34" charset="0"/>
              </a:rPr>
              <a:t> </a:t>
            </a:r>
            <a:r>
              <a:rPr lang="en-GB" b="0" i="0" dirty="0">
                <a:solidFill>
                  <a:srgbClr val="222222"/>
                </a:solidFill>
                <a:effectLst/>
                <a:latin typeface="Aptos" panose="020B0004020202020204" pitchFamily="34" charset="0"/>
              </a:rPr>
              <a:t>Parliamentary Inquiry 2021 considered equalities issues around cohabitation. Evidence submitted included that Cohabiting couples currently have little legal protection when they separate, eligible cohabitants should have a right to apply for certain financial remedies orders if they separate, the legislative framework in Schedule 1 of the Children Act 1989 should also be reviewed to provide a more accessible, flexible and fairer system to properly meet the needs of children of a cohabiting relationship.</a:t>
            </a:r>
          </a:p>
          <a:p>
            <a:pPr algn="just" defTabSz="857250">
              <a:lnSpc>
                <a:spcPct val="115000"/>
              </a:lnSpc>
              <a:spcBef>
                <a:spcPts val="938"/>
              </a:spcBef>
              <a:spcAft>
                <a:spcPts val="800"/>
              </a:spcAft>
            </a:pPr>
            <a:endParaRPr lang="en-GB" b="0" i="0" dirty="0">
              <a:solidFill>
                <a:srgbClr val="222222"/>
              </a:solidFill>
              <a:effectLst/>
              <a:latin typeface="Aptos" panose="020B0004020202020204" pitchFamily="34" charset="0"/>
            </a:endParaRPr>
          </a:p>
        </p:txBody>
      </p:sp>
    </p:spTree>
    <p:extLst>
      <p:ext uri="{BB962C8B-B14F-4D97-AF65-F5344CB8AC3E}">
        <p14:creationId xmlns:p14="http://schemas.microsoft.com/office/powerpoint/2010/main" val="226945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BC09-DBC8-5FC8-0839-174178E1D2ED}"/>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553D3E63-377D-4E18-3CBE-42DDF0D5ECA9}"/>
              </a:ext>
            </a:extLst>
          </p:cNvPr>
          <p:cNvSpPr txBox="1">
            <a:spLocks/>
          </p:cNvSpPr>
          <p:nvPr/>
        </p:nvSpPr>
        <p:spPr>
          <a:xfrm>
            <a:off x="566738" y="557213"/>
            <a:ext cx="6297888"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D71E48"/>
                </a:solidFill>
              </a:rPr>
              <a:t>Working Within the Current Framework</a:t>
            </a:r>
          </a:p>
        </p:txBody>
      </p:sp>
      <p:sp>
        <p:nvSpPr>
          <p:cNvPr id="3" name="Subtitle 2">
            <a:extLst>
              <a:ext uri="{FF2B5EF4-FFF2-40B4-BE49-F238E27FC236}">
                <a16:creationId xmlns:a16="http://schemas.microsoft.com/office/drawing/2014/main" id="{9950492C-0285-5962-EFE2-87C3D2BF0223}"/>
              </a:ext>
            </a:extLst>
          </p:cNvPr>
          <p:cNvSpPr txBox="1">
            <a:spLocks/>
          </p:cNvSpPr>
          <p:nvPr/>
        </p:nvSpPr>
        <p:spPr>
          <a:xfrm>
            <a:off x="566737" y="1092051"/>
            <a:ext cx="10207279"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BC4D656-8D91-D474-D2ED-ED2E06267CBF}"/>
              </a:ext>
            </a:extLst>
          </p:cNvPr>
          <p:cNvSpPr txBox="1"/>
          <p:nvPr/>
        </p:nvSpPr>
        <p:spPr>
          <a:xfrm>
            <a:off x="1122569" y="1092051"/>
            <a:ext cx="9184861" cy="4629537"/>
          </a:xfrm>
          <a:prstGeom prst="rect">
            <a:avLst/>
          </a:prstGeom>
          <a:noFill/>
        </p:spPr>
        <p:txBody>
          <a:bodyPr wrap="square">
            <a:spAutoFit/>
          </a:bodyPr>
          <a:lstStyle/>
          <a:p>
            <a:pPr algn="l"/>
            <a:r>
              <a:rPr lang="en-GB" sz="1430" b="0" i="1" dirty="0">
                <a:solidFill>
                  <a:srgbClr val="000000"/>
                </a:solidFill>
                <a:effectLst/>
                <a:latin typeface="Aptos" panose="020B0004020202020204" pitchFamily="34" charset="0"/>
              </a:rPr>
              <a:t>Re P</a:t>
            </a:r>
            <a:r>
              <a:rPr lang="en-GB" sz="1430" b="0" i="0" dirty="0">
                <a:solidFill>
                  <a:srgbClr val="000000"/>
                </a:solidFill>
                <a:effectLst/>
                <a:latin typeface="Aptos" panose="020B0004020202020204" pitchFamily="34" charset="0"/>
              </a:rPr>
              <a:t> </a:t>
            </a:r>
            <a:r>
              <a:rPr lang="en-GB" sz="1430" b="0" i="1" dirty="0">
                <a:solidFill>
                  <a:srgbClr val="000000"/>
                </a:solidFill>
                <a:effectLst/>
                <a:latin typeface="Aptos" panose="020B0004020202020204" pitchFamily="34" charset="0"/>
              </a:rPr>
              <a:t>(Child: Financial Provision) </a:t>
            </a:r>
            <a:r>
              <a:rPr lang="en-GB" sz="1430" b="0" i="0" dirty="0">
                <a:solidFill>
                  <a:srgbClr val="000000"/>
                </a:solidFill>
                <a:effectLst/>
                <a:latin typeface="Aptos" panose="020B0004020202020204" pitchFamily="34" charset="0"/>
              </a:rPr>
              <a:t>has most often applied in cases where </a:t>
            </a:r>
            <a:r>
              <a:rPr lang="en-GB" sz="1430" b="0" i="1" dirty="0">
                <a:solidFill>
                  <a:srgbClr val="000000"/>
                </a:solidFill>
                <a:effectLst/>
                <a:latin typeface="Aptos" panose="020B0004020202020204" pitchFamily="34" charset="0"/>
              </a:rPr>
              <a:t>"one or both of the parents lie somewhere on the spectrum from affluent to fabulously rich"</a:t>
            </a:r>
            <a:r>
              <a:rPr lang="en-GB" sz="1430" b="0" i="0" dirty="0">
                <a:solidFill>
                  <a:srgbClr val="000000"/>
                </a:solidFill>
                <a:effectLst/>
                <a:latin typeface="Aptos" panose="020B0004020202020204" pitchFamily="34" charset="0"/>
              </a:rPr>
              <a:t> (per Thorpe LJ at [45]),</a:t>
            </a:r>
          </a:p>
          <a:p>
            <a:pPr algn="l"/>
            <a:endParaRPr lang="en-GB" sz="1430" dirty="0">
              <a:solidFill>
                <a:srgbClr val="000000"/>
              </a:solidFill>
              <a:latin typeface="Aptos" panose="020B0004020202020204" pitchFamily="34" charset="0"/>
            </a:endParaRPr>
          </a:p>
          <a:p>
            <a:pPr algn="l"/>
            <a:r>
              <a:rPr lang="en-GB" sz="1430" b="0" i="0" dirty="0">
                <a:solidFill>
                  <a:srgbClr val="000000"/>
                </a:solidFill>
                <a:effectLst/>
                <a:latin typeface="Aptos" panose="020B0004020202020204" pitchFamily="34" charset="0"/>
              </a:rPr>
              <a:t>But as His Honour Judge Hess observed in </a:t>
            </a:r>
            <a:r>
              <a:rPr lang="en-GB" sz="1430" b="0" i="1" dirty="0">
                <a:solidFill>
                  <a:srgbClr val="000000"/>
                </a:solidFill>
                <a:effectLst/>
                <a:latin typeface="Aptos" panose="020B0004020202020204" pitchFamily="34" charset="0"/>
              </a:rPr>
              <a:t>SP v QR</a:t>
            </a:r>
            <a:r>
              <a:rPr lang="en-GB" sz="1430" b="0" i="0" dirty="0">
                <a:solidFill>
                  <a:srgbClr val="000000"/>
                </a:solidFill>
                <a:effectLst/>
                <a:latin typeface="Aptos" panose="020B0004020202020204" pitchFamily="34" charset="0"/>
              </a:rPr>
              <a:t> </a:t>
            </a:r>
            <a:r>
              <a:rPr lang="en-GB" sz="1430" b="0" i="0" dirty="0">
                <a:solidFill>
                  <a:srgbClr val="000000"/>
                </a:solidFill>
                <a:effectLst/>
                <a:latin typeface="Aptos" panose="020B0004020202020204" pitchFamily="34" charset="0"/>
                <a:hlinkClick r:id="rId3" tooltip="Link to BAILII version"/>
              </a:rPr>
              <a:t>[2024] EWFC 57 (B)</a:t>
            </a:r>
            <a:r>
              <a:rPr lang="en-GB" sz="1430" b="0" i="0" dirty="0">
                <a:solidFill>
                  <a:srgbClr val="000000"/>
                </a:solidFill>
                <a:effectLst/>
                <a:latin typeface="Aptos" panose="020B0004020202020204" pitchFamily="34" charset="0"/>
              </a:rPr>
              <a:t> at [13] </a:t>
            </a:r>
            <a:r>
              <a:rPr lang="en-GB" sz="1430" b="0" i="1" dirty="0">
                <a:solidFill>
                  <a:srgbClr val="000000"/>
                </a:solidFill>
                <a:effectLst/>
                <a:latin typeface="Aptos" panose="020B0004020202020204" pitchFamily="34" charset="0"/>
              </a:rPr>
              <a:t>"it does not follow from this … that awards cannot properly be made (if justified on the merits) against paying parents of more modest wealth, even where all or most of the available capital is needed to provide a home for a child.”</a:t>
            </a:r>
          </a:p>
          <a:p>
            <a:pPr algn="l"/>
            <a:endParaRPr lang="en-GB" sz="1430" i="1" dirty="0">
              <a:solidFill>
                <a:srgbClr val="000000"/>
              </a:solidFill>
              <a:latin typeface="Aptos" panose="020B0004020202020204" pitchFamily="34" charset="0"/>
            </a:endParaRPr>
          </a:p>
          <a:p>
            <a:r>
              <a:rPr lang="en-GB" sz="1430" b="0" i="0" dirty="0">
                <a:solidFill>
                  <a:srgbClr val="000000"/>
                </a:solidFill>
                <a:effectLst/>
                <a:latin typeface="Aptos" panose="020B0004020202020204" pitchFamily="34" charset="0"/>
              </a:rPr>
              <a:t>The jurisdiction under Schedule 1 to consider a further lump sum exists after a clean break in divorce proceedings involving the same parties as the application of issue estoppel has been disapproved in cases involving children - </a:t>
            </a:r>
            <a:r>
              <a:rPr lang="en-GB" sz="1430" b="0" i="1" dirty="0">
                <a:solidFill>
                  <a:srgbClr val="000000"/>
                </a:solidFill>
                <a:effectLst/>
                <a:latin typeface="Aptos" panose="020B0004020202020204" pitchFamily="34" charset="0"/>
              </a:rPr>
              <a:t>MB v KB </a:t>
            </a:r>
            <a:r>
              <a:rPr lang="en-GB" sz="1430" b="0" i="0" dirty="0">
                <a:solidFill>
                  <a:srgbClr val="000000"/>
                </a:solidFill>
                <a:effectLst/>
                <a:latin typeface="Aptos" panose="020B0004020202020204" pitchFamily="34" charset="0"/>
              </a:rPr>
              <a:t>[2007] 2 FLR 586 per Baron J at [25]. The mother may have concluded her own claims for housing, but not the right to claim on behalf of her child. In </a:t>
            </a:r>
            <a:r>
              <a:rPr lang="en-GB" sz="1430" b="0" i="1" dirty="0">
                <a:solidFill>
                  <a:srgbClr val="000000"/>
                </a:solidFill>
                <a:effectLst/>
                <a:latin typeface="Aptos" panose="020B0004020202020204" pitchFamily="34" charset="0"/>
              </a:rPr>
              <a:t>PK v BC (Financial Remedies: Schedule 1) </a:t>
            </a:r>
            <a:r>
              <a:rPr lang="en-GB" sz="1430" b="0" i="0" dirty="0">
                <a:solidFill>
                  <a:srgbClr val="000000"/>
                </a:solidFill>
                <a:effectLst/>
                <a:latin typeface="Aptos" panose="020B0004020202020204" pitchFamily="34" charset="0"/>
              </a:rPr>
              <a:t>[2012] 2 FLR 1426 per Moor J at [13] it was said that the circumstances have to be </a:t>
            </a:r>
            <a:r>
              <a:rPr lang="en-GB" sz="1430" b="0" i="1" dirty="0">
                <a:solidFill>
                  <a:srgbClr val="000000"/>
                </a:solidFill>
                <a:effectLst/>
                <a:latin typeface="Aptos" panose="020B0004020202020204" pitchFamily="34" charset="0"/>
              </a:rPr>
              <a:t>"exceptional”.</a:t>
            </a:r>
          </a:p>
          <a:p>
            <a:pPr algn="l"/>
            <a:endParaRPr lang="en-GB" sz="1430" i="1" dirty="0">
              <a:solidFill>
                <a:srgbClr val="000000"/>
              </a:solidFill>
              <a:latin typeface="Aptos" panose="020B0004020202020204" pitchFamily="34" charset="0"/>
            </a:endParaRPr>
          </a:p>
          <a:p>
            <a:r>
              <a:rPr lang="en-GB" sz="1430" dirty="0">
                <a:solidFill>
                  <a:srgbClr val="000000"/>
                </a:solidFill>
                <a:latin typeface="Aptos" panose="020B0004020202020204" pitchFamily="34" charset="0"/>
              </a:rPr>
              <a:t>A parent bringing a </a:t>
            </a:r>
            <a:r>
              <a:rPr lang="en-GB" sz="1430" dirty="0" err="1">
                <a:solidFill>
                  <a:srgbClr val="000000"/>
                </a:solidFill>
                <a:latin typeface="Aptos" panose="020B0004020202020204" pitchFamily="34" charset="0"/>
              </a:rPr>
              <a:t>Sch</a:t>
            </a:r>
            <a:r>
              <a:rPr lang="en-GB" sz="1430" dirty="0">
                <a:solidFill>
                  <a:srgbClr val="000000"/>
                </a:solidFill>
                <a:latin typeface="Aptos" panose="020B0004020202020204" pitchFamily="34" charset="0"/>
              </a:rPr>
              <a:t> 1 application is acting in a quasi-representative capacity for the benefit of the child and may be entitled to an interim costs order to pursue the application: see </a:t>
            </a:r>
            <a:r>
              <a:rPr lang="en-GB" sz="1430" i="1" dirty="0">
                <a:solidFill>
                  <a:srgbClr val="000000"/>
                </a:solidFill>
                <a:latin typeface="Aptos" panose="020B0004020202020204" pitchFamily="34" charset="0"/>
              </a:rPr>
              <a:t>M-T v T </a:t>
            </a:r>
            <a:r>
              <a:rPr lang="en-GB" sz="1430" dirty="0">
                <a:solidFill>
                  <a:srgbClr val="000000"/>
                </a:solidFill>
                <a:latin typeface="Aptos" panose="020B0004020202020204" pitchFamily="34" charset="0"/>
              </a:rPr>
              <a:t>[2007] 2 FLR 925, FD </a:t>
            </a:r>
          </a:p>
          <a:p>
            <a:pPr algn="l"/>
            <a:endParaRPr lang="en-GB" sz="1430" i="1" dirty="0">
              <a:solidFill>
                <a:srgbClr val="000000"/>
              </a:solidFill>
              <a:latin typeface="Aptos" panose="020B0004020202020204" pitchFamily="34" charset="0"/>
            </a:endParaRPr>
          </a:p>
          <a:p>
            <a:r>
              <a:rPr lang="en-GB" sz="1430" dirty="0">
                <a:solidFill>
                  <a:srgbClr val="000000"/>
                </a:solidFill>
                <a:latin typeface="Aptos" panose="020B0004020202020204" pitchFamily="34" charset="0"/>
              </a:rPr>
              <a:t>Costs:- Schedule 1 proceedings are exempt from the general rule in FPR 2010, r 28.3 and are subject to r 28.2. The court starts with a clean sheet and applies CPR 44. Costs may therefore follow the event, although this has been doubted where the mother in </a:t>
            </a:r>
            <a:r>
              <a:rPr lang="en-GB" sz="1430" dirty="0" err="1">
                <a:solidFill>
                  <a:srgbClr val="000000"/>
                </a:solidFill>
                <a:latin typeface="Aptos" panose="020B0004020202020204" pitchFamily="34" charset="0"/>
              </a:rPr>
              <a:t>Sch</a:t>
            </a:r>
            <a:r>
              <a:rPr lang="en-GB" sz="1430" dirty="0">
                <a:solidFill>
                  <a:srgbClr val="000000"/>
                </a:solidFill>
                <a:latin typeface="Aptos" panose="020B0004020202020204" pitchFamily="34" charset="0"/>
              </a:rPr>
              <a:t> 1 proceedings is in effect acting in a representative capacity for the child.</a:t>
            </a:r>
          </a:p>
          <a:p>
            <a:pPr algn="just" defTabSz="857250">
              <a:lnSpc>
                <a:spcPct val="115000"/>
              </a:lnSpc>
              <a:spcBef>
                <a:spcPts val="938"/>
              </a:spcBef>
              <a:spcAft>
                <a:spcPts val="800"/>
              </a:spcAft>
            </a:pPr>
            <a:endParaRPr lang="en-GB" sz="1430" b="0" i="0" dirty="0">
              <a:solidFill>
                <a:srgbClr val="222222"/>
              </a:solidFill>
              <a:effectLst/>
              <a:latin typeface="Aptos" panose="020B0004020202020204" pitchFamily="34" charset="0"/>
            </a:endParaRPr>
          </a:p>
        </p:txBody>
      </p:sp>
    </p:spTree>
    <p:extLst>
      <p:ext uri="{BB962C8B-B14F-4D97-AF65-F5344CB8AC3E}">
        <p14:creationId xmlns:p14="http://schemas.microsoft.com/office/powerpoint/2010/main" val="109721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ADC82-4415-7E15-DC35-6554F2A8001D}"/>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5186EF68-6DA6-6B02-1EA5-B7AB2AE75452}"/>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D71E48"/>
                </a:solidFill>
              </a:rPr>
              <a:t>Case in Focus</a:t>
            </a:r>
          </a:p>
        </p:txBody>
      </p:sp>
      <p:sp>
        <p:nvSpPr>
          <p:cNvPr id="3" name="Subtitle 2">
            <a:extLst>
              <a:ext uri="{FF2B5EF4-FFF2-40B4-BE49-F238E27FC236}">
                <a16:creationId xmlns:a16="http://schemas.microsoft.com/office/drawing/2014/main" id="{7A065D72-044B-57D0-3647-30F42993FF62}"/>
              </a:ext>
            </a:extLst>
          </p:cNvPr>
          <p:cNvSpPr txBox="1">
            <a:spLocks/>
          </p:cNvSpPr>
          <p:nvPr/>
        </p:nvSpPr>
        <p:spPr>
          <a:xfrm>
            <a:off x="566737" y="1092051"/>
            <a:ext cx="10207279"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82EC9D-A551-E8BE-AC65-5B66833F5810}"/>
              </a:ext>
            </a:extLst>
          </p:cNvPr>
          <p:cNvSpPr txBox="1"/>
          <p:nvPr/>
        </p:nvSpPr>
        <p:spPr>
          <a:xfrm>
            <a:off x="1178338" y="1245704"/>
            <a:ext cx="9184861" cy="3833357"/>
          </a:xfrm>
          <a:prstGeom prst="rect">
            <a:avLst/>
          </a:prstGeom>
          <a:noFill/>
        </p:spPr>
        <p:txBody>
          <a:bodyPr wrap="square">
            <a:spAutoFit/>
          </a:bodyPr>
          <a:lstStyle/>
          <a:p>
            <a:r>
              <a:rPr lang="en-US" sz="1430" b="1" dirty="0">
                <a:latin typeface="Aptos" panose="020B0004020202020204" pitchFamily="34" charset="0"/>
              </a:rPr>
              <a:t>TK v LK [2024] EWFC 71</a:t>
            </a:r>
          </a:p>
          <a:p>
            <a:pPr algn="l"/>
            <a:endParaRPr lang="en-GB" sz="1430" b="0" i="0" dirty="0">
              <a:effectLst/>
              <a:latin typeface="Aptos" panose="020B0004020202020204" pitchFamily="34" charset="0"/>
            </a:endParaRPr>
          </a:p>
          <a:p>
            <a:pPr algn="l"/>
            <a:r>
              <a:rPr lang="en-GB" sz="1430" b="0" i="0" dirty="0">
                <a:effectLst/>
                <a:latin typeface="Aptos" panose="020B0004020202020204" pitchFamily="34" charset="0"/>
              </a:rPr>
              <a:t>The father was represented by counsel and solicitors but the mother was in person, and incarcerated in prison throughout the proceedings.</a:t>
            </a:r>
          </a:p>
          <a:p>
            <a:pPr algn="l"/>
            <a:endParaRPr lang="en-GB" sz="1430" b="0" i="0" dirty="0">
              <a:effectLst/>
              <a:latin typeface="Aptos" panose="020B0004020202020204" pitchFamily="34" charset="0"/>
            </a:endParaRPr>
          </a:p>
          <a:p>
            <a:pPr algn="l"/>
            <a:r>
              <a:rPr lang="en-GB" sz="1430" b="0" i="0" dirty="0">
                <a:effectLst/>
                <a:latin typeface="Aptos" panose="020B0004020202020204" pitchFamily="34" charset="0"/>
              </a:rPr>
              <a:t>The judgment addresses the following matters:</a:t>
            </a:r>
          </a:p>
          <a:p>
            <a:pPr algn="l"/>
            <a:endParaRPr lang="en-GB" sz="1430" b="0" i="0" dirty="0">
              <a:effectLst/>
              <a:latin typeface="Aptos" panose="020B0004020202020204" pitchFamily="34" charset="0"/>
            </a:endParaRPr>
          </a:p>
          <a:p>
            <a:pPr marL="742950" lvl="1" indent="-285750">
              <a:buFont typeface="Arial" panose="020B0604020202020204" pitchFamily="34" charset="0"/>
              <a:buChar char="•"/>
            </a:pPr>
            <a:r>
              <a:rPr lang="en-GB" sz="1430" b="0" i="0" dirty="0">
                <a:effectLst/>
                <a:latin typeface="Aptos" panose="020B0004020202020204" pitchFamily="34" charset="0"/>
              </a:rPr>
              <a:t>Jurisdiction of the court to make a Schedule One order following a clean break in divorce proceedings in exceptional cases;</a:t>
            </a:r>
          </a:p>
          <a:p>
            <a:pPr marL="742950" lvl="1" indent="-285750">
              <a:buFont typeface="Arial" panose="020B0604020202020204" pitchFamily="34" charset="0"/>
              <a:buChar char="•"/>
            </a:pPr>
            <a:r>
              <a:rPr lang="en-GB" sz="1430" b="0" i="0" dirty="0">
                <a:effectLst/>
                <a:latin typeface="Aptos" panose="020B0004020202020204" pitchFamily="34" charset="0"/>
              </a:rPr>
              <a:t>The significance of conduct in Schedule One cases;</a:t>
            </a:r>
          </a:p>
          <a:p>
            <a:pPr marL="742950" lvl="1" indent="-285750">
              <a:buFont typeface="Arial" panose="020B0604020202020204" pitchFamily="34" charset="0"/>
              <a:buChar char="•"/>
            </a:pPr>
            <a:r>
              <a:rPr lang="en-GB" sz="1430" b="0" i="0" dirty="0">
                <a:effectLst/>
                <a:latin typeface="Aptos" panose="020B0004020202020204" pitchFamily="34" charset="0"/>
              </a:rPr>
              <a:t>Adverse inferences on the basis of non-disclosure;</a:t>
            </a:r>
          </a:p>
          <a:p>
            <a:pPr marL="742950" lvl="1" indent="-285750">
              <a:buFont typeface="Arial" panose="020B0604020202020204" pitchFamily="34" charset="0"/>
              <a:buChar char="•"/>
            </a:pPr>
            <a:r>
              <a:rPr lang="en-GB" sz="1430" b="0" i="0" dirty="0">
                <a:effectLst/>
                <a:latin typeface="Aptos" panose="020B0004020202020204" pitchFamily="34" charset="0"/>
              </a:rPr>
              <a:t>The correct approach of the court in the exercise of its powers under Schedule One</a:t>
            </a:r>
          </a:p>
          <a:p>
            <a:pPr marL="742950" lvl="1" indent="-285750">
              <a:buFont typeface="Arial" panose="020B0604020202020204" pitchFamily="34" charset="0"/>
              <a:buChar char="•"/>
            </a:pPr>
            <a:r>
              <a:rPr lang="en-GB" sz="1430" b="0" i="0" dirty="0">
                <a:effectLst/>
                <a:latin typeface="Aptos" panose="020B0004020202020204" pitchFamily="34" charset="0"/>
              </a:rPr>
              <a:t>Special measures in accordance with FPR 2010 Part 3A and PD3AA.</a:t>
            </a:r>
          </a:p>
          <a:p>
            <a:pPr lvl="1"/>
            <a:endParaRPr lang="en-GB" sz="1430" dirty="0">
              <a:latin typeface="Aptos" panose="020B0004020202020204" pitchFamily="34" charset="0"/>
            </a:endParaRPr>
          </a:p>
          <a:p>
            <a:pPr lvl="1"/>
            <a:r>
              <a:rPr lang="en-GB" sz="1430" b="0" i="0" dirty="0">
                <a:effectLst/>
                <a:latin typeface="Aptos" panose="020B0004020202020204" pitchFamily="34" charset="0"/>
              </a:rPr>
              <a:t>https://</a:t>
            </a:r>
            <a:r>
              <a:rPr lang="en-GB" sz="1430" b="0" i="0" dirty="0" err="1">
                <a:effectLst/>
                <a:latin typeface="Aptos" panose="020B0004020202020204" pitchFamily="34" charset="0"/>
              </a:rPr>
              <a:t>www.bailii.org</a:t>
            </a:r>
            <a:r>
              <a:rPr lang="en-GB" sz="1430" b="0" i="0" dirty="0">
                <a:effectLst/>
                <a:latin typeface="Aptos" panose="020B0004020202020204" pitchFamily="34" charset="0"/>
              </a:rPr>
              <a:t>/</a:t>
            </a:r>
            <a:r>
              <a:rPr lang="en-GB" sz="1430" b="0" i="0" dirty="0" err="1">
                <a:effectLst/>
                <a:latin typeface="Aptos" panose="020B0004020202020204" pitchFamily="34" charset="0"/>
              </a:rPr>
              <a:t>ew</a:t>
            </a:r>
            <a:r>
              <a:rPr lang="en-GB" sz="1430" b="0" i="0" dirty="0">
                <a:effectLst/>
                <a:latin typeface="Aptos" panose="020B0004020202020204" pitchFamily="34" charset="0"/>
              </a:rPr>
              <a:t>/cases/EWFC/HCJ/2024/71.html</a:t>
            </a:r>
          </a:p>
          <a:p>
            <a:br>
              <a:rPr lang="en-GB" sz="1430" dirty="0">
                <a:latin typeface="Aptos" panose="020B0004020202020204" pitchFamily="34" charset="0"/>
              </a:rPr>
            </a:br>
            <a:endParaRPr lang="en-GB" sz="1430" i="1"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6922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CB77-F9DC-5F0D-E8DE-B94374B31234}"/>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7B86D05-002C-6A52-3DE3-85266F096802}"/>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2000" dirty="0">
                <a:solidFill>
                  <a:srgbClr val="D71E48"/>
                </a:solidFill>
              </a:rPr>
              <a:t>Case in Focus</a:t>
            </a:r>
          </a:p>
        </p:txBody>
      </p:sp>
      <p:sp>
        <p:nvSpPr>
          <p:cNvPr id="3" name="Subtitle 2">
            <a:extLst>
              <a:ext uri="{FF2B5EF4-FFF2-40B4-BE49-F238E27FC236}">
                <a16:creationId xmlns:a16="http://schemas.microsoft.com/office/drawing/2014/main" id="{55BFD9D4-5B3F-021B-FC5B-279DE6156FF4}"/>
              </a:ext>
            </a:extLst>
          </p:cNvPr>
          <p:cNvSpPr txBox="1">
            <a:spLocks/>
          </p:cNvSpPr>
          <p:nvPr/>
        </p:nvSpPr>
        <p:spPr>
          <a:xfrm>
            <a:off x="566737" y="1092051"/>
            <a:ext cx="10207279" cy="3943775"/>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E54ADD-AD7C-9BCE-20FA-B0178C13E441}"/>
              </a:ext>
            </a:extLst>
          </p:cNvPr>
          <p:cNvSpPr txBox="1"/>
          <p:nvPr/>
        </p:nvSpPr>
        <p:spPr>
          <a:xfrm>
            <a:off x="1178339" y="879894"/>
            <a:ext cx="4536662" cy="5844870"/>
          </a:xfrm>
          <a:prstGeom prst="rect">
            <a:avLst/>
          </a:prstGeom>
          <a:noFill/>
        </p:spPr>
        <p:txBody>
          <a:bodyPr wrap="square">
            <a:spAutoFit/>
          </a:bodyPr>
          <a:lstStyle/>
          <a:p>
            <a:pPr algn="l"/>
            <a:r>
              <a:rPr lang="en-GB" sz="1430" b="0" i="0" dirty="0">
                <a:solidFill>
                  <a:srgbClr val="000000"/>
                </a:solidFill>
                <a:effectLst/>
                <a:latin typeface="Aptos" panose="020B0004020202020204" pitchFamily="34" charset="0"/>
              </a:rPr>
              <a:t>[188] From the authorities, the following principles are drawn:</a:t>
            </a:r>
          </a:p>
          <a:p>
            <a:pPr algn="l"/>
            <a:endParaRPr lang="en-GB" sz="1430" b="0" i="0" dirty="0">
              <a:solidFill>
                <a:srgbClr val="000000"/>
              </a:solidFill>
              <a:effectLst/>
              <a:latin typeface="Aptos" panose="020B0004020202020204" pitchFamily="34" charset="0"/>
            </a:endParaRPr>
          </a:p>
          <a:p>
            <a:pPr algn="l"/>
            <a:r>
              <a:rPr lang="en-GB" sz="1430" b="0" i="0" dirty="0" err="1">
                <a:solidFill>
                  <a:srgbClr val="000000"/>
                </a:solidFill>
                <a:effectLst/>
                <a:latin typeface="Aptos" panose="020B0004020202020204" pitchFamily="34" charset="0"/>
              </a:rPr>
              <a:t>i</a:t>
            </a:r>
            <a:r>
              <a:rPr lang="en-GB" sz="1430" b="0" i="0" dirty="0">
                <a:solidFill>
                  <a:srgbClr val="000000"/>
                </a:solidFill>
                <a:effectLst/>
                <a:latin typeface="Aptos" panose="020B0004020202020204" pitchFamily="34" charset="0"/>
              </a:rPr>
              <a:t>) The main orders which Schedule 1 entitles me to make are:</a:t>
            </a:r>
          </a:p>
          <a:p>
            <a:pPr lvl="1"/>
            <a:r>
              <a:rPr lang="en-GB" sz="1430" b="0" i="0" dirty="0">
                <a:solidFill>
                  <a:srgbClr val="000000"/>
                </a:solidFill>
                <a:effectLst/>
                <a:latin typeface="Aptos" panose="020B0004020202020204" pitchFamily="34" charset="0"/>
              </a:rPr>
              <a:t>a. Settlement of property, which invariably will be on a trust, licence or lease arrangement such that the payer retains ownership thereof, and the payee is entitled to occupy with the children during their minority, or until conclusion of tertiary education; </a:t>
            </a:r>
            <a:r>
              <a:rPr lang="en-GB" sz="1430" b="0" i="1" dirty="0">
                <a:solidFill>
                  <a:srgbClr val="000000"/>
                </a:solidFill>
                <a:effectLst/>
                <a:latin typeface="Aptos" panose="020B0004020202020204" pitchFamily="34" charset="0"/>
              </a:rPr>
              <a:t>Re A </a:t>
            </a:r>
            <a:r>
              <a:rPr lang="en-GB" sz="1430" b="0" i="0" dirty="0">
                <a:solidFill>
                  <a:srgbClr val="000000"/>
                </a:solidFill>
                <a:effectLst/>
                <a:latin typeface="Aptos" panose="020B0004020202020204" pitchFamily="34" charset="0"/>
                <a:hlinkClick r:id="rId3" tooltip="Link to BAILII version"/>
              </a:rPr>
              <a:t>[2015] 2 FLR 625</a:t>
            </a:r>
            <a:r>
              <a:rPr lang="en-GB" sz="1430" b="0" i="0" dirty="0">
                <a:solidFill>
                  <a:srgbClr val="000000"/>
                </a:solidFill>
                <a:effectLst/>
                <a:latin typeface="Aptos" panose="020B0004020202020204" pitchFamily="34" charset="0"/>
              </a:rPr>
              <a:t> and </a:t>
            </a:r>
            <a:r>
              <a:rPr lang="en-GB" sz="1430" b="0" i="1" dirty="0">
                <a:solidFill>
                  <a:srgbClr val="000000"/>
                </a:solidFill>
                <a:effectLst/>
                <a:latin typeface="Aptos" panose="020B0004020202020204" pitchFamily="34" charset="0"/>
              </a:rPr>
              <a:t>UD v DN </a:t>
            </a:r>
            <a:r>
              <a:rPr lang="en-GB" sz="1430" b="0" i="0" dirty="0">
                <a:solidFill>
                  <a:srgbClr val="000000"/>
                </a:solidFill>
                <a:effectLst/>
                <a:latin typeface="Aptos" panose="020B0004020202020204" pitchFamily="34" charset="0"/>
                <a:hlinkClick r:id="rId4" tooltip="Link to BAILII version"/>
              </a:rPr>
              <a:t>[2021] EWCA Civ 1947</a:t>
            </a:r>
            <a:r>
              <a:rPr lang="en-GB" sz="1430" b="0" i="0" dirty="0">
                <a:solidFill>
                  <a:srgbClr val="000000"/>
                </a:solidFill>
                <a:effectLst/>
                <a:latin typeface="Aptos" panose="020B0004020202020204" pitchFamily="34" charset="0"/>
              </a:rPr>
              <a:t>.</a:t>
            </a:r>
          </a:p>
          <a:p>
            <a:pPr lvl="1"/>
            <a:r>
              <a:rPr lang="en-GB" sz="1430" b="0" i="0" dirty="0">
                <a:solidFill>
                  <a:srgbClr val="000000"/>
                </a:solidFill>
                <a:effectLst/>
                <a:latin typeface="Aptos" panose="020B0004020202020204" pitchFamily="34" charset="0"/>
              </a:rPr>
              <a:t>b. Lump sum or sums for the likes of furniture, car, and clearing debts.</a:t>
            </a:r>
          </a:p>
          <a:p>
            <a:pPr lvl="1"/>
            <a:r>
              <a:rPr lang="en-GB" sz="1430" b="0" i="0" dirty="0">
                <a:solidFill>
                  <a:srgbClr val="000000"/>
                </a:solidFill>
                <a:effectLst/>
                <a:latin typeface="Aptos" panose="020B0004020202020204" pitchFamily="34" charset="0"/>
              </a:rPr>
              <a:t>c. Child maintenance (secured or unsecured).</a:t>
            </a:r>
          </a:p>
          <a:p>
            <a:pPr algn="l"/>
            <a:endParaRPr lang="en-GB" sz="1430" b="0" i="0" dirty="0">
              <a:solidFill>
                <a:srgbClr val="000000"/>
              </a:solidFill>
              <a:effectLst/>
              <a:latin typeface="Aptos" panose="020B0004020202020204" pitchFamily="34" charset="0"/>
            </a:endParaRPr>
          </a:p>
          <a:p>
            <a:pPr algn="l"/>
            <a:r>
              <a:rPr lang="en-GB" sz="1430" b="0" i="0" dirty="0">
                <a:solidFill>
                  <a:srgbClr val="000000"/>
                </a:solidFill>
                <a:effectLst/>
                <a:latin typeface="Aptos" panose="020B0004020202020204" pitchFamily="34" charset="0"/>
              </a:rPr>
              <a:t>ii) Each such order, by the wording of the statute must be </a:t>
            </a:r>
            <a:r>
              <a:rPr lang="en-GB" sz="1430" b="0" i="1" dirty="0">
                <a:solidFill>
                  <a:srgbClr val="000000"/>
                </a:solidFill>
                <a:effectLst/>
                <a:latin typeface="Aptos" panose="020B0004020202020204" pitchFamily="34" charset="0"/>
              </a:rPr>
              <a:t>"for the benefit of the child"</a:t>
            </a:r>
            <a:r>
              <a:rPr lang="en-GB" sz="1430" b="0" i="0" dirty="0">
                <a:solidFill>
                  <a:srgbClr val="000000"/>
                </a:solidFill>
                <a:effectLst/>
                <a:latin typeface="Aptos" panose="020B0004020202020204" pitchFamily="34" charset="0"/>
              </a:rPr>
              <a:t>, or made direct to the child (which will be very rare).</a:t>
            </a:r>
          </a:p>
          <a:p>
            <a:pPr algn="l"/>
            <a:r>
              <a:rPr lang="en-GB" sz="1430" b="0" i="0" dirty="0">
                <a:solidFill>
                  <a:srgbClr val="000000"/>
                </a:solidFill>
                <a:effectLst/>
                <a:latin typeface="Aptos" panose="020B0004020202020204" pitchFamily="34" charset="0"/>
              </a:rPr>
              <a:t>iii) The court shall have regard to the matters set out at para 4 of Schedule 1 in the exercise of its discretion.</a:t>
            </a:r>
          </a:p>
          <a:p>
            <a:pPr algn="just" defTabSz="857250">
              <a:lnSpc>
                <a:spcPct val="115000"/>
              </a:lnSpc>
              <a:spcBef>
                <a:spcPts val="938"/>
              </a:spcBef>
              <a:spcAft>
                <a:spcPts val="800"/>
              </a:spcAft>
            </a:pPr>
            <a:endParaRPr lang="en-GB" sz="1430" b="0" i="0" dirty="0">
              <a:solidFill>
                <a:srgbClr val="222222"/>
              </a:solidFill>
              <a:effectLst/>
              <a:latin typeface="Aptos" panose="020B0004020202020204" pitchFamily="34" charset="0"/>
            </a:endParaRPr>
          </a:p>
          <a:p>
            <a:br>
              <a:rPr lang="en-GB" sz="1430" dirty="0">
                <a:latin typeface="Aptos" panose="020B0004020202020204" pitchFamily="34" charset="0"/>
              </a:rPr>
            </a:br>
            <a:endParaRPr lang="en-GB" sz="1430" i="1" kern="100" dirty="0">
              <a:latin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22ADBB6-54CE-62B8-1C8E-CB8A98682052}"/>
              </a:ext>
            </a:extLst>
          </p:cNvPr>
          <p:cNvSpPr txBox="1"/>
          <p:nvPr/>
        </p:nvSpPr>
        <p:spPr>
          <a:xfrm>
            <a:off x="5673931" y="776934"/>
            <a:ext cx="5711686" cy="5069658"/>
          </a:xfrm>
          <a:prstGeom prst="rect">
            <a:avLst/>
          </a:prstGeom>
          <a:noFill/>
        </p:spPr>
        <p:txBody>
          <a:bodyPr wrap="square">
            <a:spAutoFit/>
          </a:bodyPr>
          <a:lstStyle/>
          <a:p>
            <a:pPr algn="l"/>
            <a:r>
              <a:rPr lang="en-GB" sz="1430" b="0" i="0" dirty="0">
                <a:solidFill>
                  <a:srgbClr val="000000"/>
                </a:solidFill>
                <a:effectLst/>
                <a:latin typeface="Aptos" panose="020B0004020202020204" pitchFamily="34" charset="0"/>
              </a:rPr>
              <a:t>iv) Although para 4 does not expressly refer to the welfare of the child, in the generality of cases welfare will be a constant influence on the discretionary outcome; </a:t>
            </a:r>
            <a:r>
              <a:rPr lang="en-GB" sz="1430" b="0" i="1" dirty="0">
                <a:solidFill>
                  <a:srgbClr val="000000"/>
                </a:solidFill>
                <a:effectLst/>
                <a:latin typeface="Aptos" panose="020B0004020202020204" pitchFamily="34" charset="0"/>
              </a:rPr>
              <a:t>Re P </a:t>
            </a:r>
            <a:r>
              <a:rPr lang="en-GB" sz="1430" b="0" i="0" dirty="0">
                <a:solidFill>
                  <a:srgbClr val="000000"/>
                </a:solidFill>
                <a:effectLst/>
                <a:latin typeface="Aptos" panose="020B0004020202020204" pitchFamily="34" charset="0"/>
                <a:hlinkClick r:id="rId5" tooltip="Link to BAILII version"/>
              </a:rPr>
              <a:t>[2003] EWCA Civ 837</a:t>
            </a:r>
            <a:r>
              <a:rPr lang="en-GB" sz="1430" b="0" i="0" dirty="0">
                <a:solidFill>
                  <a:srgbClr val="000000"/>
                </a:solidFill>
                <a:effectLst/>
                <a:latin typeface="Aptos" panose="020B0004020202020204" pitchFamily="34" charset="0"/>
              </a:rPr>
              <a:t> at para 44.</a:t>
            </a:r>
          </a:p>
          <a:p>
            <a:pPr algn="l"/>
            <a:r>
              <a:rPr lang="en-GB" sz="1430" b="0" i="0" dirty="0">
                <a:solidFill>
                  <a:srgbClr val="000000"/>
                </a:solidFill>
                <a:effectLst/>
                <a:latin typeface="Aptos" panose="020B0004020202020204" pitchFamily="34" charset="0"/>
              </a:rPr>
              <a:t>v) Nor does para 4 refer expressly to standard of living, although in my judgment that is likely to be a highly material factor in many cases, particularly those which fall into the so-called "big money" category.</a:t>
            </a:r>
          </a:p>
          <a:p>
            <a:pPr algn="l"/>
            <a:r>
              <a:rPr lang="en-GB" sz="1430" b="0" i="0" dirty="0">
                <a:solidFill>
                  <a:srgbClr val="000000"/>
                </a:solidFill>
                <a:effectLst/>
                <a:latin typeface="Aptos" panose="020B0004020202020204" pitchFamily="34" charset="0"/>
              </a:rPr>
              <a:t>vi) In </a:t>
            </a:r>
            <a:r>
              <a:rPr lang="en-GB" sz="1430" b="0" i="1" dirty="0">
                <a:solidFill>
                  <a:srgbClr val="000000"/>
                </a:solidFill>
                <a:effectLst/>
                <a:latin typeface="Aptos" panose="020B0004020202020204" pitchFamily="34" charset="0"/>
              </a:rPr>
              <a:t>Al Maktoum </a:t>
            </a:r>
            <a:r>
              <a:rPr lang="en-GB" sz="1430" b="0" i="0" dirty="0">
                <a:solidFill>
                  <a:srgbClr val="000000"/>
                </a:solidFill>
                <a:effectLst/>
                <a:latin typeface="Aptos" panose="020B0004020202020204" pitchFamily="34" charset="0"/>
              </a:rPr>
              <a:t>(supra) at para 91, Moor J suggested that </a:t>
            </a:r>
            <a:r>
              <a:rPr lang="en-GB" sz="1430" b="0" i="1" dirty="0">
                <a:solidFill>
                  <a:srgbClr val="000000"/>
                </a:solidFill>
                <a:effectLst/>
                <a:latin typeface="Aptos" panose="020B0004020202020204" pitchFamily="34" charset="0"/>
              </a:rPr>
              <a:t>"… the children should be able to have a lifestyle that is not entirely out of kilter with that enjoyed by them in Dubai and that enjoyed by [the father] and his family"</a:t>
            </a:r>
            <a:r>
              <a:rPr lang="en-GB" sz="1430" b="0" i="0" dirty="0">
                <a:solidFill>
                  <a:srgbClr val="000000"/>
                </a:solidFill>
                <a:effectLst/>
                <a:latin typeface="Aptos" panose="020B0004020202020204" pitchFamily="34" charset="0"/>
              </a:rPr>
              <a:t>. In </a:t>
            </a:r>
            <a:r>
              <a:rPr lang="en-GB" sz="1430" b="0" i="1" dirty="0" err="1">
                <a:solidFill>
                  <a:srgbClr val="000000"/>
                </a:solidFill>
                <a:effectLst/>
                <a:latin typeface="Aptos" panose="020B0004020202020204" pitchFamily="34" charset="0"/>
              </a:rPr>
              <a:t>Collardeau</a:t>
            </a:r>
            <a:r>
              <a:rPr lang="en-GB" sz="1430" b="0" i="1" dirty="0">
                <a:solidFill>
                  <a:srgbClr val="000000"/>
                </a:solidFill>
                <a:effectLst/>
                <a:latin typeface="Aptos" panose="020B0004020202020204" pitchFamily="34" charset="0"/>
              </a:rPr>
              <a:t>-Fuchs v Fuchs </a:t>
            </a:r>
            <a:r>
              <a:rPr lang="en-GB" sz="1430" b="0" i="0" dirty="0">
                <a:solidFill>
                  <a:srgbClr val="000000"/>
                </a:solidFill>
                <a:effectLst/>
                <a:latin typeface="Aptos" panose="020B0004020202020204" pitchFamily="34" charset="0"/>
                <a:hlinkClick r:id="rId6" tooltip="Link to BAILII version"/>
              </a:rPr>
              <a:t>[2022] EWFC 135</a:t>
            </a:r>
            <a:r>
              <a:rPr lang="en-GB" sz="1430" b="0" i="0" dirty="0">
                <a:solidFill>
                  <a:srgbClr val="000000"/>
                </a:solidFill>
                <a:effectLst/>
                <a:latin typeface="Aptos" panose="020B0004020202020204" pitchFamily="34" charset="0"/>
              </a:rPr>
              <a:t> at para 119, Mostyn J observed that standard of living before breakdown of the relationship </a:t>
            </a:r>
            <a:r>
              <a:rPr lang="en-GB" sz="1430" b="0" i="1" dirty="0">
                <a:solidFill>
                  <a:srgbClr val="000000"/>
                </a:solidFill>
                <a:effectLst/>
                <a:latin typeface="Aptos" panose="020B0004020202020204" pitchFamily="34" charset="0"/>
              </a:rPr>
              <a:t>"… should not however be allowed to dominate the picture as there will be many children, particularly children dealt with under </a:t>
            </a:r>
            <a:r>
              <a:rPr lang="en-GB" sz="1430" b="0" i="1" dirty="0" err="1">
                <a:solidFill>
                  <a:srgbClr val="000000"/>
                </a:solidFill>
                <a:effectLst/>
                <a:latin typeface="Aptos" panose="020B0004020202020204" pitchFamily="34" charset="0"/>
              </a:rPr>
              <a:t>Sch</a:t>
            </a:r>
            <a:r>
              <a:rPr lang="en-GB" sz="1430" b="0" i="1" dirty="0">
                <a:solidFill>
                  <a:srgbClr val="000000"/>
                </a:solidFill>
                <a:effectLst/>
                <a:latin typeface="Aptos" panose="020B0004020202020204" pitchFamily="34" charset="0"/>
              </a:rPr>
              <a:t> 1, who will not have experienced a standard of living within a functioning relationship either because the liaison between the parents was very brief, or because the child was born after the relationship had come to an end". </a:t>
            </a:r>
            <a:r>
              <a:rPr lang="en-GB" sz="1430" b="0" i="0" dirty="0">
                <a:solidFill>
                  <a:srgbClr val="000000"/>
                </a:solidFill>
                <a:effectLst/>
                <a:latin typeface="Aptos" panose="020B0004020202020204" pitchFamily="34" charset="0"/>
              </a:rPr>
              <a:t>In my judgment the relevance of the standard of living during the relationship, and the standard of living of each party after the end of the relationship, will vary from case to case, and, as was said at para 21 of </a:t>
            </a:r>
            <a:r>
              <a:rPr lang="en-GB" sz="1430" b="0" i="1" dirty="0">
                <a:solidFill>
                  <a:srgbClr val="000000"/>
                </a:solidFill>
                <a:effectLst/>
                <a:latin typeface="Aptos" panose="020B0004020202020204" pitchFamily="34" charset="0"/>
              </a:rPr>
              <a:t>Re A </a:t>
            </a:r>
            <a:r>
              <a:rPr lang="en-GB" sz="1430" b="0" i="0" dirty="0">
                <a:solidFill>
                  <a:srgbClr val="000000"/>
                </a:solidFill>
                <a:effectLst/>
                <a:latin typeface="Aptos" panose="020B0004020202020204" pitchFamily="34" charset="0"/>
              </a:rPr>
              <a:t>(supra), will have to be seen in context.</a:t>
            </a:r>
          </a:p>
          <a:p>
            <a:pPr algn="just" defTabSz="857250">
              <a:lnSpc>
                <a:spcPct val="115000"/>
              </a:lnSpc>
              <a:spcBef>
                <a:spcPts val="938"/>
              </a:spcBef>
              <a:spcAft>
                <a:spcPts val="800"/>
              </a:spcAft>
            </a:pPr>
            <a:endParaRPr lang="en-GB" sz="1430" b="0" i="0" dirty="0">
              <a:solidFill>
                <a:srgbClr val="222222"/>
              </a:solidFill>
              <a:effectLst/>
              <a:latin typeface="Aptos" panose="020B0004020202020204" pitchFamily="34" charset="0"/>
            </a:endParaRPr>
          </a:p>
        </p:txBody>
      </p:sp>
    </p:spTree>
    <p:extLst>
      <p:ext uri="{BB962C8B-B14F-4D97-AF65-F5344CB8AC3E}">
        <p14:creationId xmlns:p14="http://schemas.microsoft.com/office/powerpoint/2010/main" val="213144314"/>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TotalTime>
  <Words>1935</Words>
  <Application>Microsoft Macintosh PowerPoint</Application>
  <PresentationFormat>Custom</PresentationFormat>
  <Paragraphs>112</Paragraphs>
  <Slides>11</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Aptos</vt:lpstr>
      <vt:lpstr>Arial</vt:lpstr>
      <vt:lpstr>Calibri</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John Hatton</cp:lastModifiedBy>
  <cp:revision>13</cp:revision>
  <dcterms:created xsi:type="dcterms:W3CDTF">2024-04-19T14:07:47Z</dcterms:created>
  <dcterms:modified xsi:type="dcterms:W3CDTF">2024-11-11T10:02:06Z</dcterms:modified>
</cp:coreProperties>
</file>