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6" r:id="rId3"/>
  </p:sldMasterIdLst>
  <p:sldIdLst>
    <p:sldId id="256" r:id="rId4"/>
    <p:sldId id="260" r:id="rId5"/>
    <p:sldId id="258" r:id="rId6"/>
    <p:sldId id="259" r:id="rId7"/>
    <p:sldId id="264" r:id="rId8"/>
    <p:sldId id="261" r:id="rId9"/>
    <p:sldId id="262" r:id="rId10"/>
    <p:sldId id="263" r:id="rId11"/>
    <p:sldId id="265" r:id="rId12"/>
    <p:sldId id="266" r:id="rId13"/>
    <p:sldId id="267" r:id="rId14"/>
    <p:sldId id="268" r:id="rId15"/>
    <p:sldId id="269" r:id="rId16"/>
    <p:sldId id="270" r:id="rId17"/>
    <p:sldId id="271" r:id="rId18"/>
    <p:sldId id="272" r:id="rId19"/>
    <p:sldId id="257" r:id="rId20"/>
  </p:sldIdLst>
  <p:sldSz cx="11430000"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p:restoredTop sz="94694"/>
  </p:normalViewPr>
  <p:slideViewPr>
    <p:cSldViewPr snapToGrid="0" showGuides="1">
      <p:cViewPr>
        <p:scale>
          <a:sx n="119" d="100"/>
          <a:sy n="119" d="100"/>
        </p:scale>
        <p:origin x="1160" y="96"/>
      </p:cViewPr>
      <p:guideLst>
        <p:guide orient="horz" pos="2257"/>
        <p:guide pos="3600"/>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10006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662397"/>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96402"/>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2F3EE-E755-7959-D99D-D525482DC19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6470148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8876431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134970167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justice.gov.uk/courts/procedure-rules/family/practice_directions/pd_part_09a#IDADD5S"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575364" y="3271259"/>
            <a:ext cx="4988674" cy="1619918"/>
          </a:xfrm>
          <a:prstGeom prst="rect">
            <a:avLst/>
          </a:prstGeom>
        </p:spPr>
        <p:txBody>
          <a:bodyPr lIns="0" tIns="0" rIns="0" bIns="0"/>
          <a:lstStyle/>
          <a:p>
            <a:pPr marL="0" indent="0">
              <a:lnSpc>
                <a:spcPct val="100000"/>
              </a:lnSpc>
              <a:buNone/>
            </a:pPr>
            <a:r>
              <a:rPr lang="en-US" sz="2700" dirty="0">
                <a:solidFill>
                  <a:schemeClr val="bg1"/>
                </a:solidFill>
              </a:rPr>
              <a:t>Costs and Non-Court Dispute Resolution </a:t>
            </a:r>
          </a:p>
          <a:p>
            <a:pPr marL="0" indent="0">
              <a:lnSpc>
                <a:spcPct val="100000"/>
              </a:lnSpc>
              <a:buNone/>
            </a:pPr>
            <a:endParaRPr lang="en-US" sz="2700" dirty="0">
              <a:solidFill>
                <a:schemeClr val="bg1"/>
              </a:solidFill>
            </a:endParaRP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Laura Buchan</a:t>
            </a:r>
          </a:p>
        </p:txBody>
      </p:sp>
    </p:spTree>
    <p:extLst>
      <p:ext uri="{BB962C8B-B14F-4D97-AF65-F5344CB8AC3E}">
        <p14:creationId xmlns:p14="http://schemas.microsoft.com/office/powerpoint/2010/main" val="17019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FD92C7-8EF9-3A1B-BE55-38672E0C81BC}"/>
              </a:ext>
            </a:extLst>
          </p:cNvPr>
          <p:cNvSpPr txBox="1"/>
          <p:nvPr/>
        </p:nvSpPr>
        <p:spPr>
          <a:xfrm>
            <a:off x="430306" y="290456"/>
            <a:ext cx="10639313" cy="5211683"/>
          </a:xfrm>
          <a:prstGeom prst="rect">
            <a:avLst/>
          </a:prstGeom>
          <a:noFill/>
        </p:spPr>
        <p:txBody>
          <a:bodyPr wrap="square" rtlCol="0">
            <a:spAutoFit/>
          </a:bodyPr>
          <a:lstStyle/>
          <a:p>
            <a:r>
              <a:rPr lang="en-GB" dirty="0">
                <a:effectLst/>
                <a:latin typeface="Arial" panose="020B0604020202020204" pitchFamily="34" charset="0"/>
                <a:cs typeface="Arial" panose="020B0604020202020204" pitchFamily="34" charset="0"/>
              </a:rPr>
              <a:t>17(v). by rule 28.3(7), a failure, without good reason, to attend non-court dispute resolution is an express reason for the court to consider departing from the general rule of no order as to costs.</a:t>
            </a:r>
          </a:p>
          <a:p>
            <a:br>
              <a:rPr lang="en-GB" dirty="0">
                <a:effectLst/>
                <a:latin typeface="Arial" panose="020B0604020202020204" pitchFamily="34" charset="0"/>
                <a:cs typeface="Arial" panose="020B0604020202020204" pitchFamily="34" charset="0"/>
              </a:rPr>
            </a:br>
            <a:endParaRPr lang="en-GB" dirty="0">
              <a:effectLst/>
              <a:latin typeface="Arial" panose="020B0604020202020204" pitchFamily="34" charset="0"/>
              <a:cs typeface="Arial" panose="020B0604020202020204" pitchFamily="34" charset="0"/>
            </a:endParaRPr>
          </a:p>
          <a:p>
            <a:pPr>
              <a:spcAft>
                <a:spcPts val="3150"/>
              </a:spcAft>
            </a:pPr>
            <a:r>
              <a:rPr lang="en-GB" dirty="0">
                <a:effectLst/>
                <a:latin typeface="Arial" panose="020B0604020202020204" pitchFamily="34" charset="0"/>
                <a:cs typeface="Arial" panose="020B0604020202020204" pitchFamily="34" charset="0"/>
              </a:rPr>
              <a:t>21. Parties and legal representatives must always bear in mind the court’s overriding objective as set out at rule 1.1 to resolve cases justly, as quickly and fairly as possible, in ways that are proportionate to the nature, importance and complexity of the issues, and without costs being unreasonably incurred. By rule 1.3 the parties are required to help the court further the overriding objective. These obligations apply equally to conduct before as well as after proceedings have started</a:t>
            </a:r>
          </a:p>
          <a:p>
            <a:r>
              <a:rPr lang="en-GB" b="1" dirty="0">
                <a:effectLst/>
                <a:latin typeface="Arial" panose="020B0604020202020204" pitchFamily="34" charset="0"/>
                <a:cs typeface="Arial" panose="020B0604020202020204" pitchFamily="34" charset="0"/>
              </a:rPr>
              <a:t>25.  Parties and legal representatives should be aware that where a court is considering whether to make an order requiring one party to pay the costs of another party, it will take into account (</a:t>
            </a:r>
            <a:r>
              <a:rPr lang="en-GB" b="1" dirty="0" err="1">
                <a:effectLst/>
                <a:latin typeface="Arial" panose="020B0604020202020204" pitchFamily="34" charset="0"/>
                <a:cs typeface="Arial" panose="020B0604020202020204" pitchFamily="34" charset="0"/>
              </a:rPr>
              <a:t>i</a:t>
            </a:r>
            <a:r>
              <a:rPr lang="en-GB" b="1" dirty="0">
                <a:effectLst/>
                <a:latin typeface="Arial" panose="020B0604020202020204" pitchFamily="34" charset="0"/>
                <a:cs typeface="Arial" panose="020B0604020202020204" pitchFamily="34" charset="0"/>
              </a:rPr>
              <a:t>) any open pre-application offers to settle; (ii) if a party did not attend a MIAM and was not exempt from doing so; (iii) the FM5; (iv) whether a party has provided appropriate financial disclosure and, if so, when; and (v) a failure, without good reason, to attend non-court dispute resolution or a premature and unjustified abandonment of ongoing non-court dispute resolution.</a:t>
            </a:r>
          </a:p>
          <a:p>
            <a:endParaRPr lang="en-US" dirty="0"/>
          </a:p>
        </p:txBody>
      </p:sp>
    </p:spTree>
    <p:extLst>
      <p:ext uri="{BB962C8B-B14F-4D97-AF65-F5344CB8AC3E}">
        <p14:creationId xmlns:p14="http://schemas.microsoft.com/office/powerpoint/2010/main" val="464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966A5B-0BE4-C360-8396-B6E75C64CC61}"/>
              </a:ext>
            </a:extLst>
          </p:cNvPr>
          <p:cNvSpPr txBox="1"/>
          <p:nvPr/>
        </p:nvSpPr>
        <p:spPr>
          <a:xfrm>
            <a:off x="591670" y="613186"/>
            <a:ext cx="10133703" cy="452431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pPr algn="ctr"/>
            <a:r>
              <a:rPr lang="en-US" sz="3800" dirty="0">
                <a:latin typeface="Arial" panose="020B0604020202020204" pitchFamily="34" charset="0"/>
                <a:cs typeface="Arial" panose="020B0604020202020204" pitchFamily="34" charset="0"/>
              </a:rPr>
              <a:t>CASE LAW</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146" name="Picture 2" descr="Judge Emoji Stock Illustrations – 68 Judge Emoji Stock Illustrations,  Vectors &amp; Clipart - Dreamstime">
            <a:extLst>
              <a:ext uri="{FF2B5EF4-FFF2-40B4-BE49-F238E27FC236}">
                <a16:creationId xmlns:a16="http://schemas.microsoft.com/office/drawing/2014/main" id="{801519CD-F301-F2C2-A2BB-91ABC1A26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71" y="3215715"/>
            <a:ext cx="3326748" cy="214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747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4BB98C-AF0D-05D2-9223-5ED11EC03C55}"/>
              </a:ext>
            </a:extLst>
          </p:cNvPr>
          <p:cNvSpPr txBox="1"/>
          <p:nvPr/>
        </p:nvSpPr>
        <p:spPr>
          <a:xfrm>
            <a:off x="989704" y="1301675"/>
            <a:ext cx="9014907" cy="3785652"/>
          </a:xfrm>
          <a:prstGeom prst="rect">
            <a:avLst/>
          </a:prstGeom>
          <a:noFill/>
        </p:spPr>
        <p:txBody>
          <a:bodyPr wrap="square" rtlCol="0">
            <a:spAutoFit/>
          </a:bodyPr>
          <a:lstStyle/>
          <a:p>
            <a:r>
              <a:rPr lang="en-GB" sz="2400" b="1" i="1" dirty="0">
                <a:effectLst/>
                <a:latin typeface="Arial" panose="020B0604020202020204" pitchFamily="34" charset="0"/>
                <a:cs typeface="Arial" panose="020B0604020202020204" pitchFamily="34" charset="0"/>
              </a:rPr>
              <a:t>NA v LA [2024] EWFC 113</a:t>
            </a:r>
            <a:r>
              <a:rPr lang="en-GB" sz="2400" dirty="0">
                <a:effectLst/>
                <a:latin typeface="Arial" panose="020B0604020202020204" pitchFamily="34" charset="0"/>
                <a:cs typeface="Arial" panose="020B0604020202020204" pitchFamily="34" charset="0"/>
              </a:rPr>
              <a:t>, whereby Recorder Allen KC stayed the proceedings of his own initiative (as per </a:t>
            </a:r>
            <a:r>
              <a:rPr lang="en-GB" sz="2400" b="1" i="1" dirty="0">
                <a:effectLst/>
                <a:latin typeface="Arial" panose="020B0604020202020204" pitchFamily="34" charset="0"/>
                <a:cs typeface="Arial" panose="020B0604020202020204" pitchFamily="34" charset="0"/>
              </a:rPr>
              <a:t>FPR 3.4 (6)),</a:t>
            </a:r>
            <a:r>
              <a:rPr lang="en-GB" sz="2400" dirty="0">
                <a:effectLst/>
                <a:latin typeface="Arial" panose="020B0604020202020204" pitchFamily="34" charset="0"/>
                <a:cs typeface="Arial" panose="020B0604020202020204" pitchFamily="34" charset="0"/>
              </a:rPr>
              <a:t> following interim issues being dealt with. Within this case, W was opposed to this and sought court directed disclosure, claiming little knowledge of H’s financial position. This was rejected by Recorder Allen KC and the decision confirmed that there is no need for financial disclosure before parties engage in NCDR and the disclosure will almost always be provided as part of the NCDR process in any event.</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56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924D41-5296-4A38-F897-58B96D2A76AF}"/>
              </a:ext>
            </a:extLst>
          </p:cNvPr>
          <p:cNvSpPr txBox="1"/>
          <p:nvPr/>
        </p:nvSpPr>
        <p:spPr>
          <a:xfrm>
            <a:off x="1065007" y="796066"/>
            <a:ext cx="9617337" cy="5124480"/>
          </a:xfrm>
          <a:prstGeom prst="rect">
            <a:avLst/>
          </a:prstGeom>
          <a:noFill/>
        </p:spPr>
        <p:txBody>
          <a:bodyPr wrap="square" rtlCol="0">
            <a:spAutoFit/>
          </a:bodyPr>
          <a:lstStyle/>
          <a:p>
            <a:pPr>
              <a:spcAft>
                <a:spcPts val="900"/>
              </a:spcAft>
              <a:buFont typeface="Arial" panose="020B0604020202020204" pitchFamily="34" charset="0"/>
              <a:buChar char="•"/>
            </a:pPr>
            <a:r>
              <a:rPr lang="en-GB" sz="2400" dirty="0">
                <a:effectLst/>
                <a:latin typeface="Arial" panose="020B0604020202020204" pitchFamily="34" charset="0"/>
                <a:cs typeface="Arial" panose="020B0604020202020204" pitchFamily="34" charset="0"/>
              </a:rPr>
              <a:t>In </a:t>
            </a:r>
            <a:r>
              <a:rPr lang="en-GB" sz="2400" i="1" dirty="0">
                <a:effectLst/>
                <a:latin typeface="Arial" panose="020B0604020202020204" pitchFamily="34" charset="0"/>
                <a:cs typeface="Arial" panose="020B0604020202020204" pitchFamily="34" charset="0"/>
              </a:rPr>
              <a:t>HJB v WJB (financial remedies) (separation agreement - application to show cause) </a:t>
            </a:r>
            <a:r>
              <a:rPr lang="en-GB" sz="2400" dirty="0">
                <a:effectLst/>
                <a:latin typeface="Arial" panose="020B0604020202020204" pitchFamily="34" charset="0"/>
                <a:cs typeface="Arial" panose="020B0604020202020204" pitchFamily="34" charset="0"/>
              </a:rPr>
              <a:t>[2024] EWFC 187 per Her Honour Judge Vincent, having determined as a preliminary issue that a separation agreement reached between the parties stood, said: </a:t>
            </a:r>
          </a:p>
          <a:p>
            <a:pPr>
              <a:spcAft>
                <a:spcPts val="900"/>
              </a:spcAft>
            </a:pPr>
            <a:br>
              <a:rPr lang="en-GB" sz="2400" dirty="0">
                <a:effectLst/>
                <a:latin typeface="Arial" panose="020B0604020202020204" pitchFamily="34" charset="0"/>
                <a:cs typeface="Arial" panose="020B0604020202020204" pitchFamily="34" charset="0"/>
              </a:rPr>
            </a:br>
            <a:r>
              <a:rPr lang="en-GB" sz="2400" dirty="0">
                <a:effectLst/>
                <a:latin typeface="Arial" panose="020B0604020202020204" pitchFamily="34" charset="0"/>
                <a:cs typeface="Arial" panose="020B0604020202020204" pitchFamily="34" charset="0"/>
              </a:rPr>
              <a:t>[125] </a:t>
            </a:r>
            <a:r>
              <a:rPr lang="en-GB" sz="2400" b="1" i="1" dirty="0">
                <a:effectLst/>
                <a:latin typeface="Arial" panose="020B0604020202020204" pitchFamily="34" charset="0"/>
                <a:cs typeface="Arial" panose="020B0604020202020204" pitchFamily="34" charset="0"/>
              </a:rPr>
              <a:t>“The parties will need some time to reflect on the decision and consider directions. In accordance with the changes to the Family Procedure Rules Part 3, Practice Direction 3A and Part 28 of the Family Procedure Rules, the Court will be seeking to focus the parties' minds on the potential for non-court dispute resolution of remaining issues between them as a next step and before further costs are expended in this litigation.”</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41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8FA5C-88A1-2A00-E2C8-DE8032D7FD59}"/>
              </a:ext>
            </a:extLst>
          </p:cNvPr>
          <p:cNvSpPr txBox="1"/>
          <p:nvPr/>
        </p:nvSpPr>
        <p:spPr>
          <a:xfrm>
            <a:off x="613186" y="1215614"/>
            <a:ext cx="8993393" cy="3416320"/>
          </a:xfrm>
          <a:prstGeom prst="rect">
            <a:avLst/>
          </a:prstGeom>
          <a:noFill/>
        </p:spPr>
        <p:txBody>
          <a:bodyPr wrap="square" rtlCol="0">
            <a:spAutoFit/>
          </a:bodyPr>
          <a:lstStyle/>
          <a:p>
            <a:r>
              <a:rPr lang="en-GB" sz="2400" dirty="0">
                <a:effectLst/>
                <a:latin typeface="Arial" panose="020B0604020202020204" pitchFamily="34" charset="0"/>
                <a:cs typeface="Arial" panose="020B0604020202020204" pitchFamily="34" charset="0"/>
              </a:rPr>
              <a:t>Whilst the starting point in financial remedy proceedings has been no order for costs, the court may now consider a party's failure to engage in NCDR or a MIAM as a matter of conduct when determining costs orders (</a:t>
            </a:r>
            <a:r>
              <a:rPr lang="en-GB" sz="2400" b="1" i="1" dirty="0">
                <a:effectLst/>
                <a:latin typeface="Arial" panose="020B0604020202020204" pitchFamily="34" charset="0"/>
                <a:cs typeface="Arial" panose="020B0604020202020204" pitchFamily="34" charset="0"/>
              </a:rPr>
              <a:t>FPR 28.3(7)(aa) and paragraph 10E, PD 3A)</a:t>
            </a:r>
            <a:r>
              <a:rPr lang="en-GB" sz="2400" dirty="0">
                <a:effectLst/>
                <a:latin typeface="Arial" panose="020B0604020202020204" pitchFamily="34" charset="0"/>
                <a:cs typeface="Arial" panose="020B0604020202020204" pitchFamily="34" charset="0"/>
              </a:rPr>
              <a:t>. Costs orders being made whereby parties have failed to engage in NCDR following the court’s encouragement can be seen in case law. (</a:t>
            </a:r>
            <a:r>
              <a:rPr lang="en-GB" sz="2400" b="1" i="1" dirty="0">
                <a:effectLst/>
                <a:latin typeface="Arial" panose="020B0604020202020204" pitchFamily="34" charset="0"/>
                <a:cs typeface="Arial" panose="020B0604020202020204" pitchFamily="34" charset="0"/>
              </a:rPr>
              <a:t>WL v HL (rev 1) [2021] EWFC B10 </a:t>
            </a:r>
            <a:r>
              <a:rPr lang="en-GB" sz="2400" dirty="0">
                <a:effectLst/>
                <a:latin typeface="Arial" panose="020B0604020202020204" pitchFamily="34" charset="0"/>
                <a:cs typeface="Arial" panose="020B0604020202020204" pitchFamily="34" charset="0"/>
              </a:rPr>
              <a:t>and</a:t>
            </a:r>
            <a:r>
              <a:rPr lang="en-GB" sz="2400" b="1" i="1" dirty="0">
                <a:effectLst/>
                <a:latin typeface="Arial" panose="020B0604020202020204" pitchFamily="34" charset="0"/>
                <a:cs typeface="Arial" panose="020B0604020202020204" pitchFamily="34" charset="0"/>
              </a:rPr>
              <a:t> JB v DB [2020] EWHC 2301</a:t>
            </a:r>
            <a:r>
              <a:rPr lang="en-GB" sz="2400" dirty="0">
                <a:effectLst/>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4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0D50F9-DF98-5438-98F5-CF508F248ABC}"/>
              </a:ext>
            </a:extLst>
          </p:cNvPr>
          <p:cNvSpPr txBox="1"/>
          <p:nvPr/>
        </p:nvSpPr>
        <p:spPr>
          <a:xfrm>
            <a:off x="691178" y="484095"/>
            <a:ext cx="9574305" cy="5078313"/>
          </a:xfrm>
          <a:prstGeom prst="rect">
            <a:avLst/>
          </a:prstGeom>
          <a:noFill/>
        </p:spPr>
        <p:txBody>
          <a:bodyPr wrap="square" rtlCol="0">
            <a:spAutoFit/>
          </a:bodyPr>
          <a:lstStyle/>
          <a:p>
            <a:r>
              <a:rPr lang="en-GB" dirty="0">
                <a:effectLst/>
                <a:latin typeface="Arial" panose="020B0604020202020204" pitchFamily="34" charset="0"/>
                <a:cs typeface="Arial" panose="020B0604020202020204" pitchFamily="34" charset="0"/>
              </a:rPr>
              <a:t>Within Civil proceedings following </a:t>
            </a:r>
            <a:r>
              <a:rPr lang="en-GB" b="1" i="1" dirty="0">
                <a:effectLst/>
                <a:latin typeface="Arial" panose="020B0604020202020204" pitchFamily="34" charset="0"/>
                <a:cs typeface="Arial" panose="020B0604020202020204" pitchFamily="34" charset="0"/>
              </a:rPr>
              <a:t>Churchill v Merthyr Tydfil County Borough Council [2023] EWCA </a:t>
            </a:r>
            <a:r>
              <a:rPr lang="en-GB" b="1" i="1" dirty="0" err="1">
                <a:effectLst/>
                <a:latin typeface="Arial" panose="020B0604020202020204" pitchFamily="34" charset="0"/>
                <a:cs typeface="Arial" panose="020B0604020202020204" pitchFamily="34" charset="0"/>
              </a:rPr>
              <a:t>Civ</a:t>
            </a:r>
            <a:r>
              <a:rPr lang="en-GB" b="1" i="1" dirty="0">
                <a:effectLst/>
                <a:latin typeface="Arial" panose="020B0604020202020204" pitchFamily="34" charset="0"/>
                <a:cs typeface="Arial" panose="020B0604020202020204" pitchFamily="34" charset="0"/>
              </a:rPr>
              <a:t> 1416,</a:t>
            </a:r>
            <a:r>
              <a:rPr lang="en-GB" dirty="0">
                <a:effectLst/>
                <a:latin typeface="Arial" panose="020B0604020202020204" pitchFamily="34" charset="0"/>
                <a:cs typeface="Arial" panose="020B0604020202020204" pitchFamily="34" charset="0"/>
              </a:rPr>
              <a:t> the Court of Appeal held that the court has the power to stay proceedings and make an order </a:t>
            </a:r>
            <a:r>
              <a:rPr lang="en-GB" b="1" dirty="0">
                <a:effectLst/>
                <a:latin typeface="Arial" panose="020B0604020202020204" pitchFamily="34" charset="0"/>
                <a:cs typeface="Arial" panose="020B0604020202020204" pitchFamily="34" charset="0"/>
              </a:rPr>
              <a:t>compelling</a:t>
            </a:r>
            <a:r>
              <a:rPr lang="en-GB" dirty="0">
                <a:effectLst/>
                <a:latin typeface="Arial" panose="020B0604020202020204" pitchFamily="34" charset="0"/>
                <a:cs typeface="Arial" panose="020B0604020202020204" pitchFamily="34" charset="0"/>
              </a:rPr>
              <a:t> parties to participate in any suitable form of NCDR process at whichever stage of the proceedings it considers appropriate provided to do so would be compliant with Article 6 rights to a fair trial. </a:t>
            </a:r>
            <a:r>
              <a:rPr lang="en-GB" dirty="0">
                <a:latin typeface="Arial" panose="020B0604020202020204" pitchFamily="34" charset="0"/>
                <a:cs typeface="Arial" panose="020B0604020202020204" pitchFamily="34" charset="0"/>
              </a:rPr>
              <a:t>The changes in the CPR came into effect from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October 2024.</a:t>
            </a:r>
            <a:endParaRPr lang="en-GB" dirty="0">
              <a:effectLst/>
              <a:latin typeface="Arial" panose="020B0604020202020204" pitchFamily="34" charset="0"/>
              <a:cs typeface="Arial" panose="020B0604020202020204" pitchFamily="34" charset="0"/>
            </a:endParaRPr>
          </a:p>
          <a:p>
            <a:br>
              <a:rPr lang="en-GB" dirty="0">
                <a:effectLst/>
                <a:latin typeface="Arial" panose="020B0604020202020204" pitchFamily="34" charset="0"/>
                <a:cs typeface="Arial" panose="020B0604020202020204" pitchFamily="34" charset="0"/>
              </a:rPr>
            </a:br>
            <a:endParaRPr lang="en-GB" dirty="0">
              <a:effectLst/>
              <a:latin typeface="Arial" panose="020B0604020202020204" pitchFamily="34" charset="0"/>
              <a:cs typeface="Arial" panose="020B0604020202020204" pitchFamily="34" charset="0"/>
            </a:endParaRPr>
          </a:p>
          <a:p>
            <a:r>
              <a:rPr lang="en-GB" dirty="0">
                <a:effectLst/>
                <a:latin typeface="Arial" panose="020B0604020202020204" pitchFamily="34" charset="0"/>
                <a:cs typeface="Arial" panose="020B0604020202020204" pitchFamily="34" charset="0"/>
              </a:rPr>
              <a:t>While this is not currently the position in family proceedings, as set out above, the remarks of Knowles J in </a:t>
            </a:r>
            <a:r>
              <a:rPr lang="en-GB" b="1" i="1" dirty="0">
                <a:effectLst/>
                <a:latin typeface="Arial" panose="020B0604020202020204" pitchFamily="34" charset="0"/>
                <a:cs typeface="Arial" panose="020B0604020202020204" pitchFamily="34" charset="0"/>
              </a:rPr>
              <a:t>X v Y (Financial Remedy: Non-Court Dispute Resolution) [2024] EWHC 538 (Fam),</a:t>
            </a:r>
            <a:r>
              <a:rPr lang="en-GB" dirty="0">
                <a:effectLst/>
                <a:latin typeface="Arial" panose="020B0604020202020204" pitchFamily="34" charset="0"/>
                <a:cs typeface="Arial" panose="020B0604020202020204" pitchFamily="34" charset="0"/>
              </a:rPr>
              <a:t> in which the court stated that it would be “unwise” to assume the decision in </a:t>
            </a:r>
            <a:r>
              <a:rPr lang="en-GB" b="1" i="1" dirty="0">
                <a:effectLst/>
                <a:latin typeface="Arial" panose="020B0604020202020204" pitchFamily="34" charset="0"/>
                <a:cs typeface="Arial" panose="020B0604020202020204" pitchFamily="34" charset="0"/>
              </a:rPr>
              <a:t>Churchill v Merthyr Tydfil</a:t>
            </a:r>
            <a:r>
              <a:rPr lang="en-GB" dirty="0">
                <a:effectLst/>
                <a:latin typeface="Arial" panose="020B0604020202020204" pitchFamily="34" charset="0"/>
                <a:cs typeface="Arial" panose="020B0604020202020204" pitchFamily="34" charset="0"/>
              </a:rPr>
              <a:t> was irrelevant to family proceedings and:</a:t>
            </a:r>
          </a:p>
          <a:p>
            <a:br>
              <a:rPr lang="en-GB" dirty="0">
                <a:effectLst/>
                <a:latin typeface="Arial" panose="020B0604020202020204" pitchFamily="34" charset="0"/>
                <a:cs typeface="Arial" panose="020B0604020202020204" pitchFamily="34" charset="0"/>
              </a:rPr>
            </a:br>
            <a:endParaRPr lang="en-GB" dirty="0">
              <a:effectLst/>
              <a:latin typeface="Arial" panose="020B0604020202020204" pitchFamily="34" charset="0"/>
              <a:cs typeface="Arial" panose="020B0604020202020204" pitchFamily="34" charset="0"/>
            </a:endParaRPr>
          </a:p>
          <a:p>
            <a:r>
              <a:rPr lang="en-GB" b="1" i="1" dirty="0">
                <a:effectLst/>
                <a:latin typeface="Arial" panose="020B0604020202020204" pitchFamily="34" charset="0"/>
                <a:cs typeface="Arial" panose="020B0604020202020204" pitchFamily="34" charset="0"/>
              </a:rPr>
              <a:t>[15] “In financial remedy cases, the power to encourage even unwilling parties will be reinforced by an amended rule 28.3(7) which will make the failure, without good reason, to engage in non-court dispute resolution a reason to consider departing from the general starting point that there should be no order as to costs.”</a:t>
            </a:r>
            <a:endParaRPr lang="en-GB"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64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260873-03EC-4449-CECE-B92FBE57284C}"/>
              </a:ext>
            </a:extLst>
          </p:cNvPr>
          <p:cNvSpPr txBox="1"/>
          <p:nvPr/>
        </p:nvSpPr>
        <p:spPr>
          <a:xfrm>
            <a:off x="486783" y="719872"/>
            <a:ext cx="5228217" cy="3231654"/>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Will the courts begin to make punitive costs orders more regularly for failure to comply?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Will the FPR follow suit with the CPR wording as to compel NCDR?</a:t>
            </a:r>
          </a:p>
        </p:txBody>
      </p:sp>
      <p:pic>
        <p:nvPicPr>
          <p:cNvPr id="3" name="Picture 2">
            <a:extLst>
              <a:ext uri="{FF2B5EF4-FFF2-40B4-BE49-F238E27FC236}">
                <a16:creationId xmlns:a16="http://schemas.microsoft.com/office/drawing/2014/main" id="{DEAA9A13-740B-7262-FDFF-656F415B289E}"/>
              </a:ext>
            </a:extLst>
          </p:cNvPr>
          <p:cNvPicPr>
            <a:picLocks noChangeAspect="1"/>
          </p:cNvPicPr>
          <p:nvPr/>
        </p:nvPicPr>
        <p:blipFill>
          <a:blip r:embed="rId2"/>
          <a:stretch>
            <a:fillRect/>
          </a:stretch>
        </p:blipFill>
        <p:spPr>
          <a:xfrm>
            <a:off x="7114316" y="1216333"/>
            <a:ext cx="2451100" cy="2451100"/>
          </a:xfrm>
          <a:prstGeom prst="rect">
            <a:avLst/>
          </a:prstGeom>
        </p:spPr>
      </p:pic>
    </p:spTree>
    <p:extLst>
      <p:ext uri="{BB962C8B-B14F-4D97-AF65-F5344CB8AC3E}">
        <p14:creationId xmlns:p14="http://schemas.microsoft.com/office/powerpoint/2010/main" val="127898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82F4D94-39A9-B473-3B58-A5ADD889450B}"/>
              </a:ext>
            </a:extLst>
          </p:cNvPr>
          <p:cNvSpPr txBox="1">
            <a:spLocks/>
          </p:cNvSpPr>
          <p:nvPr/>
        </p:nvSpPr>
        <p:spPr>
          <a:xfrm>
            <a:off x="575364" y="3271259"/>
            <a:ext cx="4988674" cy="1619918"/>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700" dirty="0">
                <a:solidFill>
                  <a:schemeClr val="bg1"/>
                </a:solidFill>
              </a:rPr>
              <a:t>Thank you for listening</a:t>
            </a:r>
          </a:p>
        </p:txBody>
      </p:sp>
      <p:sp>
        <p:nvSpPr>
          <p:cNvPr id="3" name="Subtitle 2">
            <a:extLst>
              <a:ext uri="{FF2B5EF4-FFF2-40B4-BE49-F238E27FC236}">
                <a16:creationId xmlns:a16="http://schemas.microsoft.com/office/drawing/2014/main" id="{5F0F4B4B-6A25-3C89-07CE-E68AAFD0B2F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Laura Buchan</a:t>
            </a:r>
          </a:p>
        </p:txBody>
      </p:sp>
    </p:spTree>
    <p:extLst>
      <p:ext uri="{BB962C8B-B14F-4D97-AF65-F5344CB8AC3E}">
        <p14:creationId xmlns:p14="http://schemas.microsoft.com/office/powerpoint/2010/main" val="355209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C9684-BF4C-0047-BCEE-6FBD4BBB2FC5}"/>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7BDBB61E-9E35-21AD-F8D5-CC9E21E3C7CA}"/>
              </a:ext>
            </a:extLst>
          </p:cNvPr>
          <p:cNvSpPr txBox="1">
            <a:spLocks/>
          </p:cNvSpPr>
          <p:nvPr/>
        </p:nvSpPr>
        <p:spPr>
          <a:xfrm>
            <a:off x="566738" y="557213"/>
            <a:ext cx="10600372" cy="562927"/>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2800" dirty="0">
                <a:solidFill>
                  <a:srgbClr val="FF0000"/>
                </a:solidFill>
                <a:latin typeface="Arial" panose="020B0604020202020204" pitchFamily="34" charset="0"/>
                <a:cs typeface="Arial" panose="020B0604020202020204" pitchFamily="34" charset="0"/>
              </a:rPr>
              <a:t> </a:t>
            </a:r>
            <a:r>
              <a:rPr lang="en-GB" sz="2800" dirty="0">
                <a:solidFill>
                  <a:srgbClr val="FF0000"/>
                </a:solidFill>
                <a:effectLst/>
                <a:latin typeface="Arial" panose="020B0604020202020204" pitchFamily="34" charset="0"/>
                <a:cs typeface="Arial" panose="020B0604020202020204" pitchFamily="34" charset="0"/>
              </a:rPr>
              <a:t>Costs in a </a:t>
            </a:r>
            <a:r>
              <a:rPr lang="en-GB" sz="2800" b="1" i="1" dirty="0">
                <a:solidFill>
                  <a:srgbClr val="FF0000"/>
                </a:solidFill>
                <a:effectLst/>
                <a:latin typeface="Arial" panose="020B0604020202020204" pitchFamily="34" charset="0"/>
                <a:cs typeface="Arial" panose="020B0604020202020204" pitchFamily="34" charset="0"/>
              </a:rPr>
              <a:t>‘whole new world’</a:t>
            </a:r>
            <a:r>
              <a:rPr lang="en-GB" sz="2800" b="1" dirty="0">
                <a:solidFill>
                  <a:srgbClr val="FF0000"/>
                </a:solidFill>
                <a:effectLst/>
                <a:latin typeface="Arial" panose="020B0604020202020204" pitchFamily="34" charset="0"/>
                <a:cs typeface="Arial" panose="020B0604020202020204" pitchFamily="34" charset="0"/>
              </a:rPr>
              <a:t> </a:t>
            </a:r>
            <a:r>
              <a:rPr lang="en-GB" sz="2800" dirty="0">
                <a:solidFill>
                  <a:srgbClr val="FF0000"/>
                </a:solidFill>
                <a:effectLst/>
                <a:latin typeface="Arial" panose="020B0604020202020204" pitchFamily="34" charset="0"/>
                <a:cs typeface="Arial" panose="020B0604020202020204" pitchFamily="34" charset="0"/>
              </a:rPr>
              <a:t>of Non-Court Dispute Resolution….</a:t>
            </a:r>
          </a:p>
          <a:p>
            <a:pPr marL="0" indent="0">
              <a:lnSpc>
                <a:spcPct val="100000"/>
              </a:lnSpc>
              <a:buNone/>
            </a:pPr>
            <a:endParaRPr lang="en-GB" sz="1400" dirty="0">
              <a:solidFill>
                <a:srgbClr val="FF0000"/>
              </a:solidFill>
              <a:effectLst/>
              <a:latin typeface="Arial" panose="020B0604020202020204" pitchFamily="34" charset="0"/>
            </a:endParaRPr>
          </a:p>
        </p:txBody>
      </p:sp>
      <p:pic>
        <p:nvPicPr>
          <p:cNvPr id="4" name="Picture 3">
            <a:extLst>
              <a:ext uri="{FF2B5EF4-FFF2-40B4-BE49-F238E27FC236}">
                <a16:creationId xmlns:a16="http://schemas.microsoft.com/office/drawing/2014/main" id="{DCF72421-FCD6-211B-6355-5CDCB0DEF83F}"/>
              </a:ext>
            </a:extLst>
          </p:cNvPr>
          <p:cNvPicPr>
            <a:picLocks noChangeAspect="1"/>
          </p:cNvPicPr>
          <p:nvPr/>
        </p:nvPicPr>
        <p:blipFill>
          <a:blip r:embed="rId2"/>
          <a:stretch>
            <a:fillRect/>
          </a:stretch>
        </p:blipFill>
        <p:spPr>
          <a:xfrm>
            <a:off x="3213888" y="1805940"/>
            <a:ext cx="5267279" cy="3063240"/>
          </a:xfrm>
          <a:prstGeom prst="rect">
            <a:avLst/>
          </a:prstGeom>
        </p:spPr>
      </p:pic>
    </p:spTree>
    <p:extLst>
      <p:ext uri="{BB962C8B-B14F-4D97-AF65-F5344CB8AC3E}">
        <p14:creationId xmlns:p14="http://schemas.microsoft.com/office/powerpoint/2010/main" val="384983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9BA9C9-0A41-1A47-F258-ADCCB19B31DE}"/>
              </a:ext>
            </a:extLst>
          </p:cNvPr>
          <p:cNvSpPr txBox="1">
            <a:spLocks/>
          </p:cNvSpPr>
          <p:nvPr/>
        </p:nvSpPr>
        <p:spPr>
          <a:xfrm>
            <a:off x="566737" y="557213"/>
            <a:ext cx="8169639"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2000" dirty="0">
                <a:solidFill>
                  <a:srgbClr val="FF0000"/>
                </a:solidFill>
              </a:rPr>
              <a:t> </a:t>
            </a:r>
            <a:r>
              <a:rPr lang="en-US" sz="2800" dirty="0">
                <a:solidFill>
                  <a:srgbClr val="FF0000"/>
                </a:solidFill>
                <a:latin typeface="Arial" panose="020B0604020202020204" pitchFamily="34" charset="0"/>
                <a:cs typeface="Arial" panose="020B0604020202020204" pitchFamily="34" charset="0"/>
              </a:rPr>
              <a:t>Recap of the relevant changes made in April 2024</a:t>
            </a:r>
            <a:endParaRPr lang="en-GB" sz="2800" dirty="0">
              <a:solidFill>
                <a:srgbClr val="FF0000"/>
              </a:solidFill>
              <a:effectLst/>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E27AE62-6C0F-0000-048E-DCA9595AAE6C}"/>
              </a:ext>
            </a:extLst>
          </p:cNvPr>
          <p:cNvSpPr txBox="1">
            <a:spLocks/>
          </p:cNvSpPr>
          <p:nvPr/>
        </p:nvSpPr>
        <p:spPr>
          <a:xfrm>
            <a:off x="566738" y="1185006"/>
            <a:ext cx="5148262" cy="401495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spcAft>
                <a:spcPts val="998"/>
              </a:spcAft>
              <a:buFont typeface="Arial" panose="020B0604020202020204" pitchFamily="34" charset="0"/>
              <a:buChar char="•"/>
            </a:pPr>
            <a:r>
              <a:rPr lang="en-GB" sz="2000" dirty="0">
                <a:solidFill>
                  <a:srgbClr val="000000"/>
                </a:solidFill>
                <a:effectLst/>
                <a:latin typeface="Arial" panose="020B0604020202020204" pitchFamily="34" charset="0"/>
                <a:cs typeface="Arial" panose="020B0604020202020204" pitchFamily="34" charset="0"/>
              </a:rPr>
              <a:t>FPR 3.3(1A) has been inserted, which provides for an obligation to file and serve a form (FM5) ‘</a:t>
            </a:r>
            <a:r>
              <a:rPr lang="en-GB" sz="2000" i="1" dirty="0">
                <a:solidFill>
                  <a:srgbClr val="000000"/>
                </a:solidFill>
                <a:effectLst/>
                <a:latin typeface="Arial" panose="020B0604020202020204" pitchFamily="34" charset="0"/>
                <a:cs typeface="Arial" panose="020B0604020202020204" pitchFamily="34" charset="0"/>
              </a:rPr>
              <a:t>setting out their views on using non-court dispute resolution as a means of resolving the matters raised in the proceedings’</a:t>
            </a:r>
            <a:r>
              <a:rPr lang="en-GB" sz="2000" dirty="0">
                <a:solidFill>
                  <a:srgbClr val="000000"/>
                </a:solidFill>
                <a:effectLst/>
                <a:latin typeface="Arial" panose="020B0604020202020204" pitchFamily="34" charset="0"/>
                <a:cs typeface="Arial" panose="020B0604020202020204" pitchFamily="34" charset="0"/>
              </a:rPr>
              <a:t>.</a:t>
            </a:r>
          </a:p>
          <a:p>
            <a:pPr>
              <a:spcAft>
                <a:spcPts val="998"/>
              </a:spcAft>
              <a:buFont typeface="Arial" panose="020B0604020202020204" pitchFamily="34" charset="0"/>
              <a:buChar char="•"/>
            </a:pPr>
            <a:r>
              <a:rPr lang="en-GB" sz="2000" dirty="0">
                <a:solidFill>
                  <a:srgbClr val="000000"/>
                </a:solidFill>
                <a:effectLst/>
                <a:latin typeface="Arial" panose="020B0604020202020204" pitchFamily="34" charset="0"/>
                <a:cs typeface="Arial" panose="020B0604020202020204" pitchFamily="34" charset="0"/>
              </a:rPr>
              <a:t>FPR 3.4(1A) has been amended to ‘</a:t>
            </a:r>
            <a:r>
              <a:rPr lang="en-GB" sz="2000" i="1" dirty="0">
                <a:solidFill>
                  <a:srgbClr val="000000"/>
                </a:solidFill>
                <a:effectLst/>
                <a:latin typeface="Arial" panose="020B0604020202020204" pitchFamily="34" charset="0"/>
                <a:cs typeface="Arial" panose="020B0604020202020204" pitchFamily="34" charset="0"/>
              </a:rPr>
              <a:t>encourage parties, as it considers appropriate’ </a:t>
            </a:r>
            <a:r>
              <a:rPr lang="en-GB" sz="2000" dirty="0">
                <a:solidFill>
                  <a:srgbClr val="000000"/>
                </a:solidFill>
                <a:effectLst/>
                <a:latin typeface="Arial" panose="020B0604020202020204" pitchFamily="34" charset="0"/>
                <a:cs typeface="Arial" panose="020B0604020202020204" pitchFamily="34" charset="0"/>
              </a:rPr>
              <a:t>to undertake NCDR </a:t>
            </a:r>
          </a:p>
          <a:p>
            <a:pPr>
              <a:spcAft>
                <a:spcPts val="998"/>
              </a:spcAft>
            </a:pPr>
            <a:r>
              <a:rPr lang="en-GB" sz="2000" dirty="0">
                <a:solidFill>
                  <a:srgbClr val="000000"/>
                </a:solidFill>
                <a:effectLst/>
                <a:latin typeface="Arial" panose="020B0604020202020204" pitchFamily="34" charset="0"/>
                <a:cs typeface="Arial" panose="020B0604020202020204" pitchFamily="34" charset="0"/>
              </a:rPr>
              <a:t>PD9A - Financial Remedy Pre-action Protocol (later be reviewing the annex in more detail)</a:t>
            </a:r>
          </a:p>
          <a:p>
            <a:pPr>
              <a:spcAft>
                <a:spcPts val="998"/>
              </a:spcAft>
              <a:buFont typeface="Arial" panose="020B0604020202020204" pitchFamily="34" charset="0"/>
              <a:buChar char="•"/>
            </a:pPr>
            <a:endParaRPr lang="en-GB" sz="1000" dirty="0">
              <a:solidFill>
                <a:srgbClr val="000000"/>
              </a:solidFill>
              <a:effectLst/>
              <a:latin typeface="Times"/>
            </a:endParaRPr>
          </a:p>
        </p:txBody>
      </p:sp>
      <p:pic>
        <p:nvPicPr>
          <p:cNvPr id="1026" name="Picture 2" descr="Arbitration Dispute Resolution: Over 438 Royalty-Free Licensable Stock  Illustrations &amp; Drawings | Shutterstock">
            <a:extLst>
              <a:ext uri="{FF2B5EF4-FFF2-40B4-BE49-F238E27FC236}">
                <a16:creationId xmlns:a16="http://schemas.microsoft.com/office/drawing/2014/main" id="{E7CF30E1-3B91-2CA5-E197-3A03C5CFF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264" y="1185006"/>
            <a:ext cx="3582194" cy="358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5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F2C7A-5D86-70EB-A760-EC69F86B3438}"/>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E8A38851-66CC-905D-B874-29AAA30CDF78}"/>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2000" dirty="0">
                <a:solidFill>
                  <a:srgbClr val="FF0000"/>
                </a:solidFill>
              </a:rPr>
              <a:t> </a:t>
            </a:r>
            <a:r>
              <a:rPr lang="en-GB" sz="2800" dirty="0">
                <a:solidFill>
                  <a:srgbClr val="FF0000"/>
                </a:solidFill>
                <a:latin typeface="Arial" panose="020B0604020202020204" pitchFamily="34" charset="0"/>
              </a:rPr>
              <a:t>FM5</a:t>
            </a:r>
            <a:r>
              <a:rPr lang="en-GB" sz="1050" dirty="0">
                <a:solidFill>
                  <a:srgbClr val="FF0000"/>
                </a:solidFill>
                <a:latin typeface="Arial" panose="020B0604020202020204" pitchFamily="34" charset="0"/>
              </a:rPr>
              <a:t> </a:t>
            </a:r>
            <a:endParaRPr lang="en-GB" sz="1050" dirty="0">
              <a:solidFill>
                <a:srgbClr val="FF0000"/>
              </a:solidFill>
              <a:effectLst/>
              <a:latin typeface="Arial" panose="020B0604020202020204" pitchFamily="34" charset="0"/>
            </a:endParaRPr>
          </a:p>
        </p:txBody>
      </p:sp>
      <p:sp>
        <p:nvSpPr>
          <p:cNvPr id="3" name="Subtitle 2">
            <a:extLst>
              <a:ext uri="{FF2B5EF4-FFF2-40B4-BE49-F238E27FC236}">
                <a16:creationId xmlns:a16="http://schemas.microsoft.com/office/drawing/2014/main" id="{8A2F224A-B522-E78B-DB65-83ADDFC2BBC2}"/>
              </a:ext>
            </a:extLst>
          </p:cNvPr>
          <p:cNvSpPr txBox="1">
            <a:spLocks/>
          </p:cNvSpPr>
          <p:nvPr/>
        </p:nvSpPr>
        <p:spPr>
          <a:xfrm>
            <a:off x="566738" y="1092051"/>
            <a:ext cx="4862512" cy="430290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lgn="ctr"/>
            <a:endParaRPr lang="en-GB" sz="1000" dirty="0">
              <a:solidFill>
                <a:srgbClr val="FF0000"/>
              </a:solidFill>
              <a:effectLst/>
              <a:latin typeface="Helvetica Neue" panose="02000503000000020004" pitchFamily="2" charset="0"/>
            </a:endParaRPr>
          </a:p>
        </p:txBody>
      </p:sp>
      <p:sp>
        <p:nvSpPr>
          <p:cNvPr id="5" name="TextBox 4">
            <a:extLst>
              <a:ext uri="{FF2B5EF4-FFF2-40B4-BE49-F238E27FC236}">
                <a16:creationId xmlns:a16="http://schemas.microsoft.com/office/drawing/2014/main" id="{E429D738-981A-EA74-551C-7B32159FBA6C}"/>
              </a:ext>
            </a:extLst>
          </p:cNvPr>
          <p:cNvSpPr txBox="1"/>
          <p:nvPr/>
        </p:nvSpPr>
        <p:spPr>
          <a:xfrm>
            <a:off x="369065" y="1307763"/>
            <a:ext cx="4534405" cy="3139321"/>
          </a:xfrm>
          <a:prstGeom prst="rect">
            <a:avLst/>
          </a:prstGeom>
          <a:noFill/>
        </p:spPr>
        <p:txBody>
          <a:bodyPr wrap="square">
            <a:spAutoFit/>
          </a:bodyPr>
          <a:lstStyle/>
          <a:p>
            <a:pPr marL="285750" indent="-285750">
              <a:buFont typeface="Arial" panose="020B0604020202020204" pitchFamily="34" charset="0"/>
              <a:buChar char="•"/>
            </a:pPr>
            <a:r>
              <a:rPr lang="en-GB" sz="1800" dirty="0">
                <a:solidFill>
                  <a:srgbClr val="FF0000"/>
                </a:solidFill>
                <a:effectLst/>
                <a:latin typeface="Arial" panose="020B0604020202020204" pitchFamily="34" charset="0"/>
                <a:cs typeface="Arial" panose="020B0604020202020204" pitchFamily="34" charset="0"/>
              </a:rPr>
              <a:t>PD3A 10C requires FM5 to be filed and served 7 days (or another date set by the court) and must be signed by a statement of truth.</a:t>
            </a:r>
          </a:p>
          <a:p>
            <a:endParaRPr lang="en-GB" sz="1800" dirty="0">
              <a:solidFill>
                <a:srgbClr val="FF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An FM5 can be used as evidence in support of any costs application.</a:t>
            </a:r>
          </a:p>
          <a:p>
            <a:endParaRPr lang="en-GB"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solidFill>
                  <a:srgbClr val="FF0000"/>
                </a:solidFill>
                <a:effectLst/>
                <a:latin typeface="Arial" panose="020B0604020202020204" pitchFamily="34" charset="0"/>
                <a:cs typeface="Arial" panose="020B0604020202020204" pitchFamily="34" charset="0"/>
              </a:rPr>
              <a:t>The more detail the better. ‘Mediation failed’ is unlikely to be sufficient for the courts</a:t>
            </a:r>
          </a:p>
        </p:txBody>
      </p:sp>
      <p:pic>
        <p:nvPicPr>
          <p:cNvPr id="6" name="Picture 5">
            <a:extLst>
              <a:ext uri="{FF2B5EF4-FFF2-40B4-BE49-F238E27FC236}">
                <a16:creationId xmlns:a16="http://schemas.microsoft.com/office/drawing/2014/main" id="{56AADA41-2B4B-4017-F657-55CC74C8AAC9}"/>
              </a:ext>
            </a:extLst>
          </p:cNvPr>
          <p:cNvPicPr>
            <a:picLocks noChangeAspect="1"/>
          </p:cNvPicPr>
          <p:nvPr/>
        </p:nvPicPr>
        <p:blipFill>
          <a:blip r:embed="rId2"/>
          <a:stretch>
            <a:fillRect/>
          </a:stretch>
        </p:blipFill>
        <p:spPr>
          <a:xfrm>
            <a:off x="5101143" y="340042"/>
            <a:ext cx="6225987" cy="5249228"/>
          </a:xfrm>
          <a:prstGeom prst="rect">
            <a:avLst/>
          </a:prstGeom>
        </p:spPr>
      </p:pic>
    </p:spTree>
    <p:extLst>
      <p:ext uri="{BB962C8B-B14F-4D97-AF65-F5344CB8AC3E}">
        <p14:creationId xmlns:p14="http://schemas.microsoft.com/office/powerpoint/2010/main" val="386339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317A3-7D27-68B0-B8CE-4BD5A7DDD326}"/>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ADECFEB6-435C-A173-4B06-9E8C4F910165}"/>
              </a:ext>
            </a:extLst>
          </p:cNvPr>
          <p:cNvSpPr txBox="1">
            <a:spLocks/>
          </p:cNvSpPr>
          <p:nvPr/>
        </p:nvSpPr>
        <p:spPr>
          <a:xfrm>
            <a:off x="566736" y="148422"/>
            <a:ext cx="10086574" cy="43430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GB" sz="2800" dirty="0">
                <a:solidFill>
                  <a:srgbClr val="FF0000"/>
                </a:solidFill>
                <a:effectLst/>
                <a:latin typeface="Arial" panose="020B0604020202020204" pitchFamily="34" charset="0"/>
                <a:cs typeface="Arial" panose="020B0604020202020204" pitchFamily="34" charset="0"/>
              </a:rPr>
              <a:t>What is a Judge likely to want to see as real consideration to NCDR?</a:t>
            </a:r>
          </a:p>
          <a:p>
            <a:pPr marL="0" indent="0">
              <a:lnSpc>
                <a:spcPct val="100000"/>
              </a:lnSpc>
              <a:buNone/>
            </a:pPr>
            <a:r>
              <a:rPr lang="en-US" sz="2800" dirty="0">
                <a:solidFill>
                  <a:srgbClr val="FF0000"/>
                </a:solidFill>
                <a:latin typeface="Arial" panose="020B0604020202020204" pitchFamily="34" charset="0"/>
                <a:cs typeface="Arial" panose="020B0604020202020204" pitchFamily="34" charset="0"/>
              </a:rPr>
              <a:t>  </a:t>
            </a:r>
            <a:endParaRPr lang="en-GB" sz="2800" dirty="0">
              <a:solidFill>
                <a:srgbClr val="FF0000"/>
              </a:solidFill>
              <a:effectLst/>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57CD2F4-5EF3-B7DB-8CDF-14863A5A7954}"/>
              </a:ext>
            </a:extLst>
          </p:cNvPr>
          <p:cNvSpPr txBox="1">
            <a:spLocks/>
          </p:cNvSpPr>
          <p:nvPr/>
        </p:nvSpPr>
        <p:spPr>
          <a:xfrm>
            <a:off x="566737" y="1574716"/>
            <a:ext cx="9634881" cy="401495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spcAft>
                <a:spcPts val="998"/>
              </a:spcAft>
              <a:buFont typeface="Arial" panose="020B0604020202020204" pitchFamily="34" charset="0"/>
              <a:buChar char="•"/>
            </a:pPr>
            <a:endParaRPr lang="en-GB" sz="2000" dirty="0">
              <a:solidFill>
                <a:srgbClr val="000000"/>
              </a:solidFill>
              <a:effectLst/>
              <a:latin typeface="Arial" panose="020B0604020202020204" pitchFamily="34" charset="0"/>
              <a:cs typeface="Arial" panose="020B0604020202020204" pitchFamily="34" charset="0"/>
            </a:endParaRPr>
          </a:p>
          <a:p>
            <a:pPr>
              <a:spcAft>
                <a:spcPts val="998"/>
              </a:spcAft>
              <a:buFont typeface="Arial" panose="020B0604020202020204" pitchFamily="34" charset="0"/>
              <a:buChar char="•"/>
            </a:pPr>
            <a:endParaRPr lang="en-GB" sz="1000" dirty="0">
              <a:solidFill>
                <a:srgbClr val="000000"/>
              </a:solidFill>
              <a:effectLst/>
              <a:latin typeface="Times"/>
            </a:endParaRPr>
          </a:p>
        </p:txBody>
      </p:sp>
      <p:sp>
        <p:nvSpPr>
          <p:cNvPr id="8" name="TextBox 7">
            <a:extLst>
              <a:ext uri="{FF2B5EF4-FFF2-40B4-BE49-F238E27FC236}">
                <a16:creationId xmlns:a16="http://schemas.microsoft.com/office/drawing/2014/main" id="{B29056D6-E896-7CE8-C776-ADD4E795FE10}"/>
              </a:ext>
            </a:extLst>
          </p:cNvPr>
          <p:cNvSpPr txBox="1"/>
          <p:nvPr/>
        </p:nvSpPr>
        <p:spPr>
          <a:xfrm>
            <a:off x="469918" y="1008857"/>
            <a:ext cx="4473900" cy="5068054"/>
          </a:xfrm>
          <a:prstGeom prst="rect">
            <a:avLst/>
          </a:prstGeom>
          <a:noFill/>
        </p:spPr>
        <p:txBody>
          <a:bodyPr wrap="square" rtlCol="0">
            <a:spAutoFit/>
          </a:bodyPr>
          <a:lstStyle/>
          <a:p>
            <a:pPr>
              <a:spcAft>
                <a:spcPts val="3150"/>
              </a:spcAft>
            </a:pPr>
            <a:r>
              <a:rPr lang="en-GB" dirty="0">
                <a:effectLst/>
                <a:latin typeface="Arial" panose="020B0604020202020204" pitchFamily="34" charset="0"/>
                <a:cs typeface="Arial" panose="020B0604020202020204" pitchFamily="34" charset="0"/>
              </a:rPr>
              <a:t>It is becoming increasingly common for the courts to be scrutinising real engagement and consideration in NCDR, and any exemptions claimed. Practitioners need to begin thinking more broadly from the outset of instruction. </a:t>
            </a:r>
          </a:p>
          <a:p>
            <a:pPr>
              <a:spcAft>
                <a:spcPts val="3150"/>
              </a:spcAft>
            </a:pPr>
            <a:r>
              <a:rPr lang="en-GB" dirty="0">
                <a:latin typeface="Arial" panose="020B0604020202020204" pitchFamily="34" charset="0"/>
                <a:cs typeface="Arial" panose="020B0604020202020204" pitchFamily="34" charset="0"/>
              </a:rPr>
              <a:t>- </a:t>
            </a:r>
            <a:r>
              <a:rPr lang="en-GB" dirty="0">
                <a:effectLst/>
                <a:latin typeface="Arial" panose="020B0604020202020204" pitchFamily="34" charset="0"/>
                <a:cs typeface="Arial" panose="020B0604020202020204" pitchFamily="34" charset="0"/>
              </a:rPr>
              <a:t>If parties have entrenched views and it becomes clear early on the mediation will not progress matters… has consideration been given to voluntary financial exchange and an early neutral evaluation/Private FDR? This will allow parties at an early stage be prepared of the likely outcome at court. </a:t>
            </a:r>
          </a:p>
          <a:p>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46C3C70-9716-F375-4C14-A787B7877E8F}"/>
              </a:ext>
            </a:extLst>
          </p:cNvPr>
          <p:cNvSpPr txBox="1"/>
          <p:nvPr/>
        </p:nvSpPr>
        <p:spPr>
          <a:xfrm>
            <a:off x="5715000" y="1008857"/>
            <a:ext cx="5257800" cy="4208602"/>
          </a:xfrm>
          <a:prstGeom prst="rect">
            <a:avLst/>
          </a:prstGeom>
          <a:noFill/>
        </p:spPr>
        <p:txBody>
          <a:bodyPr wrap="square" rtlCol="0">
            <a:spAutoFit/>
          </a:bodyPr>
          <a:lstStyle/>
          <a:p>
            <a:pPr marL="285750" indent="-285750">
              <a:spcAft>
                <a:spcPts val="3150"/>
              </a:spcAft>
              <a:buFontTx/>
              <a:buChar char="-"/>
            </a:pPr>
            <a:r>
              <a:rPr lang="en-GB" dirty="0">
                <a:effectLst/>
                <a:latin typeface="Arial" panose="020B0604020202020204" pitchFamily="34" charset="0"/>
                <a:cs typeface="Arial" panose="020B0604020202020204" pitchFamily="34" charset="0"/>
              </a:rPr>
              <a:t>Are children involved? Has consideration been given to eligibility of mediation vouchers</a:t>
            </a:r>
          </a:p>
          <a:p>
            <a:pPr marL="285750" indent="-285750">
              <a:spcAft>
                <a:spcPts val="3150"/>
              </a:spcAft>
              <a:buFontTx/>
              <a:buChar char="-"/>
            </a:pPr>
            <a:r>
              <a:rPr lang="en-GB" dirty="0">
                <a:effectLst/>
                <a:latin typeface="Arial" panose="020B0604020202020204" pitchFamily="34" charset="0"/>
                <a:cs typeface="Arial" panose="020B0604020202020204" pitchFamily="34" charset="0"/>
              </a:rPr>
              <a:t> Eligibility of legal aid for mediation? (For both client and any a litigant in person on the other side)</a:t>
            </a:r>
          </a:p>
          <a:p>
            <a:pPr marL="285750" indent="-285750">
              <a:spcAft>
                <a:spcPts val="3150"/>
              </a:spcAft>
              <a:buFontTx/>
              <a:buChar char="-"/>
            </a:pPr>
            <a:r>
              <a:rPr lang="en-GB" dirty="0">
                <a:effectLst/>
                <a:latin typeface="Arial" panose="020B0604020202020204" pitchFamily="34" charset="0"/>
                <a:cs typeface="Arial" panose="020B0604020202020204" pitchFamily="34" charset="0"/>
              </a:rPr>
              <a:t>Have parties attempted to utilise other types of mediation? </a:t>
            </a:r>
          </a:p>
          <a:p>
            <a:pPr marL="285750" indent="-285750">
              <a:spcAft>
                <a:spcPts val="3150"/>
              </a:spcAft>
              <a:buFontTx/>
              <a:buChar char="-"/>
            </a:pPr>
            <a:r>
              <a:rPr lang="en-GB" dirty="0">
                <a:effectLst/>
                <a:latin typeface="Arial" panose="020B0604020202020204" pitchFamily="34" charset="0"/>
                <a:cs typeface="Arial" panose="020B0604020202020204" pitchFamily="34" charset="0"/>
              </a:rPr>
              <a:t>Collaborative process attempted?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44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4BB1DB-4B6F-D4DD-CF6A-5F67C75740FC}"/>
              </a:ext>
            </a:extLst>
          </p:cNvPr>
          <p:cNvSpPr txBox="1"/>
          <p:nvPr/>
        </p:nvSpPr>
        <p:spPr>
          <a:xfrm>
            <a:off x="223221" y="354566"/>
            <a:ext cx="10964731" cy="954107"/>
          </a:xfrm>
          <a:prstGeom prst="rect">
            <a:avLst/>
          </a:prstGeom>
          <a:noFill/>
        </p:spPr>
        <p:txBody>
          <a:bodyPr wrap="square">
            <a:spAutoFit/>
          </a:bodyPr>
          <a:lstStyle/>
          <a:p>
            <a:r>
              <a:rPr lang="en-GB" sz="2800" dirty="0">
                <a:solidFill>
                  <a:srgbClr val="FF0000"/>
                </a:solidFill>
                <a:effectLst/>
                <a:latin typeface="Arial" panose="020B0604020202020204" pitchFamily="34" charset="0"/>
                <a:cs typeface="Arial" panose="020B0604020202020204" pitchFamily="34" charset="0"/>
              </a:rPr>
              <a:t>What if parties do not agree about the suitability of NCDR or an exemption has been claimed?</a:t>
            </a:r>
          </a:p>
        </p:txBody>
      </p:sp>
      <p:sp>
        <p:nvSpPr>
          <p:cNvPr id="9" name="TextBox 8">
            <a:extLst>
              <a:ext uri="{FF2B5EF4-FFF2-40B4-BE49-F238E27FC236}">
                <a16:creationId xmlns:a16="http://schemas.microsoft.com/office/drawing/2014/main" id="{954AED6A-4277-10E3-EF3A-6867E12776FC}"/>
              </a:ext>
            </a:extLst>
          </p:cNvPr>
          <p:cNvSpPr txBox="1"/>
          <p:nvPr/>
        </p:nvSpPr>
        <p:spPr>
          <a:xfrm>
            <a:off x="333487" y="1233472"/>
            <a:ext cx="6866068" cy="4093428"/>
          </a:xfrm>
          <a:prstGeom prst="rect">
            <a:avLst/>
          </a:prstGeom>
          <a:noFill/>
        </p:spPr>
        <p:txBody>
          <a:bodyPr wrap="square">
            <a:spAutoFit/>
          </a:bodyPr>
          <a:lstStyle/>
          <a:p>
            <a:pPr>
              <a:spcAft>
                <a:spcPts val="3150"/>
              </a:spcAft>
            </a:pPr>
            <a:r>
              <a:rPr lang="en-GB" dirty="0">
                <a:effectLst/>
                <a:latin typeface="Arial" panose="020B0604020202020204" pitchFamily="34" charset="0"/>
                <a:cs typeface="Arial" panose="020B0604020202020204" pitchFamily="34" charset="0"/>
              </a:rPr>
              <a:t>It should be made clear at the early stages what the parties’ position is in respect of NCDR. Parties should think constructively and utilise experience to guide clients to properly engage… and advise of the possible cost consequences if they do not! For example what if:</a:t>
            </a:r>
          </a:p>
          <a:p>
            <a:pPr>
              <a:spcAft>
                <a:spcPts val="3150"/>
              </a:spcAft>
            </a:pPr>
            <a:r>
              <a:rPr lang="en-GB" dirty="0">
                <a:effectLst/>
                <a:latin typeface="Arial" panose="020B0604020202020204" pitchFamily="34" charset="0"/>
                <a:cs typeface="Arial" panose="020B0604020202020204" pitchFamily="34" charset="0"/>
              </a:rPr>
              <a:t>- In the event one party represented asserts an exemption due to Domestic Abuse? (PD 3A, 20) Could NCDR to be arranged accordingly to make this safe? </a:t>
            </a:r>
          </a:p>
          <a:p>
            <a:pPr>
              <a:spcAft>
                <a:spcPts val="3150"/>
              </a:spcAft>
            </a:pPr>
            <a:r>
              <a:rPr lang="en-GB" dirty="0">
                <a:effectLst/>
                <a:latin typeface="Arial" panose="020B0604020202020204" pitchFamily="34" charset="0"/>
                <a:cs typeface="Arial" panose="020B0604020202020204" pitchFamily="34" charset="0"/>
              </a:rPr>
              <a:t>- Application issued due to urgent issue which is now resolved?</a:t>
            </a:r>
          </a:p>
          <a:p>
            <a:r>
              <a:rPr lang="en-GB" dirty="0">
                <a:effectLst/>
                <a:latin typeface="Arial" panose="020B0604020202020204" pitchFamily="34" charset="0"/>
                <a:cs typeface="Arial" panose="020B0604020202020204" pitchFamily="34" charset="0"/>
              </a:rPr>
              <a:t>-Factual issue by preliminary issue has now been determined? </a:t>
            </a:r>
          </a:p>
        </p:txBody>
      </p:sp>
      <p:pic>
        <p:nvPicPr>
          <p:cNvPr id="4098" name="Picture 2" descr="Thinking stickers for free download ...">
            <a:extLst>
              <a:ext uri="{FF2B5EF4-FFF2-40B4-BE49-F238E27FC236}">
                <a16:creationId xmlns:a16="http://schemas.microsoft.com/office/drawing/2014/main" id="{319F3FE2-DB3C-88C1-9D8C-E015ED427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169" y="185143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8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1CDB5-28B4-EB69-5688-8AA62F9179CA}"/>
              </a:ext>
            </a:extLst>
          </p:cNvPr>
          <p:cNvSpPr txBox="1"/>
          <p:nvPr/>
        </p:nvSpPr>
        <p:spPr>
          <a:xfrm>
            <a:off x="570156" y="571486"/>
            <a:ext cx="9854004" cy="4647426"/>
          </a:xfrm>
          <a:prstGeom prst="rect">
            <a:avLst/>
          </a:prstGeom>
          <a:noFill/>
        </p:spPr>
        <p:txBody>
          <a:bodyPr wrap="square">
            <a:spAutoFit/>
          </a:bodyPr>
          <a:lstStyle/>
          <a:p>
            <a:pPr>
              <a:spcAft>
                <a:spcPts val="315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It is crucial to document from the earliest outset the position on NCDR and reasons for this, and these practical points should be included in the FM5.</a:t>
            </a:r>
          </a:p>
          <a:p>
            <a:pPr>
              <a:spcAft>
                <a:spcPts val="315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If the court considers a party has not properly (or has failed to) engage and the matter is ineffective, wasted costs will likely be at the forefront of a client’s mind, even if reserved. </a:t>
            </a:r>
          </a:p>
          <a:p>
            <a:pPr>
              <a:spcAft>
                <a:spcPts val="315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This should be anticipated and the necessary N260 should be provided. Practitioners should be prepared to make and oppose costs applications. </a:t>
            </a:r>
          </a:p>
          <a:p>
            <a:pPr>
              <a:buFont typeface="Arial" panose="020B0604020202020204" pitchFamily="34" charset="0"/>
              <a:buChar char="•"/>
            </a:pPr>
            <a:r>
              <a:rPr lang="en-GB" dirty="0">
                <a:effectLst/>
                <a:latin typeface="Arial" panose="020B0604020202020204" pitchFamily="34" charset="0"/>
                <a:cs typeface="Arial" panose="020B0604020202020204" pitchFamily="34" charset="0"/>
              </a:rPr>
              <a:t>Failure to attend continues to be under review - </a:t>
            </a:r>
            <a:r>
              <a:rPr lang="en-GB" b="1" i="1" dirty="0">
                <a:effectLst/>
                <a:latin typeface="Arial" panose="020B0604020202020204" pitchFamily="34" charset="0"/>
                <a:cs typeface="Arial" panose="020B0604020202020204" pitchFamily="34" charset="0"/>
              </a:rPr>
              <a:t>PD3A 10E </a:t>
            </a:r>
            <a:r>
              <a:rPr lang="en-GB" i="1" dirty="0">
                <a:effectLst/>
                <a:latin typeface="Arial" panose="020B0604020202020204" pitchFamily="34" charset="0"/>
                <a:cs typeface="Arial" panose="020B0604020202020204" pitchFamily="34" charset="0"/>
              </a:rPr>
              <a:t>‘If the court allows time for parties to attend non-court dispute resolution, or adjourns the proceedings specifically for that purpose, any failure of a party, or parties, to then attend non-court dispute resolution will not affect any substantive decision the court makes in the proceedings. However, the court may take the parties’ conduct in relation to attending non-court dispute resolution into account when considering whether to make an order for costs in relation to the proceedings: see Part 28 FPR’</a:t>
            </a:r>
            <a:endParaRPr lang="en-GB"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57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085AB0-57F8-6C46-2754-662B99859F96}"/>
              </a:ext>
            </a:extLst>
          </p:cNvPr>
          <p:cNvSpPr txBox="1"/>
          <p:nvPr/>
        </p:nvSpPr>
        <p:spPr>
          <a:xfrm>
            <a:off x="0" y="182444"/>
            <a:ext cx="11155680" cy="523220"/>
          </a:xfrm>
          <a:prstGeom prst="rect">
            <a:avLst/>
          </a:prstGeom>
          <a:noFill/>
        </p:spPr>
        <p:txBody>
          <a:bodyPr wrap="square">
            <a:spAutoFit/>
          </a:bodyPr>
          <a:lstStyle/>
          <a:p>
            <a:r>
              <a:rPr lang="en-GB" sz="2800" dirty="0">
                <a:solidFill>
                  <a:srgbClr val="FF0000"/>
                </a:solidFill>
                <a:effectLst/>
                <a:latin typeface="Arial" panose="020B0604020202020204" pitchFamily="34" charset="0"/>
                <a:cs typeface="Arial" panose="020B0604020202020204" pitchFamily="34" charset="0"/>
              </a:rPr>
              <a:t>Annex PD9A Financial Remedy pre-action protocol</a:t>
            </a:r>
          </a:p>
        </p:txBody>
      </p:sp>
      <p:pic>
        <p:nvPicPr>
          <p:cNvPr id="5122" name="Picture 2" descr="Book Stickers - Free education Stickers">
            <a:extLst>
              <a:ext uri="{FF2B5EF4-FFF2-40B4-BE49-F238E27FC236}">
                <a16:creationId xmlns:a16="http://schemas.microsoft.com/office/drawing/2014/main" id="{DF2997DD-466E-719B-9C02-8E83977BA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080" y="4116892"/>
            <a:ext cx="1573904" cy="15739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910623-D155-ED41-00B8-DCB5B556D532}"/>
              </a:ext>
            </a:extLst>
          </p:cNvPr>
          <p:cNvSpPr txBox="1"/>
          <p:nvPr/>
        </p:nvSpPr>
        <p:spPr>
          <a:xfrm>
            <a:off x="199016" y="806185"/>
            <a:ext cx="9458064" cy="4442242"/>
          </a:xfrm>
          <a:prstGeom prst="rect">
            <a:avLst/>
          </a:prstGeom>
          <a:noFill/>
        </p:spPr>
        <p:txBody>
          <a:bodyPr wrap="square">
            <a:spAutoFit/>
          </a:bodyPr>
          <a:lstStyle/>
          <a:p>
            <a:pPr>
              <a:spcAft>
                <a:spcPts val="3150"/>
              </a:spcAft>
            </a:pPr>
            <a:r>
              <a:rPr lang="en-GB" sz="1100" b="1" i="1" u="sng" dirty="0">
                <a:effectLst/>
                <a:latin typeface="Arial" panose="020B0604020202020204" pitchFamily="34" charset="0"/>
                <a:hlinkClick r:id="rId3">
                  <a:extLst>
                    <a:ext uri="{A12FA001-AC4F-418D-AE19-62706E023703}">
                      <ahyp:hlinkClr xmlns:ahyp="http://schemas.microsoft.com/office/drawing/2018/hyperlinkcolor" val="tx"/>
                    </a:ext>
                  </a:extLst>
                </a:hlinkClick>
              </a:rPr>
              <a:t>https://www.justice.gov.uk/courts/procedure-rules/family/practice_directions/pd_part_09a#IDADD5S</a:t>
            </a:r>
            <a:endParaRPr lang="en-GB" sz="1100" b="1" i="1" u="sng" dirty="0">
              <a:latin typeface="Arial" panose="020B0604020202020204" pitchFamily="34" charset="0"/>
            </a:endParaRPr>
          </a:p>
          <a:p>
            <a:pPr>
              <a:spcAft>
                <a:spcPts val="3150"/>
              </a:spcAft>
            </a:pPr>
            <a:r>
              <a:rPr lang="en-GB" sz="1100" dirty="0">
                <a:latin typeface="Arial" panose="020B0604020202020204" pitchFamily="34" charset="0"/>
              </a:rPr>
              <a:t>2</a:t>
            </a:r>
            <a:r>
              <a:rPr lang="en-GB" sz="1100" dirty="0">
                <a:effectLst/>
                <a:latin typeface="Arial" panose="020B0604020202020204" pitchFamily="34" charset="0"/>
              </a:rPr>
              <a:t>. Before coming to court, unless there are safety concerns or other good reasons not to do so, the court will expect parties to have attended at least one form of NCDR. Please see paragraphs 10, 11, and 12 of the Protocol for more details</a:t>
            </a:r>
          </a:p>
          <a:p>
            <a:pPr>
              <a:spcAft>
                <a:spcPts val="3150"/>
              </a:spcAft>
            </a:pPr>
            <a:r>
              <a:rPr lang="en-GB" sz="1100" dirty="0">
                <a:effectLst/>
                <a:latin typeface="Arial" panose="020B0604020202020204" pitchFamily="34" charset="0"/>
              </a:rPr>
              <a:t>5. If the parties have not attended a form of NCDR, the court may decline to commence the court timetable or suspend the court timetable so that the parties may attend a form of NCDR. The court will also take into account any failure by a party to attend a form of NCDR when considering the question of costs (together with any other failure to comply with the Protocol, see paragraph 25) and may make an order requiring that party to pay the other party’s costs.</a:t>
            </a:r>
          </a:p>
          <a:p>
            <a:pPr>
              <a:spcAft>
                <a:spcPts val="3150"/>
              </a:spcAft>
            </a:pPr>
            <a:r>
              <a:rPr lang="en-GB" sz="1100" b="0" i="0" u="none" strike="noStrike" dirty="0">
                <a:solidFill>
                  <a:srgbClr val="000000"/>
                </a:solidFill>
                <a:effectLst/>
                <a:latin typeface="Arial" panose="020B0604020202020204" pitchFamily="34" charset="0"/>
              </a:rPr>
              <a:t>6. To comply with this Protocol the court will usually expect the parties to have done the following:</a:t>
            </a:r>
            <a:br>
              <a:rPr lang="en-GB" sz="1100" b="0" i="0" u="none" strike="noStrike" dirty="0">
                <a:solidFill>
                  <a:srgbClr val="000000"/>
                </a:solidFill>
                <a:effectLst/>
                <a:latin typeface="Arial" panose="020B0604020202020204" pitchFamily="34" charset="0"/>
              </a:rPr>
            </a:br>
            <a:r>
              <a:rPr lang="en-GB" sz="1100" b="0" i="0" u="none" strike="noStrike" dirty="0">
                <a:solidFill>
                  <a:srgbClr val="000000"/>
                </a:solidFill>
                <a:effectLst/>
                <a:latin typeface="Arial" panose="020B0604020202020204" pitchFamily="34" charset="0"/>
              </a:rPr>
              <a:t>a. attended a MIAM with an authorised mediator, unless a valid exemption applies;</a:t>
            </a:r>
            <a:br>
              <a:rPr lang="en-GB" sz="1100" b="0" i="0" u="none" strike="noStrike" dirty="0">
                <a:solidFill>
                  <a:srgbClr val="000000"/>
                </a:solidFill>
                <a:effectLst/>
                <a:latin typeface="Arial" panose="020B0604020202020204" pitchFamily="34" charset="0"/>
              </a:rPr>
            </a:br>
            <a:r>
              <a:rPr lang="en-GB" sz="1100" b="0" i="0" u="none" strike="noStrike" dirty="0">
                <a:solidFill>
                  <a:srgbClr val="000000"/>
                </a:solidFill>
                <a:effectLst/>
                <a:latin typeface="Arial" panose="020B0604020202020204" pitchFamily="34" charset="0"/>
              </a:rPr>
              <a:t>b. considered, and unless there is good reason for not doing, proposed and engaged in appropriate non-court dispute resolution;</a:t>
            </a:r>
            <a:br>
              <a:rPr lang="en-GB" sz="1100" b="0" i="0" u="none" strike="noStrike" dirty="0">
                <a:solidFill>
                  <a:srgbClr val="000000"/>
                </a:solidFill>
                <a:effectLst/>
                <a:latin typeface="Arial" panose="020B0604020202020204" pitchFamily="34" charset="0"/>
              </a:rPr>
            </a:br>
            <a:r>
              <a:rPr lang="en-GB" sz="1100" b="0" i="0" u="none" strike="noStrike" dirty="0">
                <a:solidFill>
                  <a:srgbClr val="000000"/>
                </a:solidFill>
                <a:effectLst/>
                <a:latin typeface="Arial" panose="020B0604020202020204" pitchFamily="34" charset="0"/>
              </a:rPr>
              <a:t>c. provided full disclosure (information relevant to the issues in dispute) to the other party, including appropriate financial disclosure;</a:t>
            </a:r>
            <a:br>
              <a:rPr lang="en-GB" sz="1100" b="0" i="0" u="none" strike="noStrike" dirty="0">
                <a:solidFill>
                  <a:srgbClr val="000000"/>
                </a:solidFill>
                <a:effectLst/>
                <a:latin typeface="Arial" panose="020B0604020202020204" pitchFamily="34" charset="0"/>
              </a:rPr>
            </a:br>
            <a:r>
              <a:rPr lang="en-GB" sz="1100" b="0" i="0" u="none" strike="noStrike" dirty="0">
                <a:solidFill>
                  <a:srgbClr val="000000"/>
                </a:solidFill>
                <a:effectLst/>
                <a:latin typeface="Arial" panose="020B0604020202020204" pitchFamily="34" charset="0"/>
              </a:rPr>
              <a:t>d. clearly set out their position (including the orders they would wish the court to make were proceedings started); and</a:t>
            </a:r>
            <a:br>
              <a:rPr lang="en-GB" sz="1100" b="0" i="0" u="none" strike="noStrike" dirty="0">
                <a:solidFill>
                  <a:srgbClr val="000000"/>
                </a:solidFill>
                <a:effectLst/>
                <a:latin typeface="Arial" panose="020B0604020202020204" pitchFamily="34" charset="0"/>
              </a:rPr>
            </a:br>
            <a:r>
              <a:rPr lang="en-GB" sz="1100" b="0" i="0" u="none" strike="noStrike" dirty="0">
                <a:solidFill>
                  <a:srgbClr val="000000"/>
                </a:solidFill>
                <a:effectLst/>
                <a:latin typeface="Arial" panose="020B0604020202020204" pitchFamily="34" charset="0"/>
              </a:rPr>
              <a:t>e. attempted negotiation (trying to agree the issues in dispute) by making reasonable proposals for settlement.</a:t>
            </a:r>
            <a:endParaRPr lang="en-GB" sz="1100" dirty="0">
              <a:effectLst/>
              <a:latin typeface="Arial" panose="020B0604020202020204" pitchFamily="34" charset="0"/>
            </a:endParaRPr>
          </a:p>
          <a:p>
            <a:pPr>
              <a:spcAft>
                <a:spcPts val="3150"/>
              </a:spcAft>
            </a:pPr>
            <a:r>
              <a:rPr lang="en-GB" sz="1100" dirty="0">
                <a:effectLst/>
                <a:latin typeface="Arial" panose="020B0604020202020204" pitchFamily="34" charset="0"/>
              </a:rPr>
              <a:t>7. Before starting court proceedings, the parties should attempt, where possible, voluntary financial disclosure and negotiation. Any disclosure must be full, honest and open. Parties must be advised of this duty by their legal advisers, including the ongoing duty to disclose any material changes. Requests for disclosure must be necessary, relevant and limited to what is reasonably required.</a:t>
            </a:r>
          </a:p>
        </p:txBody>
      </p:sp>
    </p:spTree>
    <p:extLst>
      <p:ext uri="{BB962C8B-B14F-4D97-AF65-F5344CB8AC3E}">
        <p14:creationId xmlns:p14="http://schemas.microsoft.com/office/powerpoint/2010/main" val="394033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DA0EE1-BD04-FA3B-70B3-1B75DD9EA749}"/>
              </a:ext>
            </a:extLst>
          </p:cNvPr>
          <p:cNvSpPr txBox="1"/>
          <p:nvPr/>
        </p:nvSpPr>
        <p:spPr>
          <a:xfrm>
            <a:off x="451821" y="494851"/>
            <a:ext cx="10284311" cy="6309420"/>
          </a:xfrm>
          <a:prstGeom prst="rect">
            <a:avLst/>
          </a:prstGeom>
          <a:noFill/>
        </p:spPr>
        <p:txBody>
          <a:bodyPr wrap="square" rtlCol="0">
            <a:spAutoFit/>
          </a:bodyPr>
          <a:lstStyle/>
          <a:p>
            <a:r>
              <a:rPr lang="en-GB" sz="1800" dirty="0">
                <a:effectLst/>
                <a:latin typeface="Arial" panose="020B0604020202020204" pitchFamily="34" charset="0"/>
              </a:rPr>
              <a:t>10. Non-court dispute resolution is defined in rule 2.3</a:t>
            </a:r>
          </a:p>
          <a:p>
            <a:endParaRPr lang="en-GB" dirty="0">
              <a:latin typeface="Arial" panose="020B0604020202020204" pitchFamily="34" charset="0"/>
            </a:endParaRPr>
          </a:p>
          <a:p>
            <a:r>
              <a:rPr lang="en-GB" sz="1800" dirty="0">
                <a:effectLst/>
                <a:latin typeface="Arial" panose="020B0604020202020204" pitchFamily="34" charset="0"/>
              </a:rPr>
              <a:t>11. The court may also consider the parties having obtained legal advice via the “single lawyer” or a “one couple, one lawyer” scheme as good evidence of a constructive attempt to obtain advice and avoid unnecessary proceedings, if they have complied with paragraph 6 above.</a:t>
            </a:r>
          </a:p>
          <a:p>
            <a:endParaRPr lang="en-GB" sz="1800" dirty="0">
              <a:effectLst/>
              <a:latin typeface="Arial" panose="020B0604020202020204" pitchFamily="34" charset="0"/>
            </a:endParaRPr>
          </a:p>
          <a:p>
            <a:pPr>
              <a:spcAft>
                <a:spcPts val="3150"/>
              </a:spcAft>
            </a:pPr>
            <a:r>
              <a:rPr lang="en-GB" sz="1800" dirty="0">
                <a:effectLst/>
                <a:latin typeface="Arial" panose="020B0604020202020204" pitchFamily="34" charset="0"/>
              </a:rPr>
              <a:t>12. Although there is a place for constructive negotiation via correspondence between legal representatives, that alone shall not be a sufficient attempt at non-court dispute resolution for the purposes of this Protocol. Other forms of negotiation between legal representatives, such as round-table meetings, may be considered sufficient depending on when and how they took place</a:t>
            </a:r>
            <a:br>
              <a:rPr lang="en-GB" sz="1800" dirty="0">
                <a:effectLst/>
                <a:latin typeface="Arial" panose="020B0604020202020204" pitchFamily="34" charset="0"/>
              </a:rPr>
            </a:br>
            <a:endParaRPr lang="en-GB" sz="1800" dirty="0">
              <a:effectLst/>
              <a:latin typeface="Arial" panose="020B0604020202020204" pitchFamily="34" charset="0"/>
            </a:endParaRPr>
          </a:p>
          <a:p>
            <a:pPr>
              <a:spcAft>
                <a:spcPts val="3150"/>
              </a:spcAft>
            </a:pPr>
            <a:r>
              <a:rPr lang="en-GB" sz="1800" b="1" dirty="0">
                <a:effectLst/>
                <a:latin typeface="Arial" panose="020B0604020202020204" pitchFamily="34" charset="0"/>
              </a:rPr>
              <a:t>REMEMBER </a:t>
            </a:r>
            <a:r>
              <a:rPr lang="en-GB" sz="1800" dirty="0">
                <a:effectLst/>
                <a:latin typeface="Arial" panose="020B0604020202020204" pitchFamily="34" charset="0"/>
              </a:rPr>
              <a:t>- This Protocol applies to all applications for a financial remedy as defined by rule 2.3. It covers all classes of case, including applications for periodical payments, lump sum, property adjustment and/or pension sharing orders. </a:t>
            </a:r>
            <a:r>
              <a:rPr lang="en-GB" sz="1800" b="1" u="sng" dirty="0">
                <a:effectLst/>
                <a:latin typeface="Arial" panose="020B0604020202020204" pitchFamily="34" charset="0"/>
              </a:rPr>
              <a:t>It applies whatever the size of the parties’ assets and whether it is a so-called “needs” or “sharing” case. It applies whether the parties are legally represented or not. </a:t>
            </a:r>
          </a:p>
          <a:p>
            <a:pPr>
              <a:spcAft>
                <a:spcPts val="3150"/>
              </a:spcAft>
            </a:pPr>
            <a:endParaRPr lang="en-GB"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2532317136"/>
      </p:ext>
    </p:extLst>
  </p:cSld>
  <p:clrMapOvr>
    <a:masterClrMapping/>
  </p:clrMapOvr>
</p:sld>
</file>

<file path=ppt/theme/theme1.xml><?xml version="1.0" encoding="utf-8"?>
<a:theme xmlns:a="http://schemas.openxmlformats.org/drawingml/2006/main" name="Cover Slide 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2050</Words>
  <Application>Microsoft Macintosh PowerPoint</Application>
  <PresentationFormat>Custom</PresentationFormat>
  <Paragraphs>76</Paragraphs>
  <Slides>17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Helvetica Neue</vt:lpstr>
      <vt:lpstr>Times</vt:lpstr>
      <vt:lpstr>Cover Slide 1</vt:lpstr>
      <vt:lpstr>Cover Slide 2</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Laura Buchan</cp:lastModifiedBy>
  <cp:revision>14</cp:revision>
  <dcterms:created xsi:type="dcterms:W3CDTF">2024-04-19T14:07:47Z</dcterms:created>
  <dcterms:modified xsi:type="dcterms:W3CDTF">2024-11-07T22:50:49Z</dcterms:modified>
</cp:coreProperties>
</file>