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notesMasterIdLst>
    <p:notesMasterId r:id="rId25"/>
  </p:notesMasterIdLst>
  <p:sldIdLst>
    <p:sldId id="256" r:id="rId4"/>
    <p:sldId id="258" r:id="rId5"/>
    <p:sldId id="259" r:id="rId6"/>
    <p:sldId id="261" r:id="rId7"/>
    <p:sldId id="260" r:id="rId8"/>
    <p:sldId id="263" r:id="rId9"/>
    <p:sldId id="262" r:id="rId10"/>
    <p:sldId id="264" r:id="rId11"/>
    <p:sldId id="268" r:id="rId12"/>
    <p:sldId id="265" r:id="rId13"/>
    <p:sldId id="266" r:id="rId14"/>
    <p:sldId id="267" r:id="rId15"/>
    <p:sldId id="273" r:id="rId16"/>
    <p:sldId id="274" r:id="rId17"/>
    <p:sldId id="275" r:id="rId18"/>
    <p:sldId id="276" r:id="rId19"/>
    <p:sldId id="269" r:id="rId20"/>
    <p:sldId id="270" r:id="rId21"/>
    <p:sldId id="271" r:id="rId22"/>
    <p:sldId id="272" r:id="rId23"/>
    <p:sldId id="257" r:id="rId24"/>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p:restoredTop sz="94694"/>
  </p:normalViewPr>
  <p:slideViewPr>
    <p:cSldViewPr snapToGrid="0" showGuides="1">
      <p:cViewPr>
        <p:scale>
          <a:sx n="109" d="100"/>
          <a:sy n="109" d="100"/>
        </p:scale>
        <p:origin x="1512" y="344"/>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35709-903C-4B4E-8261-032EDA321773}" type="datetimeFigureOut">
              <a:rPr lang="en-US" smtClean="0"/>
              <a:t>11/7/24</a:t>
            </a:fld>
            <a:endParaRPr lang="en-US"/>
          </a:p>
        </p:txBody>
      </p:sp>
      <p:sp>
        <p:nvSpPr>
          <p:cNvPr id="4" name="Slide Image Placeholder 3"/>
          <p:cNvSpPr>
            <a:spLocks noGrp="1" noRot="1" noChangeAspect="1"/>
          </p:cNvSpPr>
          <p:nvPr>
            <p:ph type="sldImg" idx="2"/>
          </p:nvPr>
        </p:nvSpPr>
        <p:spPr>
          <a:xfrm>
            <a:off x="966788" y="1143000"/>
            <a:ext cx="492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0FCED-7B2B-5D45-AC2E-AB74F949B343}" type="slidenum">
              <a:rPr lang="en-US" smtClean="0"/>
              <a:t>‹#›</a:t>
            </a:fld>
            <a:endParaRPr lang="en-US"/>
          </a:p>
        </p:txBody>
      </p:sp>
    </p:spTree>
    <p:extLst>
      <p:ext uri="{BB962C8B-B14F-4D97-AF65-F5344CB8AC3E}">
        <p14:creationId xmlns:p14="http://schemas.microsoft.com/office/powerpoint/2010/main" val="155380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0FCED-7B2B-5D45-AC2E-AB74F949B343}" type="slidenum">
              <a:rPr lang="en-US" smtClean="0"/>
              <a:t>6</a:t>
            </a:fld>
            <a:endParaRPr lang="en-US"/>
          </a:p>
        </p:txBody>
      </p:sp>
    </p:spTree>
    <p:extLst>
      <p:ext uri="{BB962C8B-B14F-4D97-AF65-F5344CB8AC3E}">
        <p14:creationId xmlns:p14="http://schemas.microsoft.com/office/powerpoint/2010/main" val="5331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bailii.org/ew/cases/EWFC/HCJ/2022/136.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PAG 2 &amp; Case Law Updates</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Laura Buchan &amp; Lauren </a:t>
            </a:r>
            <a:r>
              <a:rPr lang="en-US" sz="1800" dirty="0" err="1">
                <a:solidFill>
                  <a:schemeClr val="bg1"/>
                </a:solidFill>
              </a:rPr>
              <a:t>Winser</a:t>
            </a:r>
            <a:endParaRPr lang="en-US" sz="1800" dirty="0">
              <a:solidFill>
                <a:schemeClr val="bg1"/>
              </a:solidFill>
            </a:endParaRP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A687E1-03A5-D656-C50D-BA2C5B4FCBE9}"/>
              </a:ext>
            </a:extLst>
          </p:cNvPr>
          <p:cNvSpPr txBox="1"/>
          <p:nvPr/>
        </p:nvSpPr>
        <p:spPr>
          <a:xfrm>
            <a:off x="445477" y="216115"/>
            <a:ext cx="10984523" cy="523220"/>
          </a:xfrm>
          <a:prstGeom prst="rect">
            <a:avLst/>
          </a:prstGeom>
          <a:noFill/>
        </p:spPr>
        <p:txBody>
          <a:bodyPr wrap="square" rtlCol="0">
            <a:spAutoFit/>
          </a:bodyPr>
          <a:lstStyle/>
          <a:p>
            <a:pPr>
              <a:spcAft>
                <a:spcPts val="3150"/>
              </a:spcAft>
            </a:pPr>
            <a:r>
              <a:rPr lang="en-GB" sz="2800" dirty="0">
                <a:solidFill>
                  <a:srgbClr val="FF0000"/>
                </a:solidFill>
                <a:effectLst/>
                <a:latin typeface="Arial" panose="020B0604020202020204" pitchFamily="34" charset="0"/>
                <a:cs typeface="Arial" panose="020B0604020202020204" pitchFamily="34" charset="0"/>
              </a:rPr>
              <a:t>SP v AL v PL &amp; CL [2024] EWFC 72 (B) – Apportionment [Sharing]</a:t>
            </a:r>
          </a:p>
        </p:txBody>
      </p:sp>
      <p:sp>
        <p:nvSpPr>
          <p:cNvPr id="7" name="TextBox 6">
            <a:extLst>
              <a:ext uri="{FF2B5EF4-FFF2-40B4-BE49-F238E27FC236}">
                <a16:creationId xmlns:a16="http://schemas.microsoft.com/office/drawing/2014/main" id="{245B4FA0-FE4D-F025-62AB-C99EF657E3A0}"/>
              </a:ext>
            </a:extLst>
          </p:cNvPr>
          <p:cNvSpPr txBox="1"/>
          <p:nvPr/>
        </p:nvSpPr>
        <p:spPr>
          <a:xfrm>
            <a:off x="293076" y="739335"/>
            <a:ext cx="10585939" cy="4616648"/>
          </a:xfrm>
          <a:prstGeom prst="rect">
            <a:avLst/>
          </a:prstGeom>
          <a:noFill/>
        </p:spPr>
        <p:txBody>
          <a:bodyPr wrap="square" rtlCol="0">
            <a:spAutoFit/>
          </a:bodyPr>
          <a:lstStyle/>
          <a:p>
            <a:r>
              <a:rPr lang="en-GB" sz="1400" b="0" i="0" u="none" strike="noStrike" dirty="0">
                <a:solidFill>
                  <a:srgbClr val="000000"/>
                </a:solidFill>
                <a:effectLst/>
                <a:latin typeface="Arial" panose="020B0604020202020204" pitchFamily="34" charset="0"/>
                <a:cs typeface="Arial" panose="020B0604020202020204" pitchFamily="34" charset="0"/>
              </a:rPr>
              <a:t>[40].  </a:t>
            </a:r>
            <a:r>
              <a:rPr lang="en-GB" sz="1400" b="1" i="0" u="none" strike="noStrike" dirty="0">
                <a:solidFill>
                  <a:srgbClr val="000000"/>
                </a:solidFill>
                <a:effectLst/>
                <a:latin typeface="Arial" panose="020B0604020202020204" pitchFamily="34" charset="0"/>
                <a:cs typeface="Arial" panose="020B0604020202020204" pitchFamily="34" charset="0"/>
              </a:rPr>
              <a:t>In seeking fairness in relation to the division of pensions, to what extent should the court exclude a portion of the member spouse's pension accrued other than in the span of the marriage's duration? </a:t>
            </a:r>
            <a:r>
              <a:rPr lang="en-GB" sz="1400" b="0" i="0" u="none" strike="noStrike" dirty="0">
                <a:solidFill>
                  <a:srgbClr val="000000"/>
                </a:solidFill>
                <a:effectLst/>
                <a:latin typeface="Arial" panose="020B0604020202020204" pitchFamily="34" charset="0"/>
                <a:cs typeface="Arial" panose="020B0604020202020204" pitchFamily="34" charset="0"/>
              </a:rPr>
              <a:t>The answer to this question will depend on the extent to which the case is a 'needs case' or a 'sharing case'. The PAG 2 Report suggests that </a:t>
            </a:r>
            <a:r>
              <a:rPr lang="en-GB" sz="1400" i="1" u="none" strike="noStrike" dirty="0">
                <a:solidFill>
                  <a:srgbClr val="000000"/>
                </a:solidFill>
                <a:effectLst/>
                <a:latin typeface="Arial" panose="020B0604020202020204" pitchFamily="34" charset="0"/>
                <a:cs typeface="Arial" panose="020B0604020202020204" pitchFamily="34" charset="0"/>
              </a:rPr>
              <a:t>"Generally in a 'needs case' it would be wrong to apportion pensions so as to exclude the non-cohabitation/marriage element. By contrast, in a 'sharing case', where the assets and future pension benefits exceed the parties' needs, such apportionment may be appropriate" (page 24); but the report goes on to suggest that the categorisation of a case will depend on other section 25 factors, most obviously the duration of the marriage: "Thus, the court will have regard to the length of seamless cohabitation/marriage when determining the extent to which it is fair and reasonable to divide the 'non-matrimonial' element of any capital or any pension. All cases will be determined upon their own facts. The 'marital' element of any pension will usually be shared equally. For the reasons set out above, in needs-based cases, the timing and source of the pension saving is not necessarily relevant, but the Court will nevertheless have regard to the length (or shortness) of the seamless cohabitation/marriage in determining the extent to which the needs of the claiming party will justify a division of the pre-cohabitation/marriage element of the pension...The requirement of a nexus between the relationship and a financial need to be met by a matrimonial claim has long been recognised by the case law" (page 26). </a:t>
            </a:r>
          </a:p>
          <a:p>
            <a:endParaRPr lang="en-GB" sz="1400" dirty="0">
              <a:solidFill>
                <a:srgbClr val="000000"/>
              </a:solidFill>
              <a:latin typeface="Arial" panose="020B0604020202020204" pitchFamily="34" charset="0"/>
              <a:cs typeface="Arial" panose="020B0604020202020204" pitchFamily="34" charset="0"/>
            </a:endParaRPr>
          </a:p>
          <a:p>
            <a:r>
              <a:rPr lang="en-GB" sz="1400" b="0" i="0" u="none" strike="noStrike" dirty="0">
                <a:solidFill>
                  <a:srgbClr val="000000"/>
                </a:solidFill>
                <a:effectLst/>
                <a:latin typeface="Arial" panose="020B0604020202020204" pitchFamily="34" charset="0"/>
                <a:cs typeface="Arial" panose="020B0604020202020204" pitchFamily="34" charset="0"/>
              </a:rPr>
              <a:t>In the present case, involving a medium length marriage in more mature years, where the parties have entered the marriage with significant assets acquired earlier in their adult lives, and where the case in terms of pension income sits more easily in the category of a 'sharing case' (the wife has not argued that she should have more based on a need claim), the fair answer is likely to be provided by focusing on a division of the pensions accrued in the span of the marriage's duration, that is to exclude the sharing of pensions outside this category on the basis that they represent non-matrimonial property. The report by Mr Conlon in this case has been targeted towards identifying the mathematical consequences of this principle and its conclusions should therefore be followed in the search for fairness.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6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502DB1-7566-94AF-7851-9A21EE623629}"/>
              </a:ext>
            </a:extLst>
          </p:cNvPr>
          <p:cNvSpPr txBox="1"/>
          <p:nvPr/>
        </p:nvSpPr>
        <p:spPr>
          <a:xfrm>
            <a:off x="211014" y="187569"/>
            <a:ext cx="10468708" cy="6124754"/>
          </a:xfrm>
          <a:prstGeom prst="rect">
            <a:avLst/>
          </a:prstGeom>
          <a:noFill/>
        </p:spPr>
        <p:txBody>
          <a:bodyPr wrap="square" rtlCol="0">
            <a:spAutoFit/>
          </a:bodyPr>
          <a:lstStyle/>
          <a:p>
            <a:pPr marL="457200" indent="-228600" algn="l"/>
            <a:r>
              <a:rPr lang="en-GB" sz="1400" b="0" i="0" u="none" strike="noStrike" dirty="0">
                <a:solidFill>
                  <a:srgbClr val="000000"/>
                </a:solidFill>
                <a:effectLst/>
                <a:latin typeface="Arial" panose="020B0604020202020204" pitchFamily="34" charset="0"/>
                <a:cs typeface="Arial" panose="020B0604020202020204" pitchFamily="34" charset="0"/>
              </a:rPr>
              <a:t>41.  </a:t>
            </a:r>
            <a:r>
              <a:rPr lang="en-GB" sz="1400" b="1" i="0" u="none" strike="noStrike" dirty="0">
                <a:solidFill>
                  <a:srgbClr val="000000"/>
                </a:solidFill>
                <a:effectLst/>
                <a:latin typeface="Arial" panose="020B0604020202020204" pitchFamily="34" charset="0"/>
                <a:cs typeface="Arial" panose="020B0604020202020204" pitchFamily="34" charset="0"/>
              </a:rPr>
              <a:t>In seeking fairness in relation to the division of pensions, to what extent should the court seek an answer based on an equal income solution as opposed to an equal capital solution? </a:t>
            </a:r>
            <a:r>
              <a:rPr lang="en-GB" sz="1400" b="0" i="0" u="none" strike="noStrike" dirty="0">
                <a:solidFill>
                  <a:srgbClr val="000000"/>
                </a:solidFill>
                <a:effectLst/>
                <a:latin typeface="Arial" panose="020B0604020202020204" pitchFamily="34" charset="0"/>
                <a:cs typeface="Arial" panose="020B0604020202020204" pitchFamily="34" charset="0"/>
              </a:rPr>
              <a:t>I make the following comments on this question:-</a:t>
            </a:r>
          </a:p>
          <a:p>
            <a:pPr marL="457200" indent="-228600"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a:t>
            </a:r>
            <a:r>
              <a:rPr lang="en-GB" sz="1400" b="0" i="0" u="none" strike="noStrike" dirty="0" err="1">
                <a:solidFill>
                  <a:srgbClr val="000000"/>
                </a:solidFill>
                <a:effectLst/>
                <a:latin typeface="Arial" panose="020B0604020202020204" pitchFamily="34" charset="0"/>
                <a:cs typeface="Arial" panose="020B0604020202020204" pitchFamily="34" charset="0"/>
              </a:rPr>
              <a:t>i</a:t>
            </a:r>
            <a:r>
              <a:rPr lang="en-GB" sz="1400" b="0" i="0" u="none" strike="noStrike" dirty="0">
                <a:solidFill>
                  <a:srgbClr val="000000"/>
                </a:solidFill>
                <a:effectLst/>
                <a:latin typeface="Arial" panose="020B0604020202020204" pitchFamily="34" charset="0"/>
                <a:cs typeface="Arial" panose="020B0604020202020204" pitchFamily="34" charset="0"/>
              </a:rPr>
              <a:t>)                 In my judgment in W v H (supra) I sought to answer that question by saying:-</a:t>
            </a:r>
          </a:p>
          <a:p>
            <a:pPr marL="1143000" algn="l"/>
            <a:r>
              <a:rPr lang="en-GB" sz="1400" b="0" i="1" u="none" strike="noStrike" dirty="0">
                <a:solidFill>
                  <a:srgbClr val="000000"/>
                </a:solidFill>
                <a:effectLst/>
                <a:latin typeface="Arial" panose="020B0604020202020204" pitchFamily="34" charset="0"/>
                <a:cs typeface="Arial" panose="020B0604020202020204" pitchFamily="34" charset="0"/>
              </a:rPr>
              <a:t>"There is no 'one size fits all' answer to this question. There are undoubtedly scenarios where the fair solution is probably to divide pensions by CE value. For example, where the CEs are relatively small in themselves or as a portion of the assets overall. For example, where the parties are relatively young and any projections about the future income-producing qualities of the pensions are likely to be speculative or unreliable. For example, where all the pensions are simple defined contribution funds so that the CE values can be regarded as reasonably reliable and simple predictor of future income streams...There are, however, scenarios where a simple division of CEs may well not represent a fair solution." </a:t>
            </a: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457200" algn="l"/>
            <a:r>
              <a:rPr lang="en-GB" sz="1400" b="0" i="1" u="none" strike="noStrike" dirty="0">
                <a:solidFill>
                  <a:srgbClr val="000000"/>
                </a:solidFill>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(ii)              In the present case a simple division by CE is unlikely to be fair because the pensions involved are mostly defined benefit schemes and the parties ages are seven years apart and in my view it was correct here to seek the assistance of a PODE report. </a:t>
            </a: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(iii)            The PAG 2 Report goes on to give a steer as to what question the PODE report should be seeking to answer:-</a:t>
            </a:r>
          </a:p>
          <a:p>
            <a:pPr marL="457200" algn="l"/>
            <a:r>
              <a:rPr lang="en-GB" sz="1400" b="0" i="0" u="none" strike="noStrike" dirty="0">
                <a:solidFill>
                  <a:srgbClr val="000000"/>
                </a:solidFill>
                <a:effectLst/>
                <a:latin typeface="Arial" panose="020B0604020202020204" pitchFamily="34" charset="0"/>
                <a:cs typeface="Arial" panose="020B0604020202020204" pitchFamily="34" charset="0"/>
              </a:rPr>
              <a:t> </a:t>
            </a:r>
          </a:p>
          <a:p>
            <a:pPr marL="1143000" algn="l"/>
            <a:r>
              <a:rPr lang="en-GB" sz="1400" b="0" i="1" u="none" strike="noStrike" dirty="0">
                <a:solidFill>
                  <a:srgbClr val="000000"/>
                </a:solidFill>
                <a:effectLst/>
                <a:latin typeface="Arial" panose="020B0604020202020204" pitchFamily="34" charset="0"/>
                <a:cs typeface="Arial" panose="020B0604020202020204" pitchFamily="34" charset="0"/>
              </a:rPr>
              <a:t>"Where the CE is considered to potentially be an inappropriate valuation for divorce purposes, the question then arises as to whether the pensions should be shared according to their potential income value or a capital value other than their CE... Given that the object of the pension fund is usually to provide income in retirement, it will often be fair (where the pension asset is accrued during the marriage, including cohabitation seamless to marriage) to implement a pension share that provides equal incomes from that pension asset. This is particularly the case where the parties are closer to retirement... An important practical point is that the exercise undertaken to arrive at the figures needed to divide pensions according to their likely income value in retirement will ensure that any valuation quirks inherent in the pension are properly understood and factored into the calculations." (page 35). </a:t>
            </a: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1143000" indent="-457200" algn="l"/>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0" i="0" u="none" strike="noStrike"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9673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6284-D66C-3E94-BE76-8402156A0C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2466A2-A65D-D483-2B94-D4053B68AD4D}"/>
              </a:ext>
            </a:extLst>
          </p:cNvPr>
          <p:cNvSpPr txBox="1"/>
          <p:nvPr/>
        </p:nvSpPr>
        <p:spPr>
          <a:xfrm>
            <a:off x="-175847" y="-187569"/>
            <a:ext cx="11383108" cy="5909310"/>
          </a:xfrm>
          <a:prstGeom prst="rect">
            <a:avLst/>
          </a:prstGeom>
          <a:noFill/>
        </p:spPr>
        <p:txBody>
          <a:bodyPr wrap="square" rtlCol="0">
            <a:spAutoFit/>
          </a:bodyPr>
          <a:lstStyle/>
          <a:p>
            <a:pPr marL="457200" algn="l"/>
            <a:r>
              <a:rPr lang="en-GB" sz="1400" b="0" i="1" u="none" strike="noStrike" dirty="0">
                <a:solidFill>
                  <a:srgbClr val="000000"/>
                </a:solidFill>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(iv)             The PAG 2 Report also endorses similar sentiments expressed in the Family Justice Council's report "</a:t>
            </a:r>
            <a:r>
              <a:rPr lang="en-GB" sz="1400" b="0" i="1" u="none" strike="noStrike" dirty="0">
                <a:solidFill>
                  <a:srgbClr val="000000"/>
                </a:solidFill>
                <a:effectLst/>
                <a:latin typeface="Arial" panose="020B0604020202020204" pitchFamily="34" charset="0"/>
                <a:cs typeface="Arial" panose="020B0604020202020204" pitchFamily="34" charset="0"/>
              </a:rPr>
              <a:t>Guidance on Financial Needs on Divorce</a:t>
            </a:r>
            <a:r>
              <a:rPr lang="en-GB" sz="1400" b="0" i="0" u="none" strike="noStrike" dirty="0">
                <a:solidFill>
                  <a:srgbClr val="000000"/>
                </a:solidFill>
                <a:effectLst/>
                <a:latin typeface="Arial" panose="020B0604020202020204" pitchFamily="34" charset="0"/>
                <a:cs typeface="Arial" panose="020B0604020202020204" pitchFamily="34" charset="0"/>
              </a:rPr>
              <a:t>" (2018 edition) where it is stated:-</a:t>
            </a:r>
          </a:p>
          <a:p>
            <a:pPr algn="l"/>
            <a:r>
              <a:rPr lang="en-GB" sz="1400" b="0" i="0" u="none" strike="noStrike" dirty="0">
                <a:solidFill>
                  <a:srgbClr val="000000"/>
                </a:solidFill>
                <a:effectLst/>
                <a:latin typeface="Arial" panose="020B0604020202020204" pitchFamily="34" charset="0"/>
                <a:cs typeface="Arial" panose="020B0604020202020204" pitchFamily="34" charset="0"/>
              </a:rPr>
              <a:t> </a:t>
            </a:r>
          </a:p>
          <a:p>
            <a:pPr marL="1143000" algn="l"/>
            <a:r>
              <a:rPr lang="en-GB" sz="1400" b="0" i="1" u="none" strike="noStrike" dirty="0">
                <a:solidFill>
                  <a:srgbClr val="000000"/>
                </a:solidFill>
                <a:effectLst/>
                <a:latin typeface="Arial" panose="020B0604020202020204" pitchFamily="34" charset="0"/>
                <a:cs typeface="Arial" panose="020B0604020202020204" pitchFamily="34" charset="0"/>
              </a:rPr>
              <a:t>"In bigger money cases, where needs are comfortably met, the courts are now likely to be less interested in drawing a distinction between pension and non-pension assets than hitherto. This is partly because other assets will also be deployed for income production so the distinction is less obvious, but more because the "pension freedoms" introduced by Taxation of Pensions Act 2014... In small to medium money cases, however... a more careful examination of the income producing qualities of a pension may well be required" (page 25).</a:t>
            </a:r>
            <a:endParaRPr lang="en-GB" sz="1400" b="0" i="0" u="none" strike="noStrike" dirty="0">
              <a:solidFill>
                <a:srgbClr val="000000"/>
              </a:solidFill>
              <a:effectLst/>
              <a:latin typeface="Arial" panose="020B0604020202020204" pitchFamily="34" charset="0"/>
              <a:cs typeface="Arial" panose="020B0604020202020204" pitchFamily="34" charset="0"/>
            </a:endParaRPr>
          </a:p>
          <a:p>
            <a:pPr algn="l"/>
            <a:r>
              <a:rPr lang="en-GB" sz="1400" b="0" i="0" u="none" strike="noStrike" dirty="0">
                <a:solidFill>
                  <a:srgbClr val="000000"/>
                </a:solidFill>
                <a:effectLst/>
                <a:latin typeface="Arial" panose="020B0604020202020204" pitchFamily="34" charset="0"/>
                <a:cs typeface="Arial" panose="020B0604020202020204" pitchFamily="34" charset="0"/>
              </a:rPr>
              <a:t>  </a:t>
            </a: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(v)               In my view it is clear in the present case, following the steer from the PAG 2 Report (which does not differ in this respect from the PAG 1 Report) that the fair division of the pensions was provided by the answer that produced an equal level of income on retirement from the relevant pensions, that is a pension sharing order at 9.2%. </a:t>
            </a:r>
          </a:p>
          <a:p>
            <a:pPr algn="l"/>
            <a:r>
              <a:rPr lang="en-GB" sz="1400" b="0" i="0" u="none" strike="noStrike" dirty="0">
                <a:solidFill>
                  <a:srgbClr val="000000"/>
                </a:solidFill>
                <a:effectLst/>
                <a:latin typeface="Arial" panose="020B0604020202020204" pitchFamily="34" charset="0"/>
                <a:cs typeface="Arial" panose="020B0604020202020204" pitchFamily="34" charset="0"/>
              </a:rPr>
              <a:t> </a:t>
            </a:r>
          </a:p>
          <a:p>
            <a:pPr marL="1143000" indent="-457200" algn="l"/>
            <a:r>
              <a:rPr lang="en-GB" sz="1400" b="0" i="0" u="none" strike="noStrike" dirty="0">
                <a:solidFill>
                  <a:srgbClr val="000000"/>
                </a:solidFill>
                <a:effectLst/>
                <a:latin typeface="Arial" panose="020B0604020202020204" pitchFamily="34" charset="0"/>
                <a:cs typeface="Arial" panose="020B0604020202020204" pitchFamily="34" charset="0"/>
              </a:rPr>
              <a:t>(vi)             I have noticed that it is not uncommon for PODEs to be asked to provide an answer not only based on equal incomes, but also alternatively based on an equal capital approach. Indeed, this happened in the present case. It may be that the reason this happens is because the specimen letter of instruction in the PAG Reports (page 106) includes both approaches in its text, but it should be remembered that these are options provided in the specimen letter and it is not necessary for both of them need to be included in the actual letter sent to the PODE. In the notes accompanying the specimen letter it is stated that "</a:t>
            </a:r>
            <a:r>
              <a:rPr lang="en-GB" sz="1400" b="0" i="1" u="none" strike="noStrike" dirty="0">
                <a:solidFill>
                  <a:srgbClr val="000000"/>
                </a:solidFill>
                <a:effectLst/>
                <a:latin typeface="Arial" panose="020B0604020202020204" pitchFamily="34" charset="0"/>
                <a:cs typeface="Arial" panose="020B0604020202020204" pitchFamily="34" charset="0"/>
              </a:rPr>
              <a:t>equalisation of benefits by reference to projected income will in most circumstances be the appropriate approach</a:t>
            </a:r>
            <a:r>
              <a:rPr lang="en-GB" sz="1400" b="0" i="0" u="none" strike="noStrike" dirty="0">
                <a:solidFill>
                  <a:srgbClr val="000000"/>
                </a:solidFill>
                <a:effectLst/>
                <a:latin typeface="Arial" panose="020B0604020202020204" pitchFamily="34" charset="0"/>
                <a:cs typeface="Arial" panose="020B0604020202020204" pitchFamily="34" charset="0"/>
              </a:rPr>
              <a:t>". There may be cases where, for particular reasons, equality of capital is a suitable measure; but in my view these are uncommon and thought should be given to what is the appropriate question before the PODE report is commissioned, if necessary with the judge at the First Appointment determining the issue, </a:t>
            </a:r>
            <a:r>
              <a:rPr lang="en-GB" sz="1400" b="1" i="1" u="none" strike="noStrike" dirty="0">
                <a:solidFill>
                  <a:srgbClr val="000000"/>
                </a:solidFill>
                <a:effectLst/>
                <a:latin typeface="Arial" panose="020B0604020202020204" pitchFamily="34" charset="0"/>
                <a:cs typeface="Arial" panose="020B0604020202020204" pitchFamily="34" charset="0"/>
              </a:rPr>
              <a:t>and that in most cases the only question which needs to be asked is what level of pension sharing order will produce an equal level of income on retirement. Asking more questions than are necessary will certainly add to the cost of the exercise and almost inevitably lead, further on down the line, to each party advocating the figure most helpful to themselves (as happened in the present case) and making compromise less likely.</a:t>
            </a:r>
          </a:p>
        </p:txBody>
      </p:sp>
    </p:spTree>
    <p:extLst>
      <p:ext uri="{BB962C8B-B14F-4D97-AF65-F5344CB8AC3E}">
        <p14:creationId xmlns:p14="http://schemas.microsoft.com/office/powerpoint/2010/main" val="163819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6076D-E9E8-E12B-38ED-428020019B93}"/>
              </a:ext>
            </a:extLst>
          </p:cNvPr>
          <p:cNvSpPr txBox="1"/>
          <p:nvPr/>
        </p:nvSpPr>
        <p:spPr>
          <a:xfrm>
            <a:off x="339969" y="222739"/>
            <a:ext cx="8886093" cy="523220"/>
          </a:xfrm>
          <a:prstGeom prst="rect">
            <a:avLst/>
          </a:prstGeom>
          <a:noFill/>
        </p:spPr>
        <p:txBody>
          <a:bodyPr wrap="square" rtlCol="0">
            <a:spAutoFit/>
          </a:bodyPr>
          <a:lstStyle/>
          <a:p>
            <a:pPr>
              <a:spcAft>
                <a:spcPts val="3150"/>
              </a:spcAft>
            </a:pPr>
            <a:r>
              <a:rPr lang="en-GB" sz="2800" dirty="0">
                <a:solidFill>
                  <a:srgbClr val="FF0000"/>
                </a:solidFill>
                <a:effectLst/>
                <a:latin typeface="Arial" panose="020B0604020202020204" pitchFamily="34" charset="0"/>
                <a:cs typeface="Arial" panose="020B0604020202020204" pitchFamily="34" charset="0"/>
              </a:rPr>
              <a:t>RN v TT [2024] EWFC 264 (B) – NHS Pension</a:t>
            </a:r>
          </a:p>
        </p:txBody>
      </p:sp>
      <p:sp>
        <p:nvSpPr>
          <p:cNvPr id="3" name="TextBox 2">
            <a:extLst>
              <a:ext uri="{FF2B5EF4-FFF2-40B4-BE49-F238E27FC236}">
                <a16:creationId xmlns:a16="http://schemas.microsoft.com/office/drawing/2014/main" id="{A0B87D6F-BFDF-88FE-E32D-3A6C5D99DC49}"/>
              </a:ext>
            </a:extLst>
          </p:cNvPr>
          <p:cNvSpPr txBox="1"/>
          <p:nvPr/>
        </p:nvSpPr>
        <p:spPr>
          <a:xfrm>
            <a:off x="597877" y="745959"/>
            <a:ext cx="9988061" cy="501675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final hearing had been adjourned repeatedly due to a PODE report not being available, detailing the W’s NHS pension.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[19] […] </a:t>
            </a:r>
            <a:r>
              <a:rPr lang="en-GB" sz="1600" dirty="0">
                <a:effectLst/>
                <a:latin typeface="Arial" panose="020B0604020202020204" pitchFamily="34" charset="0"/>
                <a:cs typeface="Arial" panose="020B0604020202020204" pitchFamily="34" charset="0"/>
              </a:rPr>
              <a:t>It may be that there were reasons for the delay, such as the uncertainties created by the McCloud litigation judgments and/or public sector actuarial assumption changes. In any event, nearly a year on, on 6</a:t>
            </a:r>
            <a:r>
              <a:rPr lang="en-GB" sz="1600" baseline="30000" dirty="0">
                <a:effectLst/>
                <a:latin typeface="Arial" panose="020B0604020202020204" pitchFamily="34" charset="0"/>
                <a:cs typeface="Arial" panose="020B0604020202020204" pitchFamily="34" charset="0"/>
              </a:rPr>
              <a:t>th</a:t>
            </a:r>
            <a:r>
              <a:rPr lang="en-GB" sz="1600" dirty="0">
                <a:effectLst/>
                <a:latin typeface="Arial" panose="020B0604020202020204" pitchFamily="34" charset="0"/>
                <a:cs typeface="Arial" panose="020B0604020202020204" pitchFamily="34" charset="0"/>
              </a:rPr>
              <a:t> October 2023 in Edmonton, DJ Hussain dealt with an almost identical adjournment application and again granted it and re-fixed the final hearing to commence in the Central Family Court on 13</a:t>
            </a:r>
            <a:r>
              <a:rPr lang="en-GB" sz="1600" baseline="30000" dirty="0">
                <a:effectLst/>
                <a:latin typeface="Arial" panose="020B0604020202020204" pitchFamily="34" charset="0"/>
                <a:cs typeface="Arial" panose="020B0604020202020204" pitchFamily="34" charset="0"/>
              </a:rPr>
              <a:t>th</a:t>
            </a:r>
            <a:r>
              <a:rPr lang="en-GB" sz="1600" dirty="0">
                <a:effectLst/>
                <a:latin typeface="Arial" panose="020B0604020202020204" pitchFamily="34" charset="0"/>
                <a:cs typeface="Arial" panose="020B0604020202020204" pitchFamily="34" charset="0"/>
              </a:rPr>
              <a:t> June 2024, with a PTR in Edmonton on 10</a:t>
            </a:r>
            <a:r>
              <a:rPr lang="en-GB" sz="1600" baseline="30000" dirty="0">
                <a:effectLst/>
                <a:latin typeface="Arial" panose="020B0604020202020204" pitchFamily="34" charset="0"/>
                <a:cs typeface="Arial" panose="020B0604020202020204" pitchFamily="34" charset="0"/>
              </a:rPr>
              <a:t>th</a:t>
            </a:r>
            <a:r>
              <a:rPr lang="en-GB" sz="1600" dirty="0">
                <a:effectLst/>
                <a:latin typeface="Arial" panose="020B0604020202020204" pitchFamily="34" charset="0"/>
                <a:cs typeface="Arial" panose="020B0604020202020204" pitchFamily="34" charset="0"/>
              </a:rPr>
              <a:t> April 2024. She anticipated that Mathieson Consulting would now produce the report, but in fact they did not.</a:t>
            </a:r>
          </a:p>
          <a:p>
            <a:endParaRPr lang="en-GB" sz="1600" dirty="0">
              <a:effectLs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20.</a:t>
            </a:r>
            <a:r>
              <a:rPr lang="en-GB" sz="1600" dirty="0">
                <a:effectLst/>
                <a:latin typeface="Arial" panose="020B0604020202020204" pitchFamily="34" charset="0"/>
                <a:cs typeface="Arial" panose="020B0604020202020204" pitchFamily="34" charset="0"/>
              </a:rPr>
              <a:t>At the PTR [the court] was confronted with the situation that there was still no PODE report, </a:t>
            </a:r>
            <a:r>
              <a:rPr lang="en-GB" sz="1600" dirty="0" err="1">
                <a:effectLst/>
                <a:latin typeface="Arial" panose="020B0604020202020204" pitchFamily="34" charset="0"/>
                <a:cs typeface="Arial" panose="020B0604020202020204" pitchFamily="34" charset="0"/>
              </a:rPr>
              <a:t>Mathiesons</a:t>
            </a:r>
            <a:r>
              <a:rPr lang="en-GB" sz="1600" dirty="0">
                <a:effectLst/>
                <a:latin typeface="Arial" panose="020B0604020202020204" pitchFamily="34" charset="0"/>
                <a:cs typeface="Arial" panose="020B0604020202020204" pitchFamily="34" charset="0"/>
              </a:rPr>
              <a:t> Consulting still having been unable to extract information from NHS Pensions. This reality left the court with rather inadequate information on pensions; but he decided (in my view correctly) that, on balance, the best course was to move forward to the final hearing without a PODE report because it was depressingly clear that the information would not be available in time and it would not be proportionate to adjourn the final hearing for a third time. The court would just have to do its best without that information – and this is what I propose to do. </a:t>
            </a:r>
            <a:r>
              <a:rPr lang="en-GB" sz="1600" b="1" i="1" dirty="0">
                <a:effectLst/>
                <a:latin typeface="Arial" panose="020B0604020202020204" pitchFamily="34" charset="0"/>
                <a:cs typeface="Arial" panose="020B0604020202020204" pitchFamily="34" charset="0"/>
              </a:rPr>
              <a:t>I would like to say, however, that this should not be taken as any kind of general endorsement of the proposition that PODE reports are unnecessary – generally they are helpful to the court and a report would have been helpful here</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79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4E012-5E1F-C279-28A7-8E9DE49D4002}"/>
              </a:ext>
            </a:extLst>
          </p:cNvPr>
          <p:cNvSpPr txBox="1"/>
          <p:nvPr/>
        </p:nvSpPr>
        <p:spPr>
          <a:xfrm>
            <a:off x="422032" y="316523"/>
            <a:ext cx="10855569" cy="4832092"/>
          </a:xfrm>
          <a:prstGeom prst="rect">
            <a:avLst/>
          </a:prstGeom>
          <a:noFill/>
        </p:spPr>
        <p:txBody>
          <a:bodyPr wrap="square" rtlCol="0">
            <a:spAutoFit/>
          </a:bodyPr>
          <a:lstStyle/>
          <a:p>
            <a:pPr algn="l"/>
            <a:r>
              <a:rPr lang="en-GB" sz="1400" b="0" i="0" u="none" strike="noStrike" dirty="0">
                <a:solidFill>
                  <a:srgbClr val="000000"/>
                </a:solidFill>
                <a:effectLst/>
                <a:latin typeface="Arial" panose="020B0604020202020204" pitchFamily="34" charset="0"/>
                <a:cs typeface="Arial" panose="020B0604020202020204" pitchFamily="34" charset="0"/>
              </a:rPr>
              <a:t>[35] The issue of the current CE values of the wife’s pensions and also the extent to which they can properly be regarded as ‘marital acquest’ has been controversial in this case, in particular because of the absence of any PODE report for the reasons discussed above. In an opening discussion, Mr </a:t>
            </a:r>
            <a:r>
              <a:rPr lang="en-GB" sz="1400" b="0" i="0" u="none" strike="noStrike" dirty="0" err="1">
                <a:solidFill>
                  <a:srgbClr val="000000"/>
                </a:solidFill>
                <a:effectLst/>
                <a:latin typeface="Arial" panose="020B0604020202020204" pitchFamily="34" charset="0"/>
                <a:cs typeface="Arial" panose="020B0604020202020204" pitchFamily="34" charset="0"/>
              </a:rPr>
              <a:t>Alukpe</a:t>
            </a:r>
            <a:r>
              <a:rPr lang="en-GB" sz="1400" b="0" i="0" u="none" strike="noStrike" dirty="0">
                <a:solidFill>
                  <a:srgbClr val="000000"/>
                </a:solidFill>
                <a:effectLst/>
                <a:latin typeface="Arial" panose="020B0604020202020204" pitchFamily="34" charset="0"/>
                <a:cs typeface="Arial" panose="020B0604020202020204" pitchFamily="34" charset="0"/>
              </a:rPr>
              <a:t> has raised some thoughts on what their values might now be, which I need to deal with. I make the following findings on this subject:-</a:t>
            </a:r>
          </a:p>
          <a:p>
            <a:r>
              <a:rPr lang="en-GB" sz="1400" dirty="0">
                <a:effectLst/>
                <a:latin typeface="Arial" panose="020B0604020202020204" pitchFamily="34" charset="0"/>
                <a:cs typeface="Arial" panose="020B0604020202020204" pitchFamily="34" charset="0"/>
              </a:rPr>
              <a:t>(</a:t>
            </a:r>
            <a:r>
              <a:rPr lang="en-GB" sz="1400" dirty="0" err="1">
                <a:effectLst/>
                <a:latin typeface="Arial" panose="020B0604020202020204" pitchFamily="34" charset="0"/>
                <a:cs typeface="Arial" panose="020B0604020202020204" pitchFamily="34" charset="0"/>
              </a:rPr>
              <a:t>i</a:t>
            </a:r>
            <a:r>
              <a:rPr lang="en-GB" sz="1400" dirty="0">
                <a:effectLst/>
                <a:latin typeface="Arial" panose="020B0604020202020204" pitchFamily="34" charset="0"/>
                <a:cs typeface="Arial" panose="020B0604020202020204" pitchFamily="34" charset="0"/>
              </a:rPr>
              <a:t>)The wife has produced convincing evidence of the current value of her Aviva pension. This is a defined contribution personal pension which she has accrued by continuous monthly payments from 1999 to the present. She obtained online a statement of its current CE value by going on to an online Aviva portal and (as at 16</a:t>
            </a:r>
            <a:r>
              <a:rPr lang="en-GB" sz="1400" baseline="30000" dirty="0">
                <a:effectLst/>
                <a:latin typeface="Arial" panose="020B0604020202020204" pitchFamily="34" charset="0"/>
                <a:cs typeface="Arial" panose="020B0604020202020204" pitchFamily="34" charset="0"/>
              </a:rPr>
              <a:t>th</a:t>
            </a:r>
            <a:r>
              <a:rPr lang="en-GB" sz="1400" dirty="0">
                <a:effectLst/>
                <a:latin typeface="Arial" panose="020B0604020202020204" pitchFamily="34" charset="0"/>
                <a:cs typeface="Arial" panose="020B0604020202020204" pitchFamily="34" charset="0"/>
              </a:rPr>
              <a:t> May 2024), the valuation figure is £109,347. I reject Mr </a:t>
            </a:r>
            <a:r>
              <a:rPr lang="en-GB" sz="1400" dirty="0" err="1">
                <a:effectLst/>
                <a:latin typeface="Arial" panose="020B0604020202020204" pitchFamily="34" charset="0"/>
                <a:cs typeface="Arial" panose="020B0604020202020204" pitchFamily="34" charset="0"/>
              </a:rPr>
              <a:t>Alukpe’s</a:t>
            </a:r>
            <a:r>
              <a:rPr lang="en-GB" sz="1400" dirty="0">
                <a:effectLst/>
                <a:latin typeface="Arial" panose="020B0604020202020204" pitchFamily="34" charset="0"/>
                <a:cs typeface="Arial" panose="020B0604020202020204" pitchFamily="34" charset="0"/>
              </a:rPr>
              <a:t> suggestion that this is not a reliable figure (he never pursued in cross-examination his suggestion that the wife had attempted to manipulate the figure) and I propose to adopt the figure in my asset schedule.</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(ii)The wife has two NHS Pensions – one (in the NHS Pension 1995 Scheme) which has accrued value through contributions between 1999 and 2008 and again between 2011 and 2015 (she took time out from the scheme between 2008 and 2011 while working as a locum) and another (in the NHS Pensions 2015 Scheme) which has accrued value through contributions between 2015 and the present day. The latest official CE figures for these pensions were produced in December 2020 at £338,354 and £149,865 respectively. As discussed above, it has proved impossible to extract later figures. Mr </a:t>
            </a:r>
            <a:r>
              <a:rPr lang="en-GB" sz="1400" dirty="0" err="1">
                <a:effectLst/>
                <a:latin typeface="Arial" panose="020B0604020202020204" pitchFamily="34" charset="0"/>
                <a:cs typeface="Arial" panose="020B0604020202020204" pitchFamily="34" charset="0"/>
              </a:rPr>
              <a:t>Alukpe</a:t>
            </a:r>
            <a:r>
              <a:rPr lang="en-GB" sz="1400" dirty="0">
                <a:effectLst/>
                <a:latin typeface="Arial" panose="020B0604020202020204" pitchFamily="34" charset="0"/>
                <a:cs typeface="Arial" panose="020B0604020202020204" pitchFamily="34" charset="0"/>
              </a:rPr>
              <a:t> has suggested that these figures might now be £650,000 and £225,000 respectively, but these were really no more guesses. It is difficult to see how the 1995 Scheme pension could have risen that much in a period where there were no contributions, but it may be that the figure will have gone up a little as a result of changed actuarial assumptions. I can imagine that the 2015 Scheme will have gone up through more than three years of further service and contributions and actuarial assumptions have also changed; but again it is difficult to know what the actual figure is now. Rather than make a guess myself at a precise up to date figure I propose to say that I would expect the figures to have risen to some extent from December 2020 to now; but probably rather less than the figures guessed at by Mr </a:t>
            </a:r>
            <a:r>
              <a:rPr lang="en-GB" sz="1400" dirty="0" err="1">
                <a:effectLst/>
                <a:latin typeface="Arial" panose="020B0604020202020204" pitchFamily="34" charset="0"/>
                <a:cs typeface="Arial" panose="020B0604020202020204" pitchFamily="34" charset="0"/>
              </a:rPr>
              <a:t>Alukpe</a:t>
            </a:r>
            <a:r>
              <a:rPr lang="en-GB" sz="1400" dirty="0">
                <a:effectLst/>
                <a:latin typeface="Arial" panose="020B0604020202020204" pitchFamily="34" charset="0"/>
                <a:cs typeface="Arial" panose="020B0604020202020204" pitchFamily="34" charset="0"/>
              </a:rPr>
              <a:t>, and considerably less in the case of the 1995 scheme.</a:t>
            </a:r>
          </a:p>
        </p:txBody>
      </p:sp>
    </p:spTree>
    <p:extLst>
      <p:ext uri="{BB962C8B-B14F-4D97-AF65-F5344CB8AC3E}">
        <p14:creationId xmlns:p14="http://schemas.microsoft.com/office/powerpoint/2010/main" val="24791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4D86B-2DDB-8A81-DFAA-B191C0CC5D2E}"/>
              </a:ext>
            </a:extLst>
          </p:cNvPr>
          <p:cNvSpPr txBox="1"/>
          <p:nvPr/>
        </p:nvSpPr>
        <p:spPr>
          <a:xfrm>
            <a:off x="339969" y="445477"/>
            <a:ext cx="10374923" cy="4832092"/>
          </a:xfrm>
          <a:prstGeom prst="rect">
            <a:avLst/>
          </a:prstGeom>
          <a:noFill/>
        </p:spPr>
        <p:txBody>
          <a:bodyPr wrap="square" rtlCol="0">
            <a:spAutoFit/>
          </a:bodyPr>
          <a:lstStyle/>
          <a:p>
            <a:r>
              <a:rPr lang="en-GB" sz="1400" dirty="0">
                <a:effectLst/>
                <a:latin typeface="Arial" panose="020B0604020202020204" pitchFamily="34" charset="0"/>
                <a:cs typeface="Arial" panose="020B0604020202020204" pitchFamily="34" charset="0"/>
              </a:rPr>
              <a:t>(iii)I have been addressed in this context on the subject of ‘marital acquest’ by Mr Richardson. In my view the relevant period for calculating the ‘duration of the marriage</a:t>
            </a:r>
            <a:r>
              <a:rPr lang="en-GB" sz="1400" b="1" i="1" dirty="0">
                <a:effectLst/>
                <a:latin typeface="Arial" panose="020B0604020202020204" pitchFamily="34" charset="0"/>
                <a:cs typeface="Arial" panose="020B0604020202020204" pitchFamily="34" charset="0"/>
              </a:rPr>
              <a:t>’, from which a marital acquest calculation should follow, is the period from the date of the parties commencing cohabitation (November 2003) to the date of permanent separation (June/July 2011): </a:t>
            </a:r>
            <a:r>
              <a:rPr lang="en-GB" sz="1400" dirty="0">
                <a:effectLst/>
                <a:latin typeface="Arial" panose="020B0604020202020204" pitchFamily="34" charset="0"/>
                <a:cs typeface="Arial" panose="020B0604020202020204" pitchFamily="34" charset="0"/>
              </a:rPr>
              <a:t>see, for example, </a:t>
            </a:r>
            <a:r>
              <a:rPr lang="en-GB" sz="1400" i="1" dirty="0">
                <a:effectLst/>
                <a:latin typeface="Arial" panose="020B0604020202020204" pitchFamily="34" charset="0"/>
                <a:cs typeface="Arial" panose="020B0604020202020204" pitchFamily="34" charset="0"/>
              </a:rPr>
              <a:t>MB v EB</a:t>
            </a:r>
            <a:r>
              <a:rPr lang="en-GB" sz="1400" dirty="0">
                <a:effectLst/>
                <a:latin typeface="Arial" panose="020B0604020202020204" pitchFamily="34" charset="0"/>
                <a:cs typeface="Arial" panose="020B0604020202020204" pitchFamily="34" charset="0"/>
              </a:rPr>
              <a:t> [2019] EWHC 1649. This is a period of some 7½ years. Mr </a:t>
            </a:r>
            <a:r>
              <a:rPr lang="en-GB" sz="1400" dirty="0" err="1">
                <a:effectLst/>
                <a:latin typeface="Arial" panose="020B0604020202020204" pitchFamily="34" charset="0"/>
                <a:cs typeface="Arial" panose="020B0604020202020204" pitchFamily="34" charset="0"/>
              </a:rPr>
              <a:t>Alukpe’s</a:t>
            </a:r>
            <a:r>
              <a:rPr lang="en-GB" sz="1400" dirty="0">
                <a:effectLst/>
                <a:latin typeface="Arial" panose="020B0604020202020204" pitchFamily="34" charset="0"/>
                <a:cs typeface="Arial" panose="020B0604020202020204" pitchFamily="34" charset="0"/>
              </a:rPr>
              <a:t> suggestion that the period should be extended to Decree Absolute is inconsistent with the authorities on this point and I do not accept it. </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(iv)In relation to the Aviva pension I have no actuarial information on how much of this has accrued before, during or after the marriage; but a very broad straight-line analysis</a:t>
            </a:r>
            <a:r>
              <a:rPr lang="en-GB" sz="1400" dirty="0">
                <a:solidFill>
                  <a:srgbClr val="4C2C92"/>
                </a:solidFill>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suggests that of the £109,347, only 30% or £32,804 represents marital acquest.</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(v)In relation to the NHS Pension Scheme 1995, I have no actuarial information on how much of this has accrued before, during or after the marriage; but (again) a very broad straight-line analysis</a:t>
            </a:r>
            <a:r>
              <a:rPr lang="en-GB" sz="1400" dirty="0">
                <a:solidFill>
                  <a:srgbClr val="4C2C92"/>
                </a:solidFill>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suggests that only about 38.5% of the value represents marital acquest. On the 2020 figure of £338,354, £130,266 might represent marital acquest.</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(vi)In relation to the NHS Pension Scheme 2015, all of it accrued after the separation so none of it is marital acquest.</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(vii)A strict mathematical answer to this case, permitting only the equal sharing of pensions accrued during the marriage, might produce for the husband a 15% pension sharing order on the Aviva Pension (worth £16,402) and a 19.25% pension sharing order on the NHS Pension Scheme 1995 (worth £65,133 at the 2020 CE valuation). The total of these two figures would be worth £81,535 or c. 74.6% of the Aviva Pension value (ignoring any increase in the NHS Pension 1995 Scheme). This compares with the wife’s open offer of a 75% pension sharing order on the Aviva pension, albeit that this might not fully reflect the increase in the value of the NHS Pension Scheme 1995.</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77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8519E-4DD4-020A-D976-D1A8CB7A65F6}"/>
              </a:ext>
            </a:extLst>
          </p:cNvPr>
          <p:cNvSpPr txBox="1"/>
          <p:nvPr/>
        </p:nvSpPr>
        <p:spPr>
          <a:xfrm>
            <a:off x="1019907" y="1395047"/>
            <a:ext cx="939018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a:t>
            </a:r>
            <a:r>
              <a:rPr lang="en-GB" b="0" i="0" u="none" strike="noStrike" dirty="0">
                <a:solidFill>
                  <a:srgbClr val="000000"/>
                </a:solidFill>
                <a:effectLst/>
                <a:latin typeface="Arial" panose="020B0604020202020204" pitchFamily="34" charset="0"/>
                <a:cs typeface="Arial" panose="020B0604020202020204" pitchFamily="34" charset="0"/>
              </a:rPr>
              <a:t> Taking all the above matters into account. I have reached the conclusion that the correct and fair outcome to this case is along the lines contended for by Mr Richardson, with only some modest amendments. I propose to adopt the following outcome:-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GB" b="0" i="0" u="none" strike="noStrike" dirty="0">
                <a:solidFill>
                  <a:srgbClr val="000000"/>
                </a:solidFill>
                <a:effectLst/>
                <a:latin typeface="Arial" panose="020B0604020202020204" pitchFamily="34" charset="0"/>
                <a:cs typeface="Arial" panose="020B0604020202020204" pitchFamily="34" charset="0"/>
              </a:rPr>
              <a:t>(ii)There will be a pension sharing order of 100% of the Aviva pension. I have concluded that this should be higher than the offered 75% on the basis that some allowance should be made for the possibility that the NHS 1995 Pension may have risen in value</a:t>
            </a:r>
          </a:p>
          <a:p>
            <a:endParaRPr lang="en-US" dirty="0">
              <a:latin typeface="Arial" panose="020B0604020202020204" pitchFamily="34" charset="0"/>
              <a:cs typeface="Arial" panose="020B0604020202020204" pitchFamily="34" charset="0"/>
            </a:endParaRPr>
          </a:p>
        </p:txBody>
      </p:sp>
      <p:pic>
        <p:nvPicPr>
          <p:cNvPr id="5122" name="Picture 2" descr="Retirement Cartoon Images - Free Download on Freepik">
            <a:extLst>
              <a:ext uri="{FF2B5EF4-FFF2-40B4-BE49-F238E27FC236}">
                <a16:creationId xmlns:a16="http://schemas.microsoft.com/office/drawing/2014/main" id="{1601F656-89E0-5CC4-3CB8-7F8F885F3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721" y="3382902"/>
            <a:ext cx="2187147" cy="218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9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2C9E-B424-0C78-6350-6DFEAB7F1A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4B280-4967-A0E4-4007-A4678AADE30C}"/>
              </a:ext>
            </a:extLst>
          </p:cNvPr>
          <p:cNvSpPr txBox="1"/>
          <p:nvPr/>
        </p:nvSpPr>
        <p:spPr>
          <a:xfrm>
            <a:off x="269631" y="234461"/>
            <a:ext cx="8276492" cy="523220"/>
          </a:xfrm>
          <a:prstGeom prst="rect">
            <a:avLst/>
          </a:prstGeom>
          <a:noFill/>
        </p:spPr>
        <p:txBody>
          <a:bodyPr wrap="square" rtlCol="0">
            <a:spAutoFit/>
          </a:bodyPr>
          <a:lstStyle/>
          <a:p>
            <a:pPr>
              <a:spcAft>
                <a:spcPts val="3150"/>
              </a:spcAft>
            </a:pPr>
            <a:r>
              <a:rPr lang="en-GB" sz="2800" dirty="0">
                <a:solidFill>
                  <a:srgbClr val="FF0000"/>
                </a:solidFill>
                <a:effectLst/>
                <a:latin typeface="Arial" panose="020B0604020202020204" pitchFamily="34" charset="0"/>
                <a:cs typeface="Arial" panose="020B0604020202020204" pitchFamily="34" charset="0"/>
              </a:rPr>
              <a:t>RM v WP [2024] EWFC 91 (B)</a:t>
            </a:r>
          </a:p>
        </p:txBody>
      </p:sp>
      <p:sp>
        <p:nvSpPr>
          <p:cNvPr id="4" name="TextBox 3">
            <a:extLst>
              <a:ext uri="{FF2B5EF4-FFF2-40B4-BE49-F238E27FC236}">
                <a16:creationId xmlns:a16="http://schemas.microsoft.com/office/drawing/2014/main" id="{53F13B97-2C22-9446-1EE4-89F3ABE92E81}"/>
              </a:ext>
            </a:extLst>
          </p:cNvPr>
          <p:cNvSpPr txBox="1"/>
          <p:nvPr/>
        </p:nvSpPr>
        <p:spPr>
          <a:xfrm>
            <a:off x="679938" y="1055077"/>
            <a:ext cx="10304585"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is an interesting case in that despite numerous warnings about the use of Galbraith tables in PAG 2 (7.24/7.25), HHJ Hess identified this case as being appropriate to use Galbraith tables:</a:t>
            </a:r>
          </a:p>
          <a:p>
            <a:endParaRPr lang="en-US" dirty="0">
              <a:latin typeface="Arial" panose="020B0604020202020204" pitchFamily="34" charset="0"/>
              <a:cs typeface="Arial" panose="020B0604020202020204" pitchFamily="34" charset="0"/>
            </a:endParaRPr>
          </a:p>
          <a:p>
            <a:r>
              <a:rPr lang="en-GB" b="0" i="0" u="none" strike="noStrike" dirty="0">
                <a:solidFill>
                  <a:srgbClr val="000000"/>
                </a:solidFill>
                <a:effectLst/>
                <a:latin typeface="Arial" panose="020B0604020202020204" pitchFamily="34" charset="0"/>
                <a:cs typeface="Arial" panose="020B0604020202020204" pitchFamily="34" charset="0"/>
              </a:rPr>
              <a:t>[21] The husband has an energy company pension which is in payment, which accrued when he worked for an energy company for a few years in the 1980s. For some reason the husband did not manage to produce a CE figure for this pension, but it is common ground that he receives £2,456 per annum from this pension and in the end it has been agreed that we should estimate the CE using the Galbraith tables in At a Glance, which suggest a multiplier of 12.361 for a 75 year old male, producing a CE value of £30,358. </a:t>
            </a:r>
            <a:r>
              <a:rPr lang="en-GB" b="1" i="1" u="none" strike="noStrike" dirty="0">
                <a:solidFill>
                  <a:srgbClr val="000000"/>
                </a:solidFill>
                <a:effectLst/>
                <a:latin typeface="Arial" panose="020B0604020202020204" pitchFamily="34" charset="0"/>
                <a:cs typeface="Arial" panose="020B0604020202020204" pitchFamily="34" charset="0"/>
              </a:rPr>
              <a:t>In the context of this case (and where no pension sharing order is sought) using the Galbraith tables was the sensible and proportionate way of ascertaining the likely CE. </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9B8E6-4BA9-9591-2344-E776F2209D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5661D8D-F4DC-97B0-ABC3-7FE61DE8C606}"/>
              </a:ext>
            </a:extLst>
          </p:cNvPr>
          <p:cNvSpPr txBox="1"/>
          <p:nvPr/>
        </p:nvSpPr>
        <p:spPr>
          <a:xfrm>
            <a:off x="633047" y="609600"/>
            <a:ext cx="10468707" cy="5478423"/>
          </a:xfrm>
          <a:prstGeom prst="rect">
            <a:avLst/>
          </a:prstGeom>
          <a:noFill/>
        </p:spPr>
        <p:txBody>
          <a:bodyPr wrap="square" rtlCol="0">
            <a:spAutoFit/>
          </a:bodyPr>
          <a:lstStyle/>
          <a:p>
            <a:endParaRPr lang="en-GB" sz="1400" b="0" i="0" u="none" strike="noStrike" dirty="0">
              <a:solidFill>
                <a:srgbClr val="000000"/>
              </a:solidFill>
              <a:effectLst/>
              <a:latin typeface="Arial" panose="020B0604020202020204" pitchFamily="34" charset="0"/>
              <a:cs typeface="Arial" panose="020B0604020202020204" pitchFamily="34" charset="0"/>
            </a:endParaRPr>
          </a:p>
          <a:p>
            <a:r>
              <a:rPr lang="en-GB" sz="1400" b="0" i="0" u="none" strike="noStrike" dirty="0">
                <a:solidFill>
                  <a:srgbClr val="000000"/>
                </a:solidFill>
                <a:effectLst/>
                <a:latin typeface="Arial" panose="020B0604020202020204" pitchFamily="34" charset="0"/>
                <a:cs typeface="Arial" panose="020B0604020202020204" pitchFamily="34" charset="0"/>
              </a:rPr>
              <a:t>[27].I want to say something at this stage about the </a:t>
            </a:r>
            <a:r>
              <a:rPr lang="en-GB" sz="1400" b="1" i="0" u="none" strike="noStrike" dirty="0">
                <a:solidFill>
                  <a:srgbClr val="000000"/>
                </a:solidFill>
                <a:effectLst/>
                <a:latin typeface="Arial" panose="020B0604020202020204" pitchFamily="34" charset="0"/>
                <a:cs typeface="Arial" panose="020B0604020202020204" pitchFamily="34" charset="0"/>
              </a:rPr>
              <a:t>sharing principle</a:t>
            </a:r>
            <a:r>
              <a:rPr lang="en-GB" sz="1400" b="0" i="0" u="none" strike="noStrike" dirty="0">
                <a:solidFill>
                  <a:srgbClr val="000000"/>
                </a:solidFill>
                <a:effectLst/>
                <a:latin typeface="Arial" panose="020B0604020202020204" pitchFamily="34" charset="0"/>
                <a:cs typeface="Arial" panose="020B0604020202020204" pitchFamily="34" charset="0"/>
              </a:rPr>
              <a:t>. As a starting point in the division of capital after a long marriage it is useful to observe that fairness and equality usually ride hand in hand and that matrimonial property will usually be divided equally. The court should be slow to go down the road of identifying and analysing and weighing different contributions made to the marriage.</a:t>
            </a:r>
          </a:p>
          <a:p>
            <a:endParaRPr lang="en-GB" sz="1400" dirty="0">
              <a:solidFill>
                <a:srgbClr val="000000"/>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[28].</a:t>
            </a:r>
            <a:r>
              <a:rPr lang="en-GB" sz="1400" dirty="0">
                <a:solidFill>
                  <a:srgbClr val="000000"/>
                </a:solidFill>
                <a:effectLst/>
                <a:latin typeface="Arial" panose="020B0604020202020204" pitchFamily="34" charset="0"/>
                <a:cs typeface="Arial" panose="020B0604020202020204" pitchFamily="34" charset="0"/>
              </a:rPr>
              <a:t>In the words of Lord Nicholls in </a:t>
            </a:r>
            <a:r>
              <a:rPr lang="en-GB" sz="1400" i="1" dirty="0">
                <a:solidFill>
                  <a:srgbClr val="000000"/>
                </a:solidFill>
                <a:effectLst/>
                <a:latin typeface="Arial" panose="020B0604020202020204" pitchFamily="34" charset="0"/>
                <a:cs typeface="Arial" panose="020B0604020202020204" pitchFamily="34" charset="0"/>
              </a:rPr>
              <a:t>White v </a:t>
            </a:r>
            <a:r>
              <a:rPr lang="en-GB" sz="1400" i="1" dirty="0">
                <a:effectLst/>
                <a:latin typeface="Arial" panose="020B0604020202020204" pitchFamily="34" charset="0"/>
                <a:cs typeface="Arial" panose="020B0604020202020204" pitchFamily="34" charset="0"/>
              </a:rPr>
              <a:t>White</a:t>
            </a:r>
            <a:r>
              <a:rPr lang="en-GB" sz="1400" dirty="0">
                <a:effectLst/>
                <a:latin typeface="Arial" panose="020B0604020202020204" pitchFamily="34" charset="0"/>
                <a:cs typeface="Arial" panose="020B0604020202020204" pitchFamily="34" charset="0"/>
              </a:rPr>
              <a:t> [2000] UKHL 54:-</a:t>
            </a:r>
          </a:p>
          <a:p>
            <a:r>
              <a:rPr lang="en-GB" sz="1400" i="1" dirty="0">
                <a:effectLst/>
                <a:latin typeface="Arial" panose="020B0604020202020204" pitchFamily="34" charset="0"/>
                <a:cs typeface="Arial" panose="020B0604020202020204" pitchFamily="34" charset="0"/>
              </a:rPr>
              <a:t>“…a judge would always be well advised to check his tentative views against the yardstick of equality of division. As a general guide, equality should be departed from only if, and to the extent that, there is good reason for doing so. The need to consider and articulate reasons for departing from equality would help the parties and the court to focus on the need to ensure the absence of discrimination”.</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and in </a:t>
            </a:r>
            <a:r>
              <a:rPr lang="en-GB" sz="1400" i="1" dirty="0">
                <a:effectLst/>
                <a:latin typeface="Arial" panose="020B0604020202020204" pitchFamily="34" charset="0"/>
                <a:cs typeface="Arial" panose="020B0604020202020204" pitchFamily="34" charset="0"/>
              </a:rPr>
              <a:t>Miller v Miller; McFarlane v McFarlane</a:t>
            </a:r>
            <a:r>
              <a:rPr lang="en-GB" sz="1400" dirty="0">
                <a:effectLst/>
                <a:latin typeface="Arial" panose="020B0604020202020204" pitchFamily="34" charset="0"/>
                <a:cs typeface="Arial" panose="020B0604020202020204" pitchFamily="34" charset="0"/>
              </a:rPr>
              <a:t> [2006] UKHL 24:-</a:t>
            </a:r>
          </a:p>
          <a:p>
            <a:r>
              <a:rPr lang="en-GB" sz="1400" i="1" dirty="0">
                <a:effectLst/>
                <a:latin typeface="Arial" panose="020B0604020202020204" pitchFamily="34" charset="0"/>
                <a:cs typeface="Arial" panose="020B0604020202020204" pitchFamily="34" charset="0"/>
              </a:rPr>
              <a:t>"This 'equal sharing' principle derives from the basic concept of equality permeating a marriage as understood today. Marriage, it is often said, is a partnership of equals…The parties commit themselves to sharing their lives. They live and work together. When their partnership ends each is entitled to an equal share of the assets of the partnership, unless there is a good reason to the contrary. Fairness requires no less. But I emphasise the qualifying phrase: 'unless there is good reason to the contrary'. The yardstick of equality is to be applied as an aid, not a rule." </a:t>
            </a:r>
          </a:p>
          <a:p>
            <a:endParaRPr lang="en-GB" sz="1400" dirty="0">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[29].</a:t>
            </a:r>
            <a:r>
              <a:rPr lang="en-GB" sz="1400" dirty="0">
                <a:effectLst/>
                <a:latin typeface="Arial" panose="020B0604020202020204" pitchFamily="34" charset="0"/>
                <a:cs typeface="Arial" panose="020B0604020202020204" pitchFamily="34" charset="0"/>
              </a:rPr>
              <a:t>In the words of Mostyn J in JL v SL [2015] EWHC 360:-</a:t>
            </a:r>
          </a:p>
          <a:p>
            <a:r>
              <a:rPr lang="en-GB" sz="1400" i="1" dirty="0">
                <a:solidFill>
                  <a:srgbClr val="000000"/>
                </a:solidFill>
                <a:effectLst/>
                <a:latin typeface="Arial" panose="020B0604020202020204" pitchFamily="34" charset="0"/>
                <a:cs typeface="Arial" panose="020B0604020202020204" pitchFamily="34" charset="0"/>
              </a:rPr>
              <a:t>“Matrimonial property is the property which the parties have built up by their joint (but inevitably different) efforts during the span of their partnership. It should be divided equally. This principle is reflected in statutory systems in other jurisdictions. It resonates with moral and philosophical values. It promotes equality and banishes discrimination.”</a:t>
            </a:r>
            <a:endParaRPr lang="en-GB" sz="1400" dirty="0">
              <a:effectLst/>
              <a:latin typeface="Arial" panose="020B0604020202020204" pitchFamily="34" charset="0"/>
              <a:cs typeface="Arial" panose="020B0604020202020204" pitchFamily="34" charset="0"/>
            </a:endParaRPr>
          </a:p>
          <a:p>
            <a:endParaRPr lang="en-GB" sz="1400" b="0" i="0" u="none" strike="noStrike" dirty="0">
              <a:solidFill>
                <a:srgbClr val="000000"/>
              </a:solidFill>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988E09-3DD8-FD5A-A530-149FAC5E00F8}"/>
              </a:ext>
            </a:extLst>
          </p:cNvPr>
          <p:cNvSpPr txBox="1"/>
          <p:nvPr/>
        </p:nvSpPr>
        <p:spPr>
          <a:xfrm>
            <a:off x="633046" y="222738"/>
            <a:ext cx="10949353" cy="800219"/>
          </a:xfrm>
          <a:prstGeom prst="rect">
            <a:avLst/>
          </a:prstGeom>
          <a:noFill/>
        </p:spPr>
        <p:txBody>
          <a:bodyPr wrap="square" rtlCol="0">
            <a:spAutoFit/>
          </a:bodyPr>
          <a:lstStyle/>
          <a:p>
            <a:r>
              <a:rPr lang="en-GB" sz="2800" dirty="0">
                <a:solidFill>
                  <a:srgbClr val="FF0000"/>
                </a:solidFill>
                <a:latin typeface="Times New Roman" panose="02020603050405020304" pitchFamily="18" charset="0"/>
              </a:rPr>
              <a:t>As an aside…useful</a:t>
            </a:r>
            <a:r>
              <a:rPr lang="en-GB" sz="2800" b="0" i="0" u="none" strike="noStrike" dirty="0">
                <a:solidFill>
                  <a:srgbClr val="FF0000"/>
                </a:solidFill>
                <a:effectLst/>
                <a:latin typeface="Times New Roman" panose="02020603050405020304" pitchFamily="18" charset="0"/>
              </a:rPr>
              <a:t> obiter followed in respect of the sharing principle: </a:t>
            </a:r>
          </a:p>
          <a:p>
            <a:endParaRPr lang="en-US" dirty="0"/>
          </a:p>
        </p:txBody>
      </p:sp>
    </p:spTree>
    <p:extLst>
      <p:ext uri="{BB962C8B-B14F-4D97-AF65-F5344CB8AC3E}">
        <p14:creationId xmlns:p14="http://schemas.microsoft.com/office/powerpoint/2010/main" val="216792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DFE8-22B8-3E13-CCEC-959B97AA0B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5E636A-18B2-8FCA-2D50-2A44CAE4DD80}"/>
              </a:ext>
            </a:extLst>
          </p:cNvPr>
          <p:cNvSpPr txBox="1"/>
          <p:nvPr/>
        </p:nvSpPr>
        <p:spPr>
          <a:xfrm>
            <a:off x="562706" y="177225"/>
            <a:ext cx="10656277" cy="523220"/>
          </a:xfrm>
          <a:prstGeom prst="rect">
            <a:avLst/>
          </a:prstGeom>
          <a:noFill/>
        </p:spPr>
        <p:txBody>
          <a:bodyPr wrap="square" rtlCol="0">
            <a:spAutoFit/>
          </a:bodyPr>
          <a:lstStyle/>
          <a:p>
            <a:r>
              <a:rPr lang="en-US" sz="2800" dirty="0">
                <a:solidFill>
                  <a:srgbClr val="FF0000"/>
                </a:solidFill>
              </a:rPr>
              <a:t>The parties had </a:t>
            </a:r>
            <a:r>
              <a:rPr lang="en-US" sz="2800" dirty="0" err="1">
                <a:solidFill>
                  <a:srgbClr val="FF0000"/>
                </a:solidFill>
              </a:rPr>
              <a:t>utilised</a:t>
            </a:r>
            <a:r>
              <a:rPr lang="en-US" sz="2800" dirty="0">
                <a:solidFill>
                  <a:srgbClr val="FF0000"/>
                </a:solidFill>
              </a:rPr>
              <a:t> multiple properties as FMH…</a:t>
            </a:r>
          </a:p>
        </p:txBody>
      </p:sp>
      <p:sp>
        <p:nvSpPr>
          <p:cNvPr id="3" name="TextBox 2">
            <a:extLst>
              <a:ext uri="{FF2B5EF4-FFF2-40B4-BE49-F238E27FC236}">
                <a16:creationId xmlns:a16="http://schemas.microsoft.com/office/drawing/2014/main" id="{02C60A92-B08B-7E23-B227-C6903573F5DB}"/>
              </a:ext>
            </a:extLst>
          </p:cNvPr>
          <p:cNvSpPr txBox="1"/>
          <p:nvPr/>
        </p:nvSpPr>
        <p:spPr>
          <a:xfrm>
            <a:off x="562705" y="700445"/>
            <a:ext cx="10656277" cy="5047536"/>
          </a:xfrm>
          <a:prstGeom prst="rect">
            <a:avLst/>
          </a:prstGeom>
          <a:noFill/>
        </p:spPr>
        <p:txBody>
          <a:bodyPr wrap="square" rtlCol="0">
            <a:spAutoFit/>
          </a:bodyPr>
          <a:lstStyle/>
          <a:p>
            <a:r>
              <a:rPr lang="en-GB" sz="1400" b="0" i="0" u="none" strike="noStrike" dirty="0">
                <a:effectLst/>
                <a:latin typeface="Arial" panose="020B0604020202020204" pitchFamily="34" charset="0"/>
                <a:cs typeface="Arial" panose="020B0604020202020204" pitchFamily="34" charset="0"/>
              </a:rPr>
              <a:t>[31] A question immediately arises for consideration. Are these real properties properly described as matrimonial property? It is common ground that all of these properties were owned by the husband prior to the parties first meeting and that the legal title of all of them remains with the husband. In this sense nothing has changed during the relationship. There has been no mingling. The wife has contributed nothing to their value, which has simply accrued as passive growth (subject to the exception of the refurbishment works at 2 London Apartment, though this was funded from the husband’s company X in the way described above).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[32] </a:t>
            </a:r>
            <a:r>
              <a:rPr lang="en-GB" sz="1400" b="0" i="0" u="none" strike="noStrike" dirty="0">
                <a:effectLst/>
                <a:latin typeface="Arial" panose="020B0604020202020204" pitchFamily="34" charset="0"/>
                <a:cs typeface="Arial" panose="020B0604020202020204" pitchFamily="34" charset="0"/>
              </a:rPr>
              <a:t>The wife, however, argues that all four of the properties have been family homes at various points in the course of the marriage and all four of them have accordingly become ‘</a:t>
            </a:r>
            <a:r>
              <a:rPr lang="en-GB" sz="1400" b="0" i="0" u="none" strike="noStrike" dirty="0" err="1">
                <a:effectLst/>
                <a:latin typeface="Arial" panose="020B0604020202020204" pitchFamily="34" charset="0"/>
                <a:cs typeface="Arial" panose="020B0604020202020204" pitchFamily="34" charset="0"/>
              </a:rPr>
              <a:t>matrimonialised</a:t>
            </a:r>
            <a:r>
              <a:rPr lang="en-GB" sz="1400" b="0" i="0" u="none" strike="noStrike" dirty="0">
                <a:effectLst/>
                <a:latin typeface="Arial" panose="020B0604020202020204" pitchFamily="34" charset="0"/>
                <a:cs typeface="Arial" panose="020B0604020202020204" pitchFamily="34" charset="0"/>
              </a:rPr>
              <a:t>’ and are thus matrimonial property to which the sharing principle applies.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[35] </a:t>
            </a:r>
            <a:r>
              <a:rPr lang="en-GB" sz="1400" b="0" i="0" u="none" strike="noStrike" dirty="0">
                <a:effectLst/>
                <a:latin typeface="Arial" panose="020B0604020202020204" pitchFamily="34" charset="0"/>
                <a:cs typeface="Arial" panose="020B0604020202020204" pitchFamily="34" charset="0"/>
              </a:rPr>
              <a:t>Argued on the wife’s behalf that once a property has been a family home, even for a short period, it immediately becomes matrimonial property and remains in this category, even if the family move on to a different home. Once brushed with the characterisation, even briefly, of being a family home, whatever else then happens makes no difference. She says that a pre-existing home in one party’s name at the time of the marriage, even when it remains in that party’s name, does not need to be a family home for very long to become matrimonial property and cites Lord Nicolls in </a:t>
            </a:r>
            <a:r>
              <a:rPr lang="en-GB" sz="1400" b="0" i="1" u="none" strike="noStrike" dirty="0">
                <a:effectLst/>
                <a:latin typeface="Arial" panose="020B0604020202020204" pitchFamily="34" charset="0"/>
                <a:cs typeface="Arial" panose="020B0604020202020204" pitchFamily="34" charset="0"/>
              </a:rPr>
              <a:t>Miller v Miller; McFarlane v McFarlane</a:t>
            </a:r>
            <a:r>
              <a:rPr lang="en-GB" sz="1400" b="0" i="0" u="none" strike="noStrike" dirty="0">
                <a:effectLst/>
                <a:latin typeface="Arial" panose="020B0604020202020204" pitchFamily="34" charset="0"/>
                <a:cs typeface="Arial" panose="020B0604020202020204" pitchFamily="34" charset="0"/>
              </a:rPr>
              <a:t> [2006] UKHL 24 in support of this proposition</a:t>
            </a:r>
            <a:r>
              <a:rPr lang="en-GB" sz="1400" dirty="0">
                <a:latin typeface="Arial" panose="020B0604020202020204" pitchFamily="34" charset="0"/>
                <a:cs typeface="Arial" panose="020B0604020202020204" pitchFamily="34" charset="0"/>
              </a:rPr>
              <a:t>. </a:t>
            </a:r>
            <a:r>
              <a:rPr lang="en-GB" sz="1400" b="0" i="0" u="none" strike="noStrike" dirty="0">
                <a:effectLst/>
                <a:latin typeface="Arial" panose="020B0604020202020204" pitchFamily="34" charset="0"/>
                <a:cs typeface="Arial" panose="020B0604020202020204" pitchFamily="34" charset="0"/>
              </a:rPr>
              <a:t>She says that there is no restriction on how many family homes can be so characterised, relying upon Roberts J in </a:t>
            </a:r>
            <a:r>
              <a:rPr lang="en-GB" sz="1400" b="0" i="1" u="none" strike="noStrike" dirty="0">
                <a:effectLst/>
                <a:latin typeface="Arial" panose="020B0604020202020204" pitchFamily="34" charset="0"/>
                <a:cs typeface="Arial" panose="020B0604020202020204" pitchFamily="34" charset="0"/>
              </a:rPr>
              <a:t>WX v HX (Treatment of Matrimonial and Non-Matrimonial Property) </a:t>
            </a:r>
            <a:r>
              <a:rPr lang="en-GB" sz="1400" b="0" i="0" u="none" strike="noStrike" dirty="0">
                <a:effectLst/>
                <a:latin typeface="Arial" panose="020B0604020202020204" pitchFamily="34" charset="0"/>
                <a:cs typeface="Arial" panose="020B0604020202020204" pitchFamily="34" charset="0"/>
              </a:rPr>
              <a:t>[2021] EWFC 14 where, it appears, a London home and a country home were both simultaneously occupied by the family as family homes and both were treated as being matrimonial property. There is no reason why the same principle should not apply to sequential family homes as well as simultaneous family homes. Ms Staunton argues: </a:t>
            </a:r>
            <a:r>
              <a:rPr lang="en-GB" sz="1400" b="0" i="1" u="none" strike="noStrike" dirty="0">
                <a:effectLst/>
                <a:latin typeface="Arial" panose="020B0604020202020204" pitchFamily="34" charset="0"/>
                <a:cs typeface="Arial" panose="020B0604020202020204" pitchFamily="34" charset="0"/>
              </a:rPr>
              <a:t>“I have not come across any case law to suggest that it is not possible to have multiple FMHs, or that property once </a:t>
            </a:r>
            <a:r>
              <a:rPr lang="en-GB" sz="1400" b="0" i="1" u="none" strike="noStrike" dirty="0" err="1">
                <a:effectLst/>
                <a:latin typeface="Arial" panose="020B0604020202020204" pitchFamily="34" charset="0"/>
                <a:cs typeface="Arial" panose="020B0604020202020204" pitchFamily="34" charset="0"/>
              </a:rPr>
              <a:t>matrimonialised</a:t>
            </a:r>
            <a:r>
              <a:rPr lang="en-GB" sz="1400" b="0" i="1" u="none" strike="noStrike" dirty="0">
                <a:effectLst/>
                <a:latin typeface="Arial" panose="020B0604020202020204" pitchFamily="34" charset="0"/>
                <a:cs typeface="Arial" panose="020B0604020202020204" pitchFamily="34" charset="0"/>
              </a:rPr>
              <a:t> can then un-</a:t>
            </a:r>
            <a:r>
              <a:rPr lang="en-GB" sz="1400" b="0" i="1" u="none" strike="noStrike" dirty="0" err="1">
                <a:effectLst/>
                <a:latin typeface="Arial" panose="020B0604020202020204" pitchFamily="34" charset="0"/>
                <a:cs typeface="Arial" panose="020B0604020202020204" pitchFamily="34" charset="0"/>
              </a:rPr>
              <a:t>matrimonialise</a:t>
            </a:r>
            <a:r>
              <a:rPr lang="en-GB" sz="1400" b="0" i="1" u="none" strike="noStrike" dirty="0">
                <a:effectLst/>
                <a:latin typeface="Arial" panose="020B0604020202020204" pitchFamily="34" charset="0"/>
                <a:cs typeface="Arial" panose="020B0604020202020204" pitchFamily="34" charset="0"/>
              </a:rPr>
              <a:t>.” </a:t>
            </a:r>
            <a:r>
              <a:rPr lang="en-GB" sz="1400" b="0" i="0" u="none" strike="noStrike" dirty="0">
                <a:effectLst/>
                <a:latin typeface="Arial" panose="020B0604020202020204" pitchFamily="34" charset="0"/>
                <a:cs typeface="Arial" panose="020B0604020202020204" pitchFamily="34" charset="0"/>
              </a:rPr>
              <a:t>It follows, says Ms Staunton, that the wife should have her half share of the properties which have been family homes, even if the outcome exceeds her needs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7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D73DC2-EF11-94D9-6B14-36C6AD8971AD}"/>
              </a:ext>
            </a:extLst>
          </p:cNvPr>
          <p:cNvPicPr>
            <a:picLocks noChangeAspect="1"/>
          </p:cNvPicPr>
          <p:nvPr/>
        </p:nvPicPr>
        <p:blipFill>
          <a:blip r:embed="rId2"/>
          <a:srcRect l="32808" r="7288" b="-4"/>
          <a:stretch/>
        </p:blipFill>
        <p:spPr>
          <a:xfrm>
            <a:off x="1434864" y="1705829"/>
            <a:ext cx="2671487" cy="297689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26" name="Picture 2" descr="What is Computer Stress? - Advanced Technology">
            <a:extLst>
              <a:ext uri="{FF2B5EF4-FFF2-40B4-BE49-F238E27FC236}">
                <a16:creationId xmlns:a16="http://schemas.microsoft.com/office/drawing/2014/main" id="{05135999-5AC6-1B1F-2451-28F20C1F8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r="23451" b="-1"/>
          <a:stretch/>
        </p:blipFill>
        <p:spPr bwMode="auto">
          <a:xfrm>
            <a:off x="4382316" y="1705829"/>
            <a:ext cx="2671487" cy="297689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Wellness Wednesday: Curb Your Tech Stress with Mindfulness Techniques -  Simply Placed">
            <a:extLst>
              <a:ext uri="{FF2B5EF4-FFF2-40B4-BE49-F238E27FC236}">
                <a16:creationId xmlns:a16="http://schemas.microsoft.com/office/drawing/2014/main" id="{91A965FD-A6B2-D942-AFEF-80C51643F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493" r="25015" b="-1"/>
          <a:stretch/>
        </p:blipFill>
        <p:spPr bwMode="auto">
          <a:xfrm>
            <a:off x="7329768" y="1705828"/>
            <a:ext cx="2808642" cy="312972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5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154D4-1775-8AA0-C378-F986CEB206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5D2E5F-0FCA-0F27-B170-F4B8E6E265D4}"/>
              </a:ext>
            </a:extLst>
          </p:cNvPr>
          <p:cNvSpPr txBox="1"/>
          <p:nvPr/>
        </p:nvSpPr>
        <p:spPr>
          <a:xfrm>
            <a:off x="738554" y="199292"/>
            <a:ext cx="10292861" cy="5509200"/>
          </a:xfrm>
          <a:prstGeom prst="rect">
            <a:avLst/>
          </a:prstGeom>
          <a:noFill/>
        </p:spPr>
        <p:txBody>
          <a:bodyPr wrap="square" rtlCol="0">
            <a:spAutoFit/>
          </a:bodyPr>
          <a:lstStyle/>
          <a:p>
            <a:pPr algn="l"/>
            <a:r>
              <a:rPr lang="en-GB" sz="1600" b="0" i="0" u="none" strike="noStrike" dirty="0">
                <a:solidFill>
                  <a:srgbClr val="000000"/>
                </a:solidFill>
                <a:effectLst/>
                <a:latin typeface="Arial" panose="020B0604020202020204" pitchFamily="34" charset="0"/>
                <a:cs typeface="Arial" panose="020B0604020202020204" pitchFamily="34" charset="0"/>
              </a:rPr>
              <a:t>[36] Response to these arguments, in my view correctly and appropriately and I adopt the reasoning, by making the following points:-</a:t>
            </a:r>
          </a:p>
          <a:p>
            <a:pPr algn="l"/>
            <a:endParaRPr lang="en-GB" sz="1600" b="0" i="0" u="none" strike="noStrike" dirty="0">
              <a:solidFill>
                <a:srgbClr val="000000"/>
              </a:solidFill>
              <a:effectLst/>
              <a:latin typeface="Arial" panose="020B0604020202020204" pitchFamily="34" charset="0"/>
              <a:cs typeface="Arial" panose="020B0604020202020204" pitchFamily="34" charset="0"/>
            </a:endParaRPr>
          </a:p>
          <a:p>
            <a:r>
              <a:rPr lang="en-GB" sz="1600" dirty="0">
                <a:effectLst/>
                <a:latin typeface="Arial" panose="020B0604020202020204" pitchFamily="34" charset="0"/>
                <a:cs typeface="Arial" panose="020B0604020202020204" pitchFamily="34" charset="0"/>
              </a:rPr>
              <a:t>(</a:t>
            </a:r>
            <a:r>
              <a:rPr lang="en-GB" sz="1600" dirty="0" err="1">
                <a:effectLst/>
                <a:latin typeface="Arial" panose="020B0604020202020204" pitchFamily="34" charset="0"/>
                <a:cs typeface="Arial" panose="020B0604020202020204" pitchFamily="34" charset="0"/>
              </a:rPr>
              <a:t>i</a:t>
            </a:r>
            <a:r>
              <a:rPr lang="en-GB" sz="1600" dirty="0">
                <a:effectLst/>
                <a:latin typeface="Arial" panose="020B0604020202020204" pitchFamily="34" charset="0"/>
                <a:cs typeface="Arial" panose="020B0604020202020204" pitchFamily="34" charset="0"/>
              </a:rPr>
              <a:t>)The court should steer away from developing a new concept of ‘un-</a:t>
            </a:r>
            <a:r>
              <a:rPr lang="en-GB" sz="1600" dirty="0" err="1">
                <a:effectLst/>
                <a:latin typeface="Arial" panose="020B0604020202020204" pitchFamily="34" charset="0"/>
                <a:cs typeface="Arial" panose="020B0604020202020204" pitchFamily="34" charset="0"/>
              </a:rPr>
              <a:t>matrimonialisation</a:t>
            </a:r>
            <a:r>
              <a:rPr lang="en-GB" sz="1600" dirty="0">
                <a:effectLst/>
                <a:latin typeface="Arial" panose="020B0604020202020204" pitchFamily="34" charset="0"/>
                <a:cs typeface="Arial" panose="020B0604020202020204" pitchFamily="34" charset="0"/>
              </a:rPr>
              <a:t>’.</a:t>
            </a:r>
          </a:p>
          <a:p>
            <a:endParaRPr lang="en-GB" sz="1600" dirty="0">
              <a:effectLst/>
              <a:latin typeface="Arial" panose="020B0604020202020204" pitchFamily="34" charset="0"/>
              <a:cs typeface="Arial" panose="020B0604020202020204" pitchFamily="34" charset="0"/>
            </a:endParaRPr>
          </a:p>
          <a:p>
            <a:r>
              <a:rPr lang="en-GB" sz="1600" dirty="0">
                <a:effectLst/>
                <a:latin typeface="Arial" panose="020B0604020202020204" pitchFamily="34" charset="0"/>
                <a:cs typeface="Arial" panose="020B0604020202020204" pitchFamily="34" charset="0"/>
              </a:rPr>
              <a:t>(ii)Instead, the court, in its search for fairness, should reflect on all the section 25 factors, and in circumstances such as this, should not disregard the unmatched contributions of one party and also the length of the occupation of a particular property as a family home. If the mathematical consequences of treating the sequential occupations of different properties as family homes, where they have all been contributed by one party, produces an unfair result then the court should steer away from it and not feel bound by the application of an unbending formulaic approach.</a:t>
            </a:r>
          </a:p>
          <a:p>
            <a:endParaRPr lang="en-GB" sz="1600" dirty="0">
              <a:effectLst/>
              <a:latin typeface="Arial" panose="020B0604020202020204" pitchFamily="34" charset="0"/>
              <a:cs typeface="Arial" panose="020B0604020202020204" pitchFamily="34" charset="0"/>
            </a:endParaRPr>
          </a:p>
          <a:p>
            <a:r>
              <a:rPr lang="en-GB" sz="1600" dirty="0">
                <a:effectLst/>
                <a:latin typeface="Arial" panose="020B0604020202020204" pitchFamily="34" charset="0"/>
                <a:cs typeface="Arial" panose="020B0604020202020204" pitchFamily="34" charset="0"/>
              </a:rPr>
              <a:t>(iii)It is well established that, in the right circumstances, a court can depart from an equal division of matrimonial property, of even a family home, where fairness requires it. As Moylan LJ said in </a:t>
            </a:r>
            <a:r>
              <a:rPr lang="en-GB" sz="1600" i="1" dirty="0">
                <a:effectLst/>
                <a:latin typeface="Arial" panose="020B0604020202020204" pitchFamily="34" charset="0"/>
                <a:cs typeface="Arial" panose="020B0604020202020204" pitchFamily="34" charset="0"/>
              </a:rPr>
              <a:t>Standish v Standish</a:t>
            </a:r>
            <a:r>
              <a:rPr lang="en-GB" sz="1600" dirty="0">
                <a:effectLst/>
                <a:latin typeface="Arial" panose="020B0604020202020204" pitchFamily="34" charset="0"/>
                <a:cs typeface="Arial" panose="020B0604020202020204" pitchFamily="34" charset="0"/>
              </a:rPr>
              <a:t> [2024] EWCA </a:t>
            </a:r>
            <a:r>
              <a:rPr lang="en-GB" sz="1600" dirty="0" err="1">
                <a:effectLst/>
                <a:latin typeface="Arial" panose="020B0604020202020204" pitchFamily="34" charset="0"/>
                <a:cs typeface="Arial" panose="020B0604020202020204" pitchFamily="34" charset="0"/>
              </a:rPr>
              <a:t>Civ</a:t>
            </a:r>
            <a:r>
              <a:rPr lang="en-GB" sz="1600" dirty="0">
                <a:effectLst/>
                <a:latin typeface="Arial" panose="020B0604020202020204" pitchFamily="34" charset="0"/>
                <a:cs typeface="Arial" panose="020B0604020202020204" pitchFamily="34" charset="0"/>
              </a:rPr>
              <a:t> 567: “…</a:t>
            </a:r>
            <a:r>
              <a:rPr lang="en-GB" sz="1600" i="1" dirty="0">
                <a:effectLst/>
                <a:latin typeface="Arial" panose="020B0604020202020204" pitchFamily="34" charset="0"/>
                <a:cs typeface="Arial" panose="020B0604020202020204" pitchFamily="34" charset="0"/>
              </a:rPr>
              <a:t>the court will typically conclude that the former matrimonial home should be shared equally although this is not inevitable as shown by cases such as FB v PS [2015] EWHC 297</a:t>
            </a:r>
            <a:r>
              <a:rPr lang="en-GB" sz="1600" dirty="0">
                <a:effectLst/>
                <a:latin typeface="Arial" panose="020B0604020202020204" pitchFamily="34" charset="0"/>
                <a:cs typeface="Arial" panose="020B0604020202020204" pitchFamily="34" charset="0"/>
              </a:rPr>
              <a:t>...</a:t>
            </a:r>
            <a:r>
              <a:rPr lang="en-GB" sz="1600" i="1" dirty="0">
                <a:effectLst/>
                <a:latin typeface="Arial" panose="020B0604020202020204" pitchFamily="34" charset="0"/>
                <a:cs typeface="Arial" panose="020B0604020202020204" pitchFamily="34" charset="0"/>
              </a:rPr>
              <a:t>In its evaluation of all the relevant factors… it would be perverse if the court could not decide that the non-matrimonial source, in whole or in part, of an asset treated as matrimonial property could not justify an other than equal division</a:t>
            </a:r>
            <a:r>
              <a:rPr lang="en-GB" sz="1600" dirty="0">
                <a:effectLst/>
                <a:latin typeface="Arial" panose="020B0604020202020204" pitchFamily="34" charset="0"/>
                <a:cs typeface="Arial" panose="020B0604020202020204" pitchFamily="34" charset="0"/>
              </a:rPr>
              <a:t>”. In </a:t>
            </a:r>
            <a:r>
              <a:rPr lang="en-GB" sz="1600" i="1" dirty="0">
                <a:solidFill>
                  <a:srgbClr val="000000"/>
                </a:solidFill>
                <a:effectLst/>
                <a:latin typeface="Arial" panose="020B0604020202020204" pitchFamily="34" charset="0"/>
                <a:cs typeface="Arial" panose="020B0604020202020204" pitchFamily="34" charset="0"/>
              </a:rPr>
              <a:t>S v AG (Financial Remedy: Lottery Prize)</a:t>
            </a:r>
            <a:r>
              <a:rPr lang="en-GB" sz="1600" dirty="0">
                <a:solidFill>
                  <a:srgbClr val="000000"/>
                </a:solidFill>
                <a:effectLst/>
                <a:latin typeface="Arial" panose="020B0604020202020204" pitchFamily="34" charset="0"/>
                <a:cs typeface="Arial" panose="020B0604020202020204" pitchFamily="34" charset="0"/>
              </a:rPr>
              <a:t>[2011] EWHC 2637</a:t>
            </a:r>
            <a:r>
              <a:rPr lang="en-GB" sz="1600" dirty="0">
                <a:effectLst/>
                <a:latin typeface="Arial" panose="020B0604020202020204" pitchFamily="34" charset="0"/>
                <a:cs typeface="Arial" panose="020B0604020202020204" pitchFamily="34" charset="0"/>
              </a:rPr>
              <a:t> Mostyn J said: “…</a:t>
            </a:r>
            <a:r>
              <a:rPr lang="en-GB" sz="1600" i="1" dirty="0">
                <a:solidFill>
                  <a:srgbClr val="000000"/>
                </a:solidFill>
                <a:effectLst/>
                <a:latin typeface="Arial" panose="020B0604020202020204" pitchFamily="34" charset="0"/>
                <a:cs typeface="Arial" panose="020B0604020202020204" pitchFamily="34" charset="0"/>
              </a:rPr>
              <a:t>even the matrimonial home is not necessarily divided equally under the sharing principle; an unequal division may be justified if unequal contributions to its acquisition can be demonstrated</a:t>
            </a:r>
            <a:r>
              <a:rPr lang="en-GB" sz="1600" dirty="0">
                <a:solidFill>
                  <a:srgbClr val="000000"/>
                </a:solidFill>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84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2F4D94-39A9-B473-3B58-A5ADD889450B}"/>
              </a:ext>
            </a:extLst>
          </p:cNvPr>
          <p:cNvSpPr txBox="1">
            <a:spLocks/>
          </p:cNvSpPr>
          <p:nvPr/>
        </p:nvSpPr>
        <p:spPr>
          <a:xfrm>
            <a:off x="575364" y="3271259"/>
            <a:ext cx="4988674" cy="161991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700" dirty="0">
                <a:solidFill>
                  <a:schemeClr val="bg1"/>
                </a:solidFill>
              </a:rPr>
              <a:t>Thank you for listening</a:t>
            </a:r>
          </a:p>
        </p:txBody>
      </p:sp>
      <p:sp>
        <p:nvSpPr>
          <p:cNvPr id="3" name="Subtitle 2">
            <a:extLst>
              <a:ext uri="{FF2B5EF4-FFF2-40B4-BE49-F238E27FC236}">
                <a16:creationId xmlns:a16="http://schemas.microsoft.com/office/drawing/2014/main" id="{5F0F4B4B-6A25-3C89-07CE-E68AAFD0B2F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Laura Buchan &amp; Lauren </a:t>
            </a:r>
            <a:r>
              <a:rPr lang="en-US" sz="1800" dirty="0" err="1">
                <a:solidFill>
                  <a:schemeClr val="bg1"/>
                </a:solidFill>
              </a:rPr>
              <a:t>Winser</a:t>
            </a:r>
            <a:endParaRPr lang="en-US" sz="1800" dirty="0">
              <a:solidFill>
                <a:schemeClr val="bg1"/>
              </a:solidFill>
            </a:endParaRPr>
          </a:p>
        </p:txBody>
      </p:sp>
    </p:spTree>
    <p:extLst>
      <p:ext uri="{BB962C8B-B14F-4D97-AF65-F5344CB8AC3E}">
        <p14:creationId xmlns:p14="http://schemas.microsoft.com/office/powerpoint/2010/main" val="355209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08FCA-046F-A2FC-BDD1-3D3080A8BA9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2EBB30-BE8F-8ED7-D423-54445EE5854B}"/>
              </a:ext>
            </a:extLst>
          </p:cNvPr>
          <p:cNvSpPr txBox="1">
            <a:spLocks/>
          </p:cNvSpPr>
          <p:nvPr/>
        </p:nvSpPr>
        <p:spPr>
          <a:xfrm>
            <a:off x="486944" y="1183491"/>
            <a:ext cx="4856237" cy="3818167"/>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spcAft>
                <a:spcPts val="3150"/>
              </a:spcAft>
            </a:pPr>
            <a:r>
              <a:rPr lang="en-GB" sz="1800" dirty="0">
                <a:effectLst/>
                <a:latin typeface="Arial" panose="020B0604020202020204" pitchFamily="34" charset="0"/>
                <a:cs typeface="Arial" panose="020B0604020202020204" pitchFamily="34" charset="0"/>
              </a:rPr>
              <a:t>It would be impossible for us to squeeze the entirety of the 192 page PAG2 document into this talk, and the reality is this is unfortunately a must read. Notably, this document is not client-friendly, or quick to navigate. </a:t>
            </a:r>
          </a:p>
          <a:p>
            <a:r>
              <a:rPr lang="en-GB" sz="1800" dirty="0">
                <a:effectLst/>
                <a:latin typeface="Arial" panose="020B0604020202020204" pitchFamily="34" charset="0"/>
                <a:cs typeface="Arial" panose="020B0604020202020204" pitchFamily="34" charset="0"/>
              </a:rPr>
              <a:t>So we have created a ‘user-friendly’ guide to simplify the core principles in an effort to assist with explanations to clients.  </a:t>
            </a:r>
          </a:p>
        </p:txBody>
      </p:sp>
      <p:pic>
        <p:nvPicPr>
          <p:cNvPr id="2052" name="Picture 4" descr="Lawyer Talking Client: Over 280 Royalty-Free Licensable Stock Illustrations  &amp; Drawings | Shutterstock">
            <a:extLst>
              <a:ext uri="{FF2B5EF4-FFF2-40B4-BE49-F238E27FC236}">
                <a16:creationId xmlns:a16="http://schemas.microsoft.com/office/drawing/2014/main" id="{EEBDF471-5FE1-1507-AEDB-192D27F88C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9" b="10061"/>
          <a:stretch/>
        </p:blipFill>
        <p:spPr bwMode="auto">
          <a:xfrm>
            <a:off x="6086821" y="1183491"/>
            <a:ext cx="4594646" cy="319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9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E55EA-78C2-8CD9-7D84-3A47207D3C68}"/>
              </a:ext>
            </a:extLst>
          </p:cNvPr>
          <p:cNvSpPr txBox="1"/>
          <p:nvPr/>
        </p:nvSpPr>
        <p:spPr>
          <a:xfrm>
            <a:off x="-121186" y="233975"/>
            <a:ext cx="8350786" cy="523220"/>
          </a:xfrm>
          <a:prstGeom prst="rect">
            <a:avLst/>
          </a:prstGeom>
          <a:noFill/>
        </p:spPr>
        <p:txBody>
          <a:bodyPr wrap="square">
            <a:spAutoFit/>
          </a:bodyPr>
          <a:lstStyle/>
          <a:p>
            <a:pPr algn="ctr"/>
            <a:r>
              <a:rPr lang="en-GB" sz="2800" dirty="0">
                <a:solidFill>
                  <a:srgbClr val="FF0000"/>
                </a:solidFill>
                <a:effectLst/>
                <a:latin typeface="Arial" panose="020B0604020202020204" pitchFamily="34" charset="0"/>
                <a:cs typeface="Arial" panose="020B0604020202020204" pitchFamily="34" charset="0"/>
              </a:rPr>
              <a:t>What are the differences in PAG 1 and PAG 2?</a:t>
            </a:r>
          </a:p>
        </p:txBody>
      </p:sp>
      <p:sp>
        <p:nvSpPr>
          <p:cNvPr id="6" name="TextBox 5">
            <a:extLst>
              <a:ext uri="{FF2B5EF4-FFF2-40B4-BE49-F238E27FC236}">
                <a16:creationId xmlns:a16="http://schemas.microsoft.com/office/drawing/2014/main" id="{DBE01FF8-D862-1DAF-0E17-2D04F3483939}"/>
              </a:ext>
            </a:extLst>
          </p:cNvPr>
          <p:cNvSpPr txBox="1"/>
          <p:nvPr/>
        </p:nvSpPr>
        <p:spPr>
          <a:xfrm>
            <a:off x="432412" y="1113747"/>
            <a:ext cx="5362460" cy="2308324"/>
          </a:xfrm>
          <a:prstGeom prst="rect">
            <a:avLst/>
          </a:prstGeom>
          <a:noFill/>
        </p:spPr>
        <p:txBody>
          <a:bodyPr wrap="square">
            <a:spAutoFit/>
          </a:bodyPr>
          <a:lstStyle/>
          <a:p>
            <a:pPr>
              <a:buFont typeface="Arial" panose="020B0604020202020204" pitchFamily="34" charset="0"/>
              <a:buChar char="•"/>
            </a:pPr>
            <a:r>
              <a:rPr lang="en-GB" sz="2400" dirty="0">
                <a:effectLst/>
                <a:latin typeface="Arial" panose="020B0604020202020204" pitchFamily="34" charset="0"/>
                <a:cs typeface="Arial" panose="020B0604020202020204" pitchFamily="34" charset="0"/>
              </a:rPr>
              <a:t>Another resource provided with this talk is the PAG2 summary list of changes circulated earlier this year summarising all changes.</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effectLst/>
                <a:latin typeface="Arial" panose="020B0604020202020204" pitchFamily="34" charset="0"/>
                <a:cs typeface="Arial" panose="020B0604020202020204" pitchFamily="34" charset="0"/>
              </a:rPr>
              <a:t>We will be focusing on Part 4 and 6</a:t>
            </a:r>
            <a:r>
              <a:rPr lang="en-GB" sz="2400" dirty="0">
                <a:latin typeface="Arial" panose="020B0604020202020204" pitchFamily="34" charset="0"/>
                <a:cs typeface="Arial" panose="020B0604020202020204" pitchFamily="34" charset="0"/>
              </a:rPr>
              <a:t>. </a:t>
            </a:r>
            <a:endParaRPr lang="en-GB" sz="2400" dirty="0">
              <a:effectLst/>
              <a:latin typeface="Arial" panose="020B0604020202020204" pitchFamily="34" charset="0"/>
              <a:cs typeface="Arial" panose="020B0604020202020204" pitchFamily="34" charset="0"/>
            </a:endParaRPr>
          </a:p>
        </p:txBody>
      </p:sp>
      <p:pic>
        <p:nvPicPr>
          <p:cNvPr id="3074" name="Picture 2" descr="Punctuation of Life: Question Mark | by Christal Luster | Medium">
            <a:extLst>
              <a:ext uri="{FF2B5EF4-FFF2-40B4-BE49-F238E27FC236}">
                <a16:creationId xmlns:a16="http://schemas.microsoft.com/office/drawing/2014/main" id="{7718FA3A-8621-5A88-776B-FFA5CECA5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379" y="667698"/>
            <a:ext cx="4786615" cy="477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7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70085A7-6F10-A297-DCB3-AB8A1FD4895D}"/>
              </a:ext>
            </a:extLst>
          </p:cNvPr>
          <p:cNvGraphicFramePr>
            <a:graphicFrameLocks noGrp="1"/>
          </p:cNvGraphicFramePr>
          <p:nvPr>
            <p:extLst>
              <p:ext uri="{D42A27DB-BD31-4B8C-83A1-F6EECF244321}">
                <p14:modId xmlns:p14="http://schemas.microsoft.com/office/powerpoint/2010/main" val="4011315093"/>
              </p:ext>
            </p:extLst>
          </p:nvPr>
        </p:nvGraphicFramePr>
        <p:xfrm>
          <a:off x="165252" y="127232"/>
          <a:ext cx="11027885" cy="5348151"/>
        </p:xfrm>
        <a:graphic>
          <a:graphicData uri="http://schemas.openxmlformats.org/drawingml/2006/table">
            <a:tbl>
              <a:tblPr firstRow="1" bandRow="1">
                <a:tableStyleId>{073A0DAA-6AF3-43AB-8588-CEC1D06C72B9}</a:tableStyleId>
              </a:tblPr>
              <a:tblGrid>
                <a:gridCol w="3127300">
                  <a:extLst>
                    <a:ext uri="{9D8B030D-6E8A-4147-A177-3AD203B41FA5}">
                      <a16:colId xmlns:a16="http://schemas.microsoft.com/office/drawing/2014/main" val="544464376"/>
                    </a:ext>
                  </a:extLst>
                </a:gridCol>
                <a:gridCol w="7900585">
                  <a:extLst>
                    <a:ext uri="{9D8B030D-6E8A-4147-A177-3AD203B41FA5}">
                      <a16:colId xmlns:a16="http://schemas.microsoft.com/office/drawing/2014/main" val="1878272103"/>
                    </a:ext>
                  </a:extLst>
                </a:gridCol>
              </a:tblGrid>
              <a:tr h="449322">
                <a:tc>
                  <a:txBody>
                    <a:bodyPr/>
                    <a:lstStyle/>
                    <a:p>
                      <a:r>
                        <a:rPr lang="en-US" sz="1400" dirty="0"/>
                        <a:t>Paragraph number</a:t>
                      </a:r>
                    </a:p>
                  </a:txBody>
                  <a:tcPr/>
                </a:tc>
                <a:tc>
                  <a:txBody>
                    <a:bodyPr/>
                    <a:lstStyle/>
                    <a:p>
                      <a:r>
                        <a:rPr lang="en-US" sz="1400" dirty="0"/>
                        <a:t>Change</a:t>
                      </a:r>
                    </a:p>
                  </a:txBody>
                  <a:tcPr/>
                </a:tc>
                <a:extLst>
                  <a:ext uri="{0D108BD9-81ED-4DB2-BD59-A6C34878D82A}">
                    <a16:rowId xmlns:a16="http://schemas.microsoft.com/office/drawing/2014/main" val="1786313100"/>
                  </a:ext>
                </a:extLst>
              </a:tr>
              <a:tr h="4898829">
                <a:tc>
                  <a:txBody>
                    <a:bodyPr/>
                    <a:lstStyle/>
                    <a:p>
                      <a:r>
                        <a:rPr lang="en-US" sz="1400" dirty="0">
                          <a:latin typeface="Arial" panose="020B0604020202020204" pitchFamily="34" charset="0"/>
                          <a:cs typeface="Arial" panose="020B0604020202020204" pitchFamily="34" charset="0"/>
                        </a:rPr>
                        <a:t>New 4.4</a:t>
                      </a:r>
                    </a:p>
                  </a:txBody>
                  <a:tcPr/>
                </a:tc>
                <a:tc>
                  <a:txBody>
                    <a:bodyPr/>
                    <a:lstStyle/>
                    <a:p>
                      <a:r>
                        <a:rPr lang="en-GB" sz="1400" kern="1200" dirty="0">
                          <a:solidFill>
                            <a:schemeClr val="dk1"/>
                          </a:solidFill>
                          <a:effectLst/>
                          <a:latin typeface="Arial" panose="020B0604020202020204" pitchFamily="34" charset="0"/>
                          <a:ea typeface="+mn-ea"/>
                          <a:cs typeface="Arial" panose="020B0604020202020204" pitchFamily="34" charset="0"/>
                        </a:rPr>
                        <a:t>Whilst there can be no ‘one size fits all’ approach to the interplay between ‘needs’ and ‘sharing’, it would be wrong to apportion pensions so as to exclude the ‘non-cohabitation/marriage’ element without first considering the relevant s25 factors which in most cases will include the income needs of the parties in retirement. One central issue is when regard may be had to the timing and source of pension savings:</a:t>
                      </a:r>
                    </a:p>
                    <a:p>
                      <a:endParaRPr lang="en-GB" sz="1400" kern="1200" dirty="0">
                        <a:solidFill>
                          <a:schemeClr val="dk1"/>
                        </a:solidFill>
                        <a:effectLst/>
                        <a:latin typeface="Arial" panose="020B0604020202020204" pitchFamily="34" charset="0"/>
                        <a:ea typeface="+mn-ea"/>
                        <a:cs typeface="Arial" panose="020B0604020202020204" pitchFamily="34" charset="0"/>
                      </a:endParaRPr>
                    </a:p>
                    <a:p>
                      <a:r>
                        <a:rPr lang="en-GB" sz="1400" kern="1200" dirty="0">
                          <a:solidFill>
                            <a:schemeClr val="dk1"/>
                          </a:solidFill>
                          <a:effectLst/>
                          <a:latin typeface="Arial" panose="020B0604020202020204" pitchFamily="34" charset="0"/>
                          <a:ea typeface="+mn-ea"/>
                          <a:cs typeface="Arial" panose="020B0604020202020204" pitchFamily="34" charset="0"/>
                        </a:rPr>
                        <a:t>- it is important to appreciate that in needs-based cases, just as is the case with non-pension assets, the timing and source of the pension</a:t>
                      </a:r>
                    </a:p>
                    <a:p>
                      <a:r>
                        <a:rPr lang="en-GB" sz="1400" kern="1200" dirty="0">
                          <a:solidFill>
                            <a:schemeClr val="dk1"/>
                          </a:solidFill>
                          <a:effectLst/>
                          <a:latin typeface="Arial" panose="020B0604020202020204" pitchFamily="34" charset="0"/>
                          <a:ea typeface="+mn-ea"/>
                          <a:cs typeface="Arial" panose="020B0604020202020204" pitchFamily="34" charset="0"/>
                        </a:rPr>
                        <a:t>saving is not necessarily relevant – that is to say, a pension-holder cannot necessarily ring-fence pension assets if, and to the extent that,</a:t>
                      </a:r>
                    </a:p>
                    <a:p>
                      <a:r>
                        <a:rPr lang="en-GB" sz="1400" kern="1200" dirty="0">
                          <a:solidFill>
                            <a:schemeClr val="dk1"/>
                          </a:solidFill>
                          <a:effectLst/>
                          <a:latin typeface="Arial" panose="020B0604020202020204" pitchFamily="34" charset="0"/>
                          <a:ea typeface="+mn-ea"/>
                          <a:cs typeface="Arial" panose="020B0604020202020204" pitchFamily="34" charset="0"/>
                        </a:rPr>
                        <a:t>those assets were accrued prior to seamless cohabitation/marriage or following the parties’ separation. It is clear from authority that in a needs case, the court can have resort to any assets, whenever acquired, in order to ensure that the parties’ needs are appropriately met.</a:t>
                      </a:r>
                    </a:p>
                    <a:p>
                      <a:endParaRPr lang="en-GB" sz="1400" kern="1200" dirty="0">
                        <a:solidFill>
                          <a:schemeClr val="dk1"/>
                        </a:solidFill>
                        <a:effectLst/>
                        <a:latin typeface="Arial" panose="020B0604020202020204" pitchFamily="34" charset="0"/>
                        <a:ea typeface="+mn-ea"/>
                        <a:cs typeface="Arial" panose="020B0604020202020204" pitchFamily="34" charset="0"/>
                      </a:endParaRPr>
                    </a:p>
                    <a:p>
                      <a:r>
                        <a:rPr lang="en-GB" sz="1400" kern="1200" dirty="0">
                          <a:solidFill>
                            <a:schemeClr val="dk1"/>
                          </a:solidFill>
                          <a:effectLst/>
                          <a:latin typeface="Arial" panose="020B0604020202020204" pitchFamily="34" charset="0"/>
                          <a:ea typeface="+mn-ea"/>
                          <a:cs typeface="Arial" panose="020B0604020202020204" pitchFamily="34" charset="0"/>
                        </a:rPr>
                        <a:t>- by contrast, in a ‘sharing’ case, the question of</a:t>
                      </a:r>
                    </a:p>
                    <a:p>
                      <a:r>
                        <a:rPr lang="en-GB" sz="1400" kern="1200" dirty="0">
                          <a:solidFill>
                            <a:schemeClr val="dk1"/>
                          </a:solidFill>
                          <a:effectLst/>
                          <a:latin typeface="Arial" panose="020B0604020202020204" pitchFamily="34" charset="0"/>
                          <a:ea typeface="+mn-ea"/>
                          <a:cs typeface="Arial" panose="020B0604020202020204" pitchFamily="34" charset="0"/>
                        </a:rPr>
                        <a:t>whether all or some of the pension assets are to</a:t>
                      </a:r>
                    </a:p>
                    <a:p>
                      <a:r>
                        <a:rPr lang="en-GB" sz="1400" kern="1200" dirty="0">
                          <a:solidFill>
                            <a:schemeClr val="dk1"/>
                          </a:solidFill>
                          <a:effectLst/>
                          <a:latin typeface="Arial" panose="020B0604020202020204" pitchFamily="34" charset="0"/>
                          <a:ea typeface="+mn-ea"/>
                          <a:cs typeface="Arial" panose="020B0604020202020204" pitchFamily="34" charset="0"/>
                        </a:rPr>
                        <a:t>be treated as ‘non-matrimonial property’ and so</a:t>
                      </a:r>
                    </a:p>
                    <a:p>
                      <a:r>
                        <a:rPr lang="en-GB" sz="1400" kern="1200" dirty="0">
                          <a:solidFill>
                            <a:schemeClr val="dk1"/>
                          </a:solidFill>
                          <a:effectLst/>
                          <a:latin typeface="Arial" panose="020B0604020202020204" pitchFamily="34" charset="0"/>
                          <a:ea typeface="+mn-ea"/>
                          <a:cs typeface="Arial" panose="020B0604020202020204" pitchFamily="34" charset="0"/>
                        </a:rPr>
                        <a:t>not ordinarily to be distributed pursuant to the</a:t>
                      </a:r>
                    </a:p>
                    <a:p>
                      <a:r>
                        <a:rPr lang="en-GB" sz="1400" kern="1200" dirty="0">
                          <a:solidFill>
                            <a:schemeClr val="dk1"/>
                          </a:solidFill>
                          <a:effectLst/>
                          <a:latin typeface="Arial" panose="020B0604020202020204" pitchFamily="34" charset="0"/>
                          <a:ea typeface="+mn-ea"/>
                          <a:cs typeface="Arial" panose="020B0604020202020204" pitchFamily="34" charset="0"/>
                        </a:rPr>
                        <a:t>sharing principle22 is a live one. The valuation</a:t>
                      </a:r>
                    </a:p>
                    <a:p>
                      <a:r>
                        <a:rPr lang="en-GB" sz="1400" kern="1200" dirty="0">
                          <a:solidFill>
                            <a:schemeClr val="dk1"/>
                          </a:solidFill>
                          <a:effectLst/>
                          <a:latin typeface="Arial" panose="020B0604020202020204" pitchFamily="34" charset="0"/>
                          <a:ea typeface="+mn-ea"/>
                          <a:cs typeface="Arial" panose="020B0604020202020204" pitchFamily="34" charset="0"/>
                        </a:rPr>
                        <a:t>of apportioned pre- and/or post-cohabitation/</a:t>
                      </a:r>
                    </a:p>
                    <a:p>
                      <a:r>
                        <a:rPr lang="en-GB" sz="1400" kern="1200" dirty="0">
                          <a:solidFill>
                            <a:schemeClr val="dk1"/>
                          </a:solidFill>
                          <a:effectLst/>
                          <a:latin typeface="Arial" panose="020B0604020202020204" pitchFamily="34" charset="0"/>
                          <a:ea typeface="+mn-ea"/>
                          <a:cs typeface="Arial" panose="020B0604020202020204" pitchFamily="34" charset="0"/>
                        </a:rPr>
                        <a:t>marital accrual of pension assets in these cases</a:t>
                      </a:r>
                    </a:p>
                    <a:p>
                      <a:r>
                        <a:rPr lang="en-GB" sz="1400" kern="1200" dirty="0">
                          <a:solidFill>
                            <a:schemeClr val="dk1"/>
                          </a:solidFill>
                          <a:effectLst/>
                          <a:latin typeface="Arial" panose="020B0604020202020204" pitchFamily="34" charset="0"/>
                          <a:ea typeface="+mn-ea"/>
                          <a:cs typeface="Arial" panose="020B0604020202020204" pitchFamily="34" charset="0"/>
                        </a:rPr>
                        <a:t>is discussed elsewhere. </a:t>
                      </a:r>
                    </a:p>
                  </a:txBody>
                  <a:tcPr/>
                </a:tc>
                <a:extLst>
                  <a:ext uri="{0D108BD9-81ED-4DB2-BD59-A6C34878D82A}">
                    <a16:rowId xmlns:a16="http://schemas.microsoft.com/office/drawing/2014/main" val="2418731969"/>
                  </a:ext>
                </a:extLst>
              </a:tr>
            </a:tbl>
          </a:graphicData>
        </a:graphic>
      </p:graphicFrame>
    </p:spTree>
    <p:extLst>
      <p:ext uri="{BB962C8B-B14F-4D97-AF65-F5344CB8AC3E}">
        <p14:creationId xmlns:p14="http://schemas.microsoft.com/office/powerpoint/2010/main" val="161538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BA9B21-B805-B6C4-D29F-D49EB627FBE3}"/>
              </a:ext>
            </a:extLst>
          </p:cNvPr>
          <p:cNvGraphicFramePr>
            <a:graphicFrameLocks noGrp="1"/>
          </p:cNvGraphicFramePr>
          <p:nvPr>
            <p:extLst>
              <p:ext uri="{D42A27DB-BD31-4B8C-83A1-F6EECF244321}">
                <p14:modId xmlns:p14="http://schemas.microsoft.com/office/powerpoint/2010/main" val="12611772"/>
              </p:ext>
            </p:extLst>
          </p:nvPr>
        </p:nvGraphicFramePr>
        <p:xfrm>
          <a:off x="201057" y="313273"/>
          <a:ext cx="11027885" cy="4723922"/>
        </p:xfrm>
        <a:graphic>
          <a:graphicData uri="http://schemas.openxmlformats.org/drawingml/2006/table">
            <a:tbl>
              <a:tblPr firstRow="1" bandRow="1">
                <a:tableStyleId>{073A0DAA-6AF3-43AB-8588-CEC1D06C72B9}</a:tableStyleId>
              </a:tblPr>
              <a:tblGrid>
                <a:gridCol w="3127300">
                  <a:extLst>
                    <a:ext uri="{9D8B030D-6E8A-4147-A177-3AD203B41FA5}">
                      <a16:colId xmlns:a16="http://schemas.microsoft.com/office/drawing/2014/main" val="626765312"/>
                    </a:ext>
                  </a:extLst>
                </a:gridCol>
                <a:gridCol w="7900585">
                  <a:extLst>
                    <a:ext uri="{9D8B030D-6E8A-4147-A177-3AD203B41FA5}">
                      <a16:colId xmlns:a16="http://schemas.microsoft.com/office/drawing/2014/main" val="2511870188"/>
                    </a:ext>
                  </a:extLst>
                </a:gridCol>
              </a:tblGrid>
              <a:tr h="395762">
                <a:tc>
                  <a:txBody>
                    <a:bodyPr/>
                    <a:lstStyle/>
                    <a:p>
                      <a:r>
                        <a:rPr lang="en-US" dirty="0"/>
                        <a:t>Paragraph number</a:t>
                      </a:r>
                    </a:p>
                  </a:txBody>
                  <a:tcPr/>
                </a:tc>
                <a:tc>
                  <a:txBody>
                    <a:bodyPr/>
                    <a:lstStyle/>
                    <a:p>
                      <a:r>
                        <a:rPr lang="en-US" dirty="0"/>
                        <a:t>Change</a:t>
                      </a:r>
                    </a:p>
                  </a:txBody>
                  <a:tcPr/>
                </a:tc>
                <a:extLst>
                  <a:ext uri="{0D108BD9-81ED-4DB2-BD59-A6C34878D82A}">
                    <a16:rowId xmlns:a16="http://schemas.microsoft.com/office/drawing/2014/main" val="1680077488"/>
                  </a:ext>
                </a:extLst>
              </a:tr>
              <a:tr h="1026112">
                <a:tc>
                  <a:txBody>
                    <a:bodyPr/>
                    <a:lstStyle/>
                    <a:p>
                      <a:r>
                        <a:rPr lang="en-US" sz="1600" dirty="0">
                          <a:latin typeface="Arial" panose="020B0604020202020204" pitchFamily="34" charset="0"/>
                          <a:cs typeface="Arial" panose="020B0604020202020204" pitchFamily="34" charset="0"/>
                        </a:rPr>
                        <a:t>New 4.6</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If there is any possibility of justified apportionment on the basis that the assets and future pension benefits can be expected to exceed the parties’</a:t>
                      </a:r>
                    </a:p>
                    <a:p>
                      <a:r>
                        <a:rPr lang="en-GB" sz="1600" kern="1200" dirty="0">
                          <a:solidFill>
                            <a:schemeClr val="dk1"/>
                          </a:solidFill>
                          <a:effectLst/>
                          <a:latin typeface="Arial" panose="020B0604020202020204" pitchFamily="34" charset="0"/>
                          <a:ea typeface="+mn-ea"/>
                          <a:cs typeface="Arial" panose="020B0604020202020204" pitchFamily="34" charset="0"/>
                        </a:rPr>
                        <a:t>needs, then the date for commencement of apportionment will almost without exception be the date of commencement of seamless cohabitation, and not the date of marriage.</a:t>
                      </a:r>
                    </a:p>
                    <a:p>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91597501"/>
                  </a:ext>
                </a:extLst>
              </a:tr>
              <a:tr h="0">
                <a:tc>
                  <a:txBody>
                    <a:bodyPr/>
                    <a:lstStyle/>
                    <a:p>
                      <a:r>
                        <a:rPr lang="en-US" sz="1600" dirty="0">
                          <a:latin typeface="Arial" panose="020B0604020202020204" pitchFamily="34" charset="0"/>
                          <a:cs typeface="Arial" panose="020B0604020202020204" pitchFamily="34" charset="0"/>
                        </a:rPr>
                        <a:t>New 4.7</a:t>
                      </a:r>
                    </a:p>
                    <a:p>
                      <a:r>
                        <a:rPr lang="en-US" sz="1600" dirty="0">
                          <a:latin typeface="Arial" panose="020B0604020202020204" pitchFamily="34" charset="0"/>
                          <a:cs typeface="Arial" panose="020B0604020202020204" pitchFamily="34" charset="0"/>
                        </a:rPr>
                        <a:t>(Conflicting authorities)</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In relation to post separation accrual there remains room for debate. Whilst it is true that assets are valued at the date of trial practitioners should be aware that there is some conflict in the authorities as to the period within which an asset must accrue to constitute matrimonial property. Cases such as </a:t>
                      </a:r>
                      <a:r>
                        <a:rPr lang="en-GB" sz="1600" kern="1200" dirty="0" err="1">
                          <a:solidFill>
                            <a:schemeClr val="dk1"/>
                          </a:solidFill>
                          <a:effectLst/>
                          <a:latin typeface="Arial" panose="020B0604020202020204" pitchFamily="34" charset="0"/>
                          <a:ea typeface="+mn-ea"/>
                          <a:cs typeface="Arial" panose="020B0604020202020204" pitchFamily="34" charset="0"/>
                        </a:rPr>
                        <a:t>Waggott</a:t>
                      </a:r>
                      <a:r>
                        <a:rPr lang="en-GB" sz="1600" kern="1200" dirty="0">
                          <a:solidFill>
                            <a:schemeClr val="dk1"/>
                          </a:solidFill>
                          <a:effectLst/>
                          <a:latin typeface="Arial" panose="020B0604020202020204" pitchFamily="34" charset="0"/>
                          <a:ea typeface="+mn-ea"/>
                          <a:cs typeface="Arial" panose="020B0604020202020204" pitchFamily="34" charset="0"/>
                        </a:rPr>
                        <a:t> v </a:t>
                      </a:r>
                      <a:r>
                        <a:rPr lang="en-GB" sz="1600" kern="1200" dirty="0" err="1">
                          <a:solidFill>
                            <a:schemeClr val="dk1"/>
                          </a:solidFill>
                          <a:effectLst/>
                          <a:latin typeface="Arial" panose="020B0604020202020204" pitchFamily="34" charset="0"/>
                          <a:ea typeface="+mn-ea"/>
                          <a:cs typeface="Arial" panose="020B0604020202020204" pitchFamily="34" charset="0"/>
                        </a:rPr>
                        <a:t>Waggott</a:t>
                      </a:r>
                      <a:r>
                        <a:rPr lang="en-GB" sz="1600" kern="1200" dirty="0">
                          <a:solidFill>
                            <a:schemeClr val="dk1"/>
                          </a:solidFill>
                          <a:effectLst/>
                          <a:latin typeface="Arial" panose="020B0604020202020204" pitchFamily="34" charset="0"/>
                          <a:ea typeface="+mn-ea"/>
                          <a:cs typeface="Arial" panose="020B0604020202020204" pitchFamily="34" charset="0"/>
                        </a:rPr>
                        <a:t> [2018] EWCA Civ727 and C v C [2019] 1 FLR 939 suggest that assets accruing from post separation income will not be subject to the sharing principle, whereas cases</a:t>
                      </a:r>
                    </a:p>
                    <a:p>
                      <a:r>
                        <a:rPr lang="en-GB" sz="1600" kern="1200" dirty="0">
                          <a:solidFill>
                            <a:schemeClr val="dk1"/>
                          </a:solidFill>
                          <a:effectLst/>
                          <a:latin typeface="Arial" panose="020B0604020202020204" pitchFamily="34" charset="0"/>
                          <a:ea typeface="+mn-ea"/>
                          <a:cs typeface="Arial" panose="020B0604020202020204" pitchFamily="34" charset="0"/>
                        </a:rPr>
                        <a:t>such as Rossi v Rossi [2007] 1 FLR 790 and E v L [2021] EWFC 60 point to a 12-month period post-separation where accruals from income might still be classed as matrimonial. This is potentially relevant to the scope of an apportionment</a:t>
                      </a:r>
                    </a:p>
                    <a:p>
                      <a:r>
                        <a:rPr lang="en-GB" sz="1600" kern="1200" dirty="0">
                          <a:solidFill>
                            <a:schemeClr val="dk1"/>
                          </a:solidFill>
                          <a:effectLst/>
                          <a:latin typeface="Arial" panose="020B0604020202020204" pitchFamily="34" charset="0"/>
                          <a:ea typeface="+mn-ea"/>
                          <a:cs typeface="Arial" panose="020B0604020202020204" pitchFamily="34" charset="0"/>
                        </a:rPr>
                        <a:t>calculation.</a:t>
                      </a:r>
                    </a:p>
                    <a:p>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77501917"/>
                  </a:ext>
                </a:extLst>
              </a:tr>
            </a:tbl>
          </a:graphicData>
        </a:graphic>
      </p:graphicFrame>
    </p:spTree>
    <p:extLst>
      <p:ext uri="{BB962C8B-B14F-4D97-AF65-F5344CB8AC3E}">
        <p14:creationId xmlns:p14="http://schemas.microsoft.com/office/powerpoint/2010/main" val="237888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BFFE82-9084-DB79-DD74-C4551DF74FAA}"/>
              </a:ext>
            </a:extLst>
          </p:cNvPr>
          <p:cNvGraphicFramePr>
            <a:graphicFrameLocks noGrp="1"/>
          </p:cNvGraphicFramePr>
          <p:nvPr>
            <p:extLst>
              <p:ext uri="{D42A27DB-BD31-4B8C-83A1-F6EECF244321}">
                <p14:modId xmlns:p14="http://schemas.microsoft.com/office/powerpoint/2010/main" val="3062407302"/>
              </p:ext>
            </p:extLst>
          </p:nvPr>
        </p:nvGraphicFramePr>
        <p:xfrm>
          <a:off x="402115" y="203519"/>
          <a:ext cx="11027885" cy="5306328"/>
        </p:xfrm>
        <a:graphic>
          <a:graphicData uri="http://schemas.openxmlformats.org/drawingml/2006/table">
            <a:tbl>
              <a:tblPr firstRow="1" bandRow="1">
                <a:tableStyleId>{073A0DAA-6AF3-43AB-8588-CEC1D06C72B9}</a:tableStyleId>
              </a:tblPr>
              <a:tblGrid>
                <a:gridCol w="3127300">
                  <a:extLst>
                    <a:ext uri="{9D8B030D-6E8A-4147-A177-3AD203B41FA5}">
                      <a16:colId xmlns:a16="http://schemas.microsoft.com/office/drawing/2014/main" val="3389631967"/>
                    </a:ext>
                  </a:extLst>
                </a:gridCol>
                <a:gridCol w="7900585">
                  <a:extLst>
                    <a:ext uri="{9D8B030D-6E8A-4147-A177-3AD203B41FA5}">
                      <a16:colId xmlns:a16="http://schemas.microsoft.com/office/drawing/2014/main" val="1216643001"/>
                    </a:ext>
                  </a:extLst>
                </a:gridCol>
              </a:tblGrid>
              <a:tr h="341463">
                <a:tc>
                  <a:txBody>
                    <a:bodyPr/>
                    <a:lstStyle/>
                    <a:p>
                      <a:r>
                        <a:rPr lang="en-US" sz="1400" dirty="0">
                          <a:latin typeface="Arial" panose="020B0604020202020204" pitchFamily="34" charset="0"/>
                          <a:cs typeface="Arial" panose="020B0604020202020204" pitchFamily="34" charset="0"/>
                        </a:rPr>
                        <a:t>Paragraph number</a:t>
                      </a:r>
                    </a:p>
                  </a:txBody>
                  <a:tcPr/>
                </a:tc>
                <a:tc>
                  <a:txBody>
                    <a:bodyPr/>
                    <a:lstStyle/>
                    <a:p>
                      <a:r>
                        <a:rPr lang="en-US" sz="1400" dirty="0">
                          <a:latin typeface="Arial" panose="020B0604020202020204" pitchFamily="34" charset="0"/>
                          <a:cs typeface="Arial" panose="020B0604020202020204" pitchFamily="34" charset="0"/>
                        </a:rPr>
                        <a:t>Change</a:t>
                      </a:r>
                    </a:p>
                  </a:txBody>
                  <a:tcPr/>
                </a:tc>
                <a:extLst>
                  <a:ext uri="{0D108BD9-81ED-4DB2-BD59-A6C34878D82A}">
                    <a16:rowId xmlns:a16="http://schemas.microsoft.com/office/drawing/2014/main" val="1534034055"/>
                  </a:ext>
                </a:extLst>
              </a:tr>
              <a:tr h="522785">
                <a:tc>
                  <a:txBody>
                    <a:bodyPr/>
                    <a:lstStyle/>
                    <a:p>
                      <a:r>
                        <a:rPr lang="en-US" sz="1400" dirty="0">
                          <a:latin typeface="Arial" panose="020B0604020202020204" pitchFamily="34" charset="0"/>
                          <a:cs typeface="Arial" panose="020B0604020202020204" pitchFamily="34" charset="0"/>
                        </a:rPr>
                        <a:t>New 4.8 </a:t>
                      </a:r>
                    </a:p>
                    <a:p>
                      <a:r>
                        <a:rPr lang="en-US" sz="1400" dirty="0">
                          <a:latin typeface="Arial" panose="020B0604020202020204" pitchFamily="34" charset="0"/>
                          <a:cs typeface="Arial" panose="020B0604020202020204" pitchFamily="34" charset="0"/>
                        </a:rPr>
                        <a:t>(Short marriage section)</a:t>
                      </a:r>
                    </a:p>
                  </a:txBody>
                  <a:tcPr/>
                </a:tc>
                <a:tc>
                  <a:txBody>
                    <a:bodyPr/>
                    <a:lstStyle/>
                    <a:p>
                      <a:r>
                        <a:rPr lang="en-GB" sz="1400" kern="1200" dirty="0">
                          <a:solidFill>
                            <a:schemeClr val="dk1"/>
                          </a:solidFill>
                          <a:effectLst/>
                          <a:latin typeface="Arial" panose="020B0604020202020204" pitchFamily="34" charset="0"/>
                          <a:ea typeface="+mn-ea"/>
                          <a:cs typeface="Arial" panose="020B0604020202020204" pitchFamily="34" charset="0"/>
                        </a:rPr>
                        <a:t>The division of pensions on a ‘needs’ or ‘sharing’ basis will require the court to have regard to the same needs/sharing issues as would be relevant for any other asset.</a:t>
                      </a:r>
                    </a:p>
                  </a:txBody>
                  <a:tcPr/>
                </a:tc>
                <a:extLst>
                  <a:ext uri="{0D108BD9-81ED-4DB2-BD59-A6C34878D82A}">
                    <a16:rowId xmlns:a16="http://schemas.microsoft.com/office/drawing/2014/main" val="1552448643"/>
                  </a:ext>
                </a:extLst>
              </a:tr>
              <a:tr h="744730">
                <a:tc>
                  <a:txBody>
                    <a:bodyPr/>
                    <a:lstStyle/>
                    <a:p>
                      <a:r>
                        <a:rPr lang="en-US" sz="1400" dirty="0">
                          <a:latin typeface="Arial" panose="020B0604020202020204" pitchFamily="34" charset="0"/>
                          <a:cs typeface="Arial" panose="020B0604020202020204" pitchFamily="34" charset="0"/>
                        </a:rPr>
                        <a:t>New 4.9</a:t>
                      </a:r>
                    </a:p>
                  </a:txBody>
                  <a:tcPr/>
                </a:tc>
                <a:tc>
                  <a:txBody>
                    <a:bodyPr/>
                    <a:lstStyle/>
                    <a:p>
                      <a:r>
                        <a:rPr lang="en-GB" sz="1400" kern="1200" dirty="0">
                          <a:solidFill>
                            <a:schemeClr val="dk1"/>
                          </a:solidFill>
                          <a:effectLst/>
                          <a:latin typeface="Arial" panose="020B0604020202020204" pitchFamily="34" charset="0"/>
                          <a:ea typeface="+mn-ea"/>
                          <a:cs typeface="Arial" panose="020B0604020202020204" pitchFamily="34" charset="0"/>
                        </a:rPr>
                        <a:t>Thus, the court will have regard to the length of seamless cohabitation/marriage when determining the extent to which it is fair and reasonable to divide the ‘non-matrimonial’ element of any capital or any pension.</a:t>
                      </a:r>
                    </a:p>
                  </a:txBody>
                  <a:tcPr/>
                </a:tc>
                <a:extLst>
                  <a:ext uri="{0D108BD9-81ED-4DB2-BD59-A6C34878D82A}">
                    <a16:rowId xmlns:a16="http://schemas.microsoft.com/office/drawing/2014/main" val="2522661419"/>
                  </a:ext>
                </a:extLst>
              </a:tr>
              <a:tr h="744730">
                <a:tc>
                  <a:txBody>
                    <a:bodyPr/>
                    <a:lstStyle/>
                    <a:p>
                      <a:r>
                        <a:rPr lang="en-US" sz="1400" dirty="0">
                          <a:latin typeface="Arial" panose="020B0604020202020204" pitchFamily="34" charset="0"/>
                          <a:cs typeface="Arial" panose="020B0604020202020204" pitchFamily="34" charset="0"/>
                        </a:rPr>
                        <a:t>New 4.10</a:t>
                      </a:r>
                    </a:p>
                  </a:txBody>
                  <a:tcPr/>
                </a:tc>
                <a:tc>
                  <a:txBody>
                    <a:bodyPr/>
                    <a:lstStyle/>
                    <a:p>
                      <a:r>
                        <a:rPr lang="en-GB" sz="1400" kern="1200" dirty="0">
                          <a:solidFill>
                            <a:schemeClr val="dk1"/>
                          </a:solidFill>
                          <a:effectLst/>
                          <a:latin typeface="Arial" panose="020B0604020202020204" pitchFamily="34" charset="0"/>
                          <a:ea typeface="+mn-ea"/>
                          <a:cs typeface="Arial" panose="020B0604020202020204" pitchFamily="34" charset="0"/>
                        </a:rPr>
                        <a:t>A marriage is a marriage, and it is the fact of a Divorce Final Order that gives jurisdiction to the court to determine whether there shall be a PSO and, if so, at what level.</a:t>
                      </a:r>
                    </a:p>
                  </a:txBody>
                  <a:tcPr/>
                </a:tc>
                <a:extLst>
                  <a:ext uri="{0D108BD9-81ED-4DB2-BD59-A6C34878D82A}">
                    <a16:rowId xmlns:a16="http://schemas.microsoft.com/office/drawing/2014/main" val="1849073282"/>
                  </a:ext>
                </a:extLst>
              </a:tr>
              <a:tr h="2952620">
                <a:tc>
                  <a:txBody>
                    <a:bodyPr/>
                    <a:lstStyle/>
                    <a:p>
                      <a:r>
                        <a:rPr lang="en-US" sz="1400" dirty="0">
                          <a:latin typeface="Arial" panose="020B0604020202020204" pitchFamily="34" charset="0"/>
                          <a:cs typeface="Arial" panose="020B0604020202020204" pitchFamily="34" charset="0"/>
                        </a:rPr>
                        <a:t>New 4.11</a:t>
                      </a:r>
                    </a:p>
                  </a:txBody>
                  <a:tcPr/>
                </a:tc>
                <a:tc>
                  <a:txBody>
                    <a:bodyPr/>
                    <a:lstStyle/>
                    <a:p>
                      <a:r>
                        <a:rPr lang="en-GB" sz="1400" kern="1200" dirty="0">
                          <a:solidFill>
                            <a:schemeClr val="dk1"/>
                          </a:solidFill>
                          <a:effectLst/>
                          <a:latin typeface="Arial" panose="020B0604020202020204" pitchFamily="34" charset="0"/>
                          <a:ea typeface="+mn-ea"/>
                          <a:cs typeface="Arial" panose="020B0604020202020204" pitchFamily="34" charset="0"/>
                        </a:rPr>
                        <a:t>All cases will be determined upon their own facts. The ‘marital’ element of any pension will usually be shared equally. For the reasons set out above, in needs-based cases, the timing and source of the pension saving is not necessarily</a:t>
                      </a:r>
                    </a:p>
                    <a:p>
                      <a:r>
                        <a:rPr lang="en-GB" sz="1400" kern="1200" dirty="0">
                          <a:solidFill>
                            <a:schemeClr val="dk1"/>
                          </a:solidFill>
                          <a:effectLst/>
                          <a:latin typeface="Arial" panose="020B0604020202020204" pitchFamily="34" charset="0"/>
                          <a:ea typeface="+mn-ea"/>
                          <a:cs typeface="Arial" panose="020B0604020202020204" pitchFamily="34" charset="0"/>
                        </a:rPr>
                        <a:t>relevant, but the Court will nevertheless have regard to the length (or shortness)</a:t>
                      </a:r>
                    </a:p>
                    <a:p>
                      <a:r>
                        <a:rPr lang="en-GB" sz="1400" kern="1200" dirty="0">
                          <a:solidFill>
                            <a:schemeClr val="dk1"/>
                          </a:solidFill>
                          <a:effectLst/>
                          <a:latin typeface="Arial" panose="020B0604020202020204" pitchFamily="34" charset="0"/>
                          <a:ea typeface="+mn-ea"/>
                          <a:cs typeface="Arial" panose="020B0604020202020204" pitchFamily="34" charset="0"/>
                        </a:rPr>
                        <a:t>of the seamless cohabitation/marriage in determining the extent to which the needs of the claiming party will justify a division of the pre-cohabitation/marriage element of the pension. Short cohabitation/marriage cases may require consideration of whether any asserted need for retirement income is a ‘relationship generated’</a:t>
                      </a:r>
                    </a:p>
                    <a:p>
                      <a:r>
                        <a:rPr lang="en-GB" sz="1400" kern="1200" dirty="0">
                          <a:solidFill>
                            <a:schemeClr val="dk1"/>
                          </a:solidFill>
                          <a:effectLst/>
                          <a:latin typeface="Arial" panose="020B0604020202020204" pitchFamily="34" charset="0"/>
                          <a:ea typeface="+mn-ea"/>
                          <a:cs typeface="Arial" panose="020B0604020202020204" pitchFamily="34" charset="0"/>
                        </a:rPr>
                        <a:t>need to justify invasion of an otherwise non-matrimonial asset. The requirement of a nexus between the relationship and a financial need to be met by a matrimonial claim has long been recognised by the case law.</a:t>
                      </a:r>
                    </a:p>
                  </a:txBody>
                  <a:tcPr/>
                </a:tc>
                <a:extLst>
                  <a:ext uri="{0D108BD9-81ED-4DB2-BD59-A6C34878D82A}">
                    <a16:rowId xmlns:a16="http://schemas.microsoft.com/office/drawing/2014/main" val="2911256802"/>
                  </a:ext>
                </a:extLst>
              </a:tr>
            </a:tbl>
          </a:graphicData>
        </a:graphic>
      </p:graphicFrame>
    </p:spTree>
    <p:extLst>
      <p:ext uri="{BB962C8B-B14F-4D97-AF65-F5344CB8AC3E}">
        <p14:creationId xmlns:p14="http://schemas.microsoft.com/office/powerpoint/2010/main" val="34769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BCAC60-34B0-450C-5F92-0C8EABB2AEF6}"/>
              </a:ext>
            </a:extLst>
          </p:cNvPr>
          <p:cNvGraphicFramePr>
            <a:graphicFrameLocks noGrp="1"/>
          </p:cNvGraphicFramePr>
          <p:nvPr>
            <p:extLst>
              <p:ext uri="{D42A27DB-BD31-4B8C-83A1-F6EECF244321}">
                <p14:modId xmlns:p14="http://schemas.microsoft.com/office/powerpoint/2010/main" val="3002995900"/>
              </p:ext>
            </p:extLst>
          </p:nvPr>
        </p:nvGraphicFramePr>
        <p:xfrm>
          <a:off x="160027" y="82062"/>
          <a:ext cx="11109946" cy="5535454"/>
        </p:xfrm>
        <a:graphic>
          <a:graphicData uri="http://schemas.openxmlformats.org/drawingml/2006/table">
            <a:tbl>
              <a:tblPr firstRow="1" bandRow="1">
                <a:tableStyleId>{073A0DAA-6AF3-43AB-8588-CEC1D06C72B9}</a:tableStyleId>
              </a:tblPr>
              <a:tblGrid>
                <a:gridCol w="3150571">
                  <a:extLst>
                    <a:ext uri="{9D8B030D-6E8A-4147-A177-3AD203B41FA5}">
                      <a16:colId xmlns:a16="http://schemas.microsoft.com/office/drawing/2014/main" val="2450949606"/>
                    </a:ext>
                  </a:extLst>
                </a:gridCol>
                <a:gridCol w="7959375">
                  <a:extLst>
                    <a:ext uri="{9D8B030D-6E8A-4147-A177-3AD203B41FA5}">
                      <a16:colId xmlns:a16="http://schemas.microsoft.com/office/drawing/2014/main" val="1664045986"/>
                    </a:ext>
                  </a:extLst>
                </a:gridCol>
              </a:tblGrid>
              <a:tr h="330320">
                <a:tc>
                  <a:txBody>
                    <a:bodyPr/>
                    <a:lstStyle/>
                    <a:p>
                      <a:r>
                        <a:rPr lang="en-US" sz="1600" dirty="0">
                          <a:latin typeface="Arial" panose="020B0604020202020204" pitchFamily="34" charset="0"/>
                          <a:cs typeface="Arial" panose="020B0604020202020204" pitchFamily="34" charset="0"/>
                        </a:rPr>
                        <a:t>Paragraph number</a:t>
                      </a:r>
                    </a:p>
                  </a:txBody>
                  <a:tcPr/>
                </a:tc>
                <a:tc>
                  <a:txBody>
                    <a:bodyPr/>
                    <a:lstStyle/>
                    <a:p>
                      <a:r>
                        <a:rPr lang="en-US" sz="1600" dirty="0">
                          <a:latin typeface="Arial" panose="020B0604020202020204" pitchFamily="34" charset="0"/>
                          <a:cs typeface="Arial" panose="020B0604020202020204" pitchFamily="34" charset="0"/>
                        </a:rPr>
                        <a:t>Change</a:t>
                      </a:r>
                    </a:p>
                  </a:txBody>
                  <a:tcPr/>
                </a:tc>
                <a:extLst>
                  <a:ext uri="{0D108BD9-81ED-4DB2-BD59-A6C34878D82A}">
                    <a16:rowId xmlns:a16="http://schemas.microsoft.com/office/drawing/2014/main" val="1952199174"/>
                  </a:ext>
                </a:extLst>
              </a:tr>
              <a:tr h="1291251">
                <a:tc>
                  <a:txBody>
                    <a:bodyPr/>
                    <a:lstStyle/>
                    <a:p>
                      <a:r>
                        <a:rPr lang="en-US" sz="1600" dirty="0">
                          <a:latin typeface="Arial" panose="020B0604020202020204" pitchFamily="34" charset="0"/>
                          <a:cs typeface="Arial" panose="020B0604020202020204" pitchFamily="34" charset="0"/>
                        </a:rPr>
                        <a:t>6.4 addition</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 Reference to Defined Benefit tax free cash differences and pension credits from already crystallised benefits, known as ‘disqualifying pension credit’</a:t>
                      </a:r>
                    </a:p>
                    <a:p>
                      <a:pPr marL="0" marR="0" lvl="0" indent="0" algn="l" defTabSz="85725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Arial" panose="020B0604020202020204" pitchFamily="34" charset="0"/>
                          <a:ea typeface="+mn-ea"/>
                          <a:cs typeface="Arial" panose="020B0604020202020204" pitchFamily="34" charset="0"/>
                        </a:rPr>
                        <a:t>- Percentage pension share must apply to each component of a pension arrangement, including crystallised and uncrystallized benefits</a:t>
                      </a:r>
                    </a:p>
                    <a:p>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55776107"/>
                  </a:ext>
                </a:extLst>
              </a:tr>
              <a:tr h="1771717">
                <a:tc>
                  <a:txBody>
                    <a:bodyPr/>
                    <a:lstStyle/>
                    <a:p>
                      <a:r>
                        <a:rPr lang="en-US" sz="1600" dirty="0">
                          <a:latin typeface="Arial" panose="020B0604020202020204" pitchFamily="34" charset="0"/>
                          <a:cs typeface="Arial" panose="020B0604020202020204" pitchFamily="34" charset="0"/>
                        </a:rPr>
                        <a:t>6.10 Addition </a:t>
                      </a:r>
                    </a:p>
                  </a:txBody>
                  <a:tcPr/>
                </a:tc>
                <a:tc>
                  <a:txBody>
                    <a:bodyPr/>
                    <a:lstStyle/>
                    <a:p>
                      <a:pPr marL="285750" indent="-285750">
                        <a:buFontTx/>
                        <a:buChar char="-"/>
                      </a:pPr>
                      <a:r>
                        <a:rPr lang="en-GB" sz="1600" kern="1200" dirty="0">
                          <a:solidFill>
                            <a:schemeClr val="dk1"/>
                          </a:solidFill>
                          <a:effectLst/>
                          <a:latin typeface="Arial" panose="020B0604020202020204" pitchFamily="34" charset="0"/>
                          <a:ea typeface="+mn-ea"/>
                          <a:cs typeface="Arial" panose="020B0604020202020204" pitchFamily="34" charset="0"/>
                        </a:rPr>
                        <a:t>Warning to ne aware that there may be terms on your firm’s Professional Indemnity Insurance that requires a PODE report to be recommended for any pension fund over a certain value. (repeated at Case 5 - 6.11)</a:t>
                      </a:r>
                    </a:p>
                    <a:p>
                      <a:pPr marL="285750" marR="0" lvl="0" indent="-285750" algn="l" defTabSz="857250" rtl="0" eaLnBrk="1" fontAlgn="auto" latinLnBrk="0" hangingPunct="1">
                        <a:lnSpc>
                          <a:spcPct val="100000"/>
                        </a:lnSpc>
                        <a:spcBef>
                          <a:spcPts val="0"/>
                        </a:spcBef>
                        <a:spcAft>
                          <a:spcPts val="0"/>
                        </a:spcAft>
                        <a:buClrTx/>
                        <a:buSzTx/>
                        <a:buFontTx/>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 Case 1 - Commentary on the Defined Contribution issues to be aware of.</a:t>
                      </a:r>
                    </a:p>
                    <a:p>
                      <a:pPr marL="285750" marR="0" lvl="0" indent="-285750" algn="l" defTabSz="857250" rtl="0" eaLnBrk="1" fontAlgn="auto" latinLnBrk="0" hangingPunct="1">
                        <a:lnSpc>
                          <a:spcPct val="100000"/>
                        </a:lnSpc>
                        <a:spcBef>
                          <a:spcPts val="0"/>
                        </a:spcBef>
                        <a:spcAft>
                          <a:spcPts val="0"/>
                        </a:spcAft>
                        <a:buClrTx/>
                        <a:buSzTx/>
                        <a:buFontTx/>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Case 3 – ‘Big Money’ cases where pensions are relatively modest in value compared to the capital – the approach in the High Court exemplified by SJ v RA [2014] EWHC 4054 and CMX v EJX (French Marriage Contract) </a:t>
                      </a:r>
                      <a:r>
                        <a:rPr lang="en-GB" sz="1600" kern="1200" dirty="0">
                          <a:solidFill>
                            <a:schemeClr val="dk1"/>
                          </a:solidFill>
                          <a:effectLst/>
                          <a:latin typeface="Arial" panose="020B0604020202020204" pitchFamily="34" charset="0"/>
                          <a:ea typeface="+mn-ea"/>
                          <a:cs typeface="Arial" panose="020B0604020202020204" pitchFamily="34" charset="0"/>
                          <a:hlinkClick r:id="rId2"/>
                        </a:rPr>
                        <a:t>[2022] EWFC 136</a:t>
                      </a:r>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74540602"/>
                  </a:ext>
                </a:extLst>
              </a:tr>
              <a:tr h="1291251">
                <a:tc>
                  <a:txBody>
                    <a:bodyPr/>
                    <a:lstStyle/>
                    <a:p>
                      <a:r>
                        <a:rPr lang="en-US" sz="1600" dirty="0">
                          <a:latin typeface="Arial" panose="020B0604020202020204" pitchFamily="34" charset="0"/>
                          <a:cs typeface="Arial" panose="020B0604020202020204" pitchFamily="34" charset="0"/>
                        </a:rPr>
                        <a:t>6.11</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Case 12 – In the cases proceeding in the Family Court where the value of pension assets may materially affect the balance of fairness, a PODE report may be needed. Here the approach as exemplified by HHJ Hess in W v H (divorce financial remedies) [2020] EWFC B10, which allows for expert instruction where necessary, remains influential</a:t>
                      </a:r>
                    </a:p>
                  </a:txBody>
                  <a:tcPr/>
                </a:tc>
                <a:extLst>
                  <a:ext uri="{0D108BD9-81ED-4DB2-BD59-A6C34878D82A}">
                    <a16:rowId xmlns:a16="http://schemas.microsoft.com/office/drawing/2014/main" val="2033629655"/>
                  </a:ext>
                </a:extLst>
              </a:tr>
              <a:tr h="780574">
                <a:tc>
                  <a:txBody>
                    <a:bodyPr/>
                    <a:lstStyle/>
                    <a:p>
                      <a:r>
                        <a:rPr lang="en-US" sz="1600" dirty="0">
                          <a:latin typeface="Arial" panose="020B0604020202020204" pitchFamily="34" charset="0"/>
                          <a:cs typeface="Arial" panose="020B0604020202020204" pitchFamily="34" charset="0"/>
                        </a:rPr>
                        <a:t>6.15-6.29</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Additional commentary in the opposing views of equality of income v equality of capital. </a:t>
                      </a:r>
                    </a:p>
                  </a:txBody>
                  <a:tcPr/>
                </a:tc>
                <a:extLst>
                  <a:ext uri="{0D108BD9-81ED-4DB2-BD59-A6C34878D82A}">
                    <a16:rowId xmlns:a16="http://schemas.microsoft.com/office/drawing/2014/main" val="2600230636"/>
                  </a:ext>
                </a:extLst>
              </a:tr>
            </a:tbl>
          </a:graphicData>
        </a:graphic>
      </p:graphicFrame>
    </p:spTree>
    <p:extLst>
      <p:ext uri="{BB962C8B-B14F-4D97-AF65-F5344CB8AC3E}">
        <p14:creationId xmlns:p14="http://schemas.microsoft.com/office/powerpoint/2010/main" val="268657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FDB1-899E-FC63-D75B-07D8636ECB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E05ED53-9B5E-9B60-117A-A7689CBAE24C}"/>
              </a:ext>
            </a:extLst>
          </p:cNvPr>
          <p:cNvSpPr txBox="1"/>
          <p:nvPr/>
        </p:nvSpPr>
        <p:spPr>
          <a:xfrm>
            <a:off x="583224" y="1262178"/>
            <a:ext cx="6884376" cy="3806170"/>
          </a:xfrm>
          <a:prstGeom prst="rect">
            <a:avLst/>
          </a:prstGeom>
          <a:noFill/>
        </p:spPr>
        <p:txBody>
          <a:bodyPr wrap="square">
            <a:spAutoFit/>
          </a:bodyPr>
          <a:lstStyle/>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SP v AL v PL &amp; CL (</a:t>
            </a:r>
            <a:r>
              <a:rPr lang="en-GB" dirty="0" err="1">
                <a:effectLst/>
                <a:latin typeface="Arial" panose="020B0604020202020204" pitchFamily="34" charset="0"/>
                <a:cs typeface="Arial" panose="020B0604020202020204" pitchFamily="34" charset="0"/>
              </a:rPr>
              <a:t>Othrs</a:t>
            </a:r>
            <a:r>
              <a:rPr lang="en-GB" dirty="0">
                <a:effectLst/>
                <a:latin typeface="Arial" panose="020B0604020202020204" pitchFamily="34" charset="0"/>
                <a:cs typeface="Arial" panose="020B0604020202020204" pitchFamily="34" charset="0"/>
              </a:rPr>
              <a:t>) [2024] EWFC 72 (B)</a:t>
            </a:r>
          </a:p>
          <a:p>
            <a:pPr>
              <a:spcAft>
                <a:spcPts val="3150"/>
              </a:spcAft>
            </a:pPr>
            <a:endParaRPr lang="en-GB" dirty="0">
              <a:effectLst/>
              <a:latin typeface="Arial" panose="020B0604020202020204" pitchFamily="34" charset="0"/>
              <a:cs typeface="Arial" panose="020B0604020202020204" pitchFamily="34" charset="0"/>
            </a:endParaRPr>
          </a:p>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RN v TT [2024] EWFC 264 (B)</a:t>
            </a:r>
          </a:p>
          <a:p>
            <a:pPr>
              <a:spcAft>
                <a:spcPts val="3150"/>
              </a:spcAft>
            </a:pPr>
            <a:endParaRPr lang="en-GB" dirty="0">
              <a:effectLst/>
              <a:latin typeface="Arial" panose="020B0604020202020204" pitchFamily="34" charset="0"/>
              <a:cs typeface="Arial" panose="020B0604020202020204" pitchFamily="34" charset="0"/>
            </a:endParaRPr>
          </a:p>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RM v WP [2024] EWFC 91 (B)</a:t>
            </a:r>
          </a:p>
          <a:p>
            <a:pPr>
              <a:spcAft>
                <a:spcPts val="3150"/>
              </a:spcAft>
            </a:pPr>
            <a:endParaRPr lang="en-GB"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AA8D470-4FD1-DFCF-E3C4-37CD72D32D43}"/>
              </a:ext>
            </a:extLst>
          </p:cNvPr>
          <p:cNvSpPr txBox="1"/>
          <p:nvPr/>
        </p:nvSpPr>
        <p:spPr>
          <a:xfrm>
            <a:off x="351692" y="351692"/>
            <a:ext cx="5802923" cy="523220"/>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Pension Case Law Update</a:t>
            </a:r>
          </a:p>
        </p:txBody>
      </p:sp>
      <p:pic>
        <p:nvPicPr>
          <p:cNvPr id="4098" name="Picture 2" descr="Free Law Stickers, + 129 stickers (SVG, PNG) | Flaticon">
            <a:extLst>
              <a:ext uri="{FF2B5EF4-FFF2-40B4-BE49-F238E27FC236}">
                <a16:creationId xmlns:a16="http://schemas.microsoft.com/office/drawing/2014/main" id="{7538A2D9-9E91-F9DF-5CEB-4E1A89904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677" y="1129781"/>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36863"/>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5257</Words>
  <Application>Microsoft Macintosh PowerPoint</Application>
  <PresentationFormat>Custom</PresentationFormat>
  <Paragraphs>145</Paragraphs>
  <Slides>21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Aptos</vt:lpstr>
      <vt:lpstr>Arial</vt:lpstr>
      <vt:lpstr>Times New Roman</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Laura Buchan</cp:lastModifiedBy>
  <cp:revision>14</cp:revision>
  <dcterms:created xsi:type="dcterms:W3CDTF">2024-04-19T14:07:47Z</dcterms:created>
  <dcterms:modified xsi:type="dcterms:W3CDTF">2024-11-08T10:29:58Z</dcterms:modified>
</cp:coreProperties>
</file>