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66" r:id="rId2"/>
  </p:sldMasterIdLst>
  <p:notesMasterIdLst>
    <p:notesMasterId r:id="rId17"/>
  </p:notesMasterIdLst>
  <p:sldIdLst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11430000" cy="71643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7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1F47"/>
    <a:srgbClr val="D71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4"/>
    <p:restoredTop sz="94661"/>
  </p:normalViewPr>
  <p:slideViewPr>
    <p:cSldViewPr snapToGrid="0" showGuides="1">
      <p:cViewPr varScale="1">
        <p:scale>
          <a:sx n="109" d="100"/>
          <a:sy n="109" d="100"/>
        </p:scale>
        <p:origin x="1072" y="184"/>
      </p:cViewPr>
      <p:guideLst>
        <p:guide orient="horz" pos="2257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9" cy="72008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D649A-7BD1-6145-B030-8CB98777F26B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1143000"/>
            <a:ext cx="492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1D5A2-6B8D-ED40-BEB3-5597421B0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21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1D5A2-6B8D-ED40-BEB3-5597421B04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30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662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1" userDrawn="1">
          <p15:clr>
            <a:srgbClr val="FBAE40"/>
          </p15:clr>
        </p15:guide>
        <p15:guide id="2" pos="357" userDrawn="1">
          <p15:clr>
            <a:srgbClr val="FBAE40"/>
          </p15:clr>
        </p15:guide>
        <p15:guide id="3" orient="horz" pos="4162" userDrawn="1">
          <p15:clr>
            <a:srgbClr val="FBAE40"/>
          </p15:clr>
        </p15:guide>
        <p15:guide id="4" pos="684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796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1" userDrawn="1">
          <p15:clr>
            <a:srgbClr val="FBAE40"/>
          </p15:clr>
        </p15:guide>
        <p15:guide id="2" pos="357" userDrawn="1">
          <p15:clr>
            <a:srgbClr val="FBAE40"/>
          </p15:clr>
        </p15:guide>
        <p15:guide id="3" orient="horz" pos="4162" userDrawn="1">
          <p15:clr>
            <a:srgbClr val="FBAE40"/>
          </p15:clr>
        </p15:guide>
        <p15:guide id="4" pos="68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8426B3-8972-F178-AA0D-CE51A7E3A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588"/>
            <a:ext cx="114300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4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8426B3-8972-F178-AA0D-CE51A7E3A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588"/>
            <a:ext cx="114300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0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82F4D94-39A9-B473-3B58-A5ADD889450B}"/>
              </a:ext>
            </a:extLst>
          </p:cNvPr>
          <p:cNvSpPr txBox="1">
            <a:spLocks/>
          </p:cNvSpPr>
          <p:nvPr/>
        </p:nvSpPr>
        <p:spPr>
          <a:xfrm>
            <a:off x="809825" y="3485071"/>
            <a:ext cx="3234636" cy="503572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</a:rPr>
              <a:t>Form E: friend or foe?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F4B4B-6A25-3C89-07CE-E68AAFD0B2F0}"/>
              </a:ext>
            </a:extLst>
          </p:cNvPr>
          <p:cNvSpPr txBox="1">
            <a:spLocks/>
          </p:cNvSpPr>
          <p:nvPr/>
        </p:nvSpPr>
        <p:spPr>
          <a:xfrm>
            <a:off x="575364" y="6287499"/>
            <a:ext cx="4445210" cy="213812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</a:rPr>
              <a:t>Lauren Winser</a:t>
            </a:r>
          </a:p>
        </p:txBody>
      </p:sp>
    </p:spTree>
    <p:extLst>
      <p:ext uri="{BB962C8B-B14F-4D97-AF65-F5344CB8AC3E}">
        <p14:creationId xmlns:p14="http://schemas.microsoft.com/office/powerpoint/2010/main" val="355209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D930C51E-00FC-7BD8-921C-7DD6719DF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78" y="1273886"/>
            <a:ext cx="6326554" cy="3093754"/>
          </a:xfrm>
          <a:prstGeom prst="rect">
            <a:avLst/>
          </a:prstGeom>
          <a:ln>
            <a:solidFill>
              <a:srgbClr val="D51F47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43C31C-07C9-437F-A7AC-B18E566189AD}"/>
              </a:ext>
            </a:extLst>
          </p:cNvPr>
          <p:cNvSpPr txBox="1"/>
          <p:nvPr/>
        </p:nvSpPr>
        <p:spPr>
          <a:xfrm>
            <a:off x="445477" y="890954"/>
            <a:ext cx="407624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D51F47"/>
                </a:solidFill>
              </a:rPr>
              <a:t>Income needs</a:t>
            </a:r>
          </a:p>
          <a:p>
            <a:endParaRPr lang="en-GB" sz="2800" dirty="0"/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Sample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Weekly, monthly, yearly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Clearer guidance</a:t>
            </a:r>
          </a:p>
        </p:txBody>
      </p:sp>
    </p:spTree>
    <p:extLst>
      <p:ext uri="{BB962C8B-B14F-4D97-AF65-F5344CB8AC3E}">
        <p14:creationId xmlns:p14="http://schemas.microsoft.com/office/powerpoint/2010/main" val="263787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4B2F57-C437-7460-276C-8FAFCCB98BB7}"/>
              </a:ext>
            </a:extLst>
          </p:cNvPr>
          <p:cNvSpPr txBox="1"/>
          <p:nvPr/>
        </p:nvSpPr>
        <p:spPr>
          <a:xfrm>
            <a:off x="1195754" y="879231"/>
            <a:ext cx="3394840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D51F47"/>
                </a:solidFill>
              </a:rPr>
              <a:t>Narrative sections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Too many?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Too wide?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Smear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8" name="Picture 4" descr="Tender and Easy Buttermilk Waffles">
            <a:extLst>
              <a:ext uri="{FF2B5EF4-FFF2-40B4-BE49-F238E27FC236}">
                <a16:creationId xmlns:a16="http://schemas.microsoft.com/office/drawing/2014/main" id="{74092ED6-BA6F-7825-A38F-21106E001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43" y="1195388"/>
            <a:ext cx="3846796" cy="28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88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arison of a person's body&#10;&#10;Description automatically generated with medium confidence">
            <a:extLst>
              <a:ext uri="{FF2B5EF4-FFF2-40B4-BE49-F238E27FC236}">
                <a16:creationId xmlns:a16="http://schemas.microsoft.com/office/drawing/2014/main" id="{45EF9176-A213-009E-4140-C34E3D221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47" y="932778"/>
            <a:ext cx="9292258" cy="4119868"/>
          </a:xfrm>
          <a:prstGeom prst="rect">
            <a:avLst/>
          </a:prstGeom>
          <a:ln>
            <a:solidFill>
              <a:srgbClr val="D51F47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1F61DF-6314-8FA3-AFCC-F50009950FAA}"/>
              </a:ext>
            </a:extLst>
          </p:cNvPr>
          <p:cNvSpPr/>
          <p:nvPr/>
        </p:nvSpPr>
        <p:spPr>
          <a:xfrm>
            <a:off x="4536831" y="2180492"/>
            <a:ext cx="996461" cy="2344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03587-D4B2-CE10-0140-08127F30410C}"/>
              </a:ext>
            </a:extLst>
          </p:cNvPr>
          <p:cNvSpPr/>
          <p:nvPr/>
        </p:nvSpPr>
        <p:spPr>
          <a:xfrm>
            <a:off x="1406771" y="2520461"/>
            <a:ext cx="703384" cy="1758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1F5C9F-59F7-77BD-C7AB-43672B03C165}"/>
              </a:ext>
            </a:extLst>
          </p:cNvPr>
          <p:cNvSpPr/>
          <p:nvPr/>
        </p:nvSpPr>
        <p:spPr>
          <a:xfrm>
            <a:off x="5943600" y="1594338"/>
            <a:ext cx="586153" cy="222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EA6E53-2B3D-AA57-04C7-57E2AF70C9A2}"/>
              </a:ext>
            </a:extLst>
          </p:cNvPr>
          <p:cNvSpPr/>
          <p:nvPr/>
        </p:nvSpPr>
        <p:spPr>
          <a:xfrm>
            <a:off x="6693878" y="3593915"/>
            <a:ext cx="586153" cy="3098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8FD071-7359-4F21-2AAD-C25FA64D34F4}"/>
              </a:ext>
            </a:extLst>
          </p:cNvPr>
          <p:cNvSpPr/>
          <p:nvPr/>
        </p:nvSpPr>
        <p:spPr>
          <a:xfrm>
            <a:off x="8006863" y="4220308"/>
            <a:ext cx="597876" cy="2461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98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68A6E268-50EE-C551-9670-27E6A58F3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75" y="1620044"/>
            <a:ext cx="9645650" cy="2825242"/>
          </a:xfrm>
          <a:prstGeom prst="rect">
            <a:avLst/>
          </a:prstGeom>
          <a:ln>
            <a:solidFill>
              <a:srgbClr val="D51F47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A0D82A-5C8C-9212-1D71-B53CF771DAE8}"/>
              </a:ext>
            </a:extLst>
          </p:cNvPr>
          <p:cNvSpPr/>
          <p:nvPr/>
        </p:nvSpPr>
        <p:spPr>
          <a:xfrm>
            <a:off x="1043354" y="2579076"/>
            <a:ext cx="1453661" cy="2696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0F0C7C-DCE0-03C0-3B03-9D94AE7ABEE5}"/>
              </a:ext>
            </a:extLst>
          </p:cNvPr>
          <p:cNvSpPr/>
          <p:nvPr/>
        </p:nvSpPr>
        <p:spPr>
          <a:xfrm>
            <a:off x="5668108" y="2596659"/>
            <a:ext cx="592015" cy="2520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84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E740EA-33FF-A00A-5529-0A8A2E3F5BDF}"/>
              </a:ext>
            </a:extLst>
          </p:cNvPr>
          <p:cNvSpPr txBox="1"/>
          <p:nvPr/>
        </p:nvSpPr>
        <p:spPr>
          <a:xfrm>
            <a:off x="879232" y="550985"/>
            <a:ext cx="7969939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D51F47"/>
                </a:solidFill>
              </a:rPr>
              <a:t>Reform – what could a new Form E look like?</a:t>
            </a:r>
          </a:p>
          <a:p>
            <a:endParaRPr lang="en-GB" sz="3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Software-based form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Interactive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Add and remove pages as required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Links to supporting documents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Concise, focused, address the issues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2121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7164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608" y="0"/>
            <a:ext cx="6957391" cy="7164386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9BA9C9-0A41-1A47-F258-ADCCB19B31DE}"/>
              </a:ext>
            </a:extLst>
          </p:cNvPr>
          <p:cNvSpPr txBox="1">
            <a:spLocks/>
          </p:cNvSpPr>
          <p:nvPr/>
        </p:nvSpPr>
        <p:spPr>
          <a:xfrm>
            <a:off x="7061696" y="1047142"/>
            <a:ext cx="3881264" cy="1390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D51F47"/>
                </a:solidFill>
                <a:latin typeface="+mj-lt"/>
                <a:ea typeface="+mj-ea"/>
                <a:cs typeface="+mj-cs"/>
              </a:rPr>
              <a:t>Form E: friend or foe?</a:t>
            </a:r>
          </a:p>
        </p:txBody>
      </p:sp>
      <p:pic>
        <p:nvPicPr>
          <p:cNvPr id="1028" name="Picture 4" descr="THE INTRODUCTION OF “NO-FAULT” APPLICATION FOR DIVORCE UNDER THE DIVORCE,  DISSOLUTION AND SEPARATION ACT IN UK-Gallant">
            <a:extLst>
              <a:ext uri="{FF2B5EF4-FFF2-40B4-BE49-F238E27FC236}">
                <a16:creationId xmlns:a16="http://schemas.microsoft.com/office/drawing/2014/main" id="{91BA0836-245E-653D-89A6-8CE9F6D48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16"/>
          <a:stretch/>
        </p:blipFill>
        <p:spPr bwMode="auto">
          <a:xfrm>
            <a:off x="20" y="10"/>
            <a:ext cx="6470352" cy="7164377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E27AE62-6C0F-0000-048E-DCA9595AAE6C}"/>
              </a:ext>
            </a:extLst>
          </p:cNvPr>
          <p:cNvSpPr txBox="1">
            <a:spLocks/>
          </p:cNvSpPr>
          <p:nvPr/>
        </p:nvSpPr>
        <p:spPr>
          <a:xfrm>
            <a:off x="7061695" y="2702433"/>
            <a:ext cx="3881263" cy="408320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/>
            <a:r>
              <a:rPr lang="en-US" dirty="0"/>
              <a:t>Pet peeves </a:t>
            </a:r>
          </a:p>
          <a:p>
            <a:pPr indent="-228600" defTabSz="914400"/>
            <a:r>
              <a:rPr lang="en-US" dirty="0"/>
              <a:t>Areas for improvement </a:t>
            </a:r>
          </a:p>
          <a:p>
            <a:pPr indent="-228600" defTabSz="914400"/>
            <a:r>
              <a:rPr lang="en-US" dirty="0"/>
              <a:t>Missing assets</a:t>
            </a:r>
          </a:p>
          <a:p>
            <a:pPr indent="-228600" defTabSz="914400"/>
            <a:r>
              <a:rPr lang="en-US" dirty="0"/>
              <a:t>Further guidance</a:t>
            </a:r>
          </a:p>
          <a:p>
            <a:pPr indent="-228600" defTabSz="914400"/>
            <a:endParaRPr lang="en-US" dirty="0"/>
          </a:p>
          <a:p>
            <a:pPr indent="-228600" defTabSz="91440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955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orm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D2C528BF-626F-571F-B5DE-FD4F24B1C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44850"/>
            <a:ext cx="7772400" cy="5412534"/>
          </a:xfrm>
          <a:prstGeom prst="rect">
            <a:avLst/>
          </a:prstGeom>
          <a:solidFill>
            <a:srgbClr val="D51F47"/>
          </a:solidFill>
          <a:ln>
            <a:solidFill>
              <a:srgbClr val="D51F47"/>
            </a:solidFill>
          </a:ln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3015D98C-28E3-46A2-F7F2-F1D6457B78E9}"/>
              </a:ext>
            </a:extLst>
          </p:cNvPr>
          <p:cNvSpPr/>
          <p:nvPr/>
        </p:nvSpPr>
        <p:spPr>
          <a:xfrm rot="2912777">
            <a:off x="6687038" y="2954215"/>
            <a:ext cx="164123" cy="1066800"/>
          </a:xfrm>
          <a:prstGeom prst="downArrow">
            <a:avLst/>
          </a:prstGeom>
          <a:solidFill>
            <a:srgbClr val="D51F47"/>
          </a:solidFill>
          <a:ln>
            <a:solidFill>
              <a:srgbClr val="D51F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7FEC70ED-22CB-2DA1-98EC-ED98CBA48879}"/>
              </a:ext>
            </a:extLst>
          </p:cNvPr>
          <p:cNvSpPr/>
          <p:nvPr/>
        </p:nvSpPr>
        <p:spPr>
          <a:xfrm rot="2912777">
            <a:off x="7402144" y="4548554"/>
            <a:ext cx="164123" cy="1066800"/>
          </a:xfrm>
          <a:prstGeom prst="downArrow">
            <a:avLst/>
          </a:prstGeom>
          <a:solidFill>
            <a:srgbClr val="D51F47"/>
          </a:solidFill>
          <a:ln>
            <a:solidFill>
              <a:srgbClr val="D51F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62418B9C-523F-6F17-B287-AD2DBED178BC}"/>
              </a:ext>
            </a:extLst>
          </p:cNvPr>
          <p:cNvSpPr/>
          <p:nvPr/>
        </p:nvSpPr>
        <p:spPr>
          <a:xfrm rot="18050119">
            <a:off x="2454442" y="4573744"/>
            <a:ext cx="164123" cy="1066800"/>
          </a:xfrm>
          <a:prstGeom prst="downArrow">
            <a:avLst/>
          </a:prstGeom>
          <a:solidFill>
            <a:srgbClr val="D51F47"/>
          </a:solidFill>
          <a:ln>
            <a:solidFill>
              <a:srgbClr val="D51F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C1BB80-B6E0-657B-9CB1-25ABB6CF2057}"/>
              </a:ext>
            </a:extLst>
          </p:cNvPr>
          <p:cNvSpPr txBox="1"/>
          <p:nvPr/>
        </p:nvSpPr>
        <p:spPr>
          <a:xfrm>
            <a:off x="515815" y="407004"/>
            <a:ext cx="3298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D51F47"/>
                </a:solidFill>
              </a:rPr>
              <a:t>Basic information</a:t>
            </a:r>
          </a:p>
        </p:txBody>
      </p:sp>
    </p:spTree>
    <p:extLst>
      <p:ext uri="{BB962C8B-B14F-4D97-AF65-F5344CB8AC3E}">
        <p14:creationId xmlns:p14="http://schemas.microsoft.com/office/powerpoint/2010/main" val="109985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oreign investment in Nigerian equities rose by 28.19%: Report">
            <a:extLst>
              <a:ext uri="{FF2B5EF4-FFF2-40B4-BE49-F238E27FC236}">
                <a16:creationId xmlns:a16="http://schemas.microsoft.com/office/drawing/2014/main" id="{2412F897-D03B-41CB-0E1A-5C852CF89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46" y="4432911"/>
            <a:ext cx="4379438" cy="24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 shot of a document&#10;&#10;Description automatically generated">
            <a:extLst>
              <a:ext uri="{FF2B5EF4-FFF2-40B4-BE49-F238E27FC236}">
                <a16:creationId xmlns:a16="http://schemas.microsoft.com/office/drawing/2014/main" id="{0D4040DB-EFC3-BAC9-BF77-A4FE0F6D9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046" y="577360"/>
            <a:ext cx="5873192" cy="3413479"/>
          </a:xfrm>
          <a:prstGeom prst="rect">
            <a:avLst/>
          </a:prstGeom>
          <a:ln>
            <a:solidFill>
              <a:srgbClr val="D51F47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C0D0C7-286B-AEE1-1269-196890CB5222}"/>
              </a:ext>
            </a:extLst>
          </p:cNvPr>
          <p:cNvSpPr txBox="1"/>
          <p:nvPr/>
        </p:nvSpPr>
        <p:spPr>
          <a:xfrm>
            <a:off x="691662" y="577360"/>
            <a:ext cx="38451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D51F47"/>
                </a:solidFill>
              </a:rPr>
              <a:t>Shares</a:t>
            </a:r>
          </a:p>
          <a:p>
            <a:endParaRPr lang="en-GB" sz="3600" dirty="0">
              <a:solidFill>
                <a:srgbClr val="D51F4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Vesting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Reflect the true value of the shares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Reflect when that value can be released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Ownership ≠ asset</a:t>
            </a:r>
          </a:p>
          <a:p>
            <a:endParaRPr lang="en-GB" sz="3200" dirty="0">
              <a:solidFill>
                <a:srgbClr val="D51F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6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rugerrand - Wikipedia">
            <a:extLst>
              <a:ext uri="{FF2B5EF4-FFF2-40B4-BE49-F238E27FC236}">
                <a16:creationId xmlns:a16="http://schemas.microsoft.com/office/drawing/2014/main" id="{AE2E641F-0B9C-3BAC-266F-0E9928C7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43" y="310690"/>
            <a:ext cx="2190576" cy="21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 Mints Matter? A Guide to The Major Gold Bullion - Canada Gold">
            <a:extLst>
              <a:ext uri="{FF2B5EF4-FFF2-40B4-BE49-F238E27FC236}">
                <a16:creationId xmlns:a16="http://schemas.microsoft.com/office/drawing/2014/main" id="{406BEE88-2315-CA66-F7F4-FDC0BD19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35" y="310690"/>
            <a:ext cx="3023627" cy="22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white and blue document with black text&#10;&#10;Description automatically generated">
            <a:extLst>
              <a:ext uri="{FF2B5EF4-FFF2-40B4-BE49-F238E27FC236}">
                <a16:creationId xmlns:a16="http://schemas.microsoft.com/office/drawing/2014/main" id="{84BE59F0-96BD-ADA3-CF91-274DADD98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35" y="2964609"/>
            <a:ext cx="6350989" cy="3889089"/>
          </a:xfrm>
          <a:prstGeom prst="rect">
            <a:avLst/>
          </a:prstGeom>
          <a:ln>
            <a:solidFill>
              <a:srgbClr val="D51F47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438BAF-3B96-F609-B8B1-7023502BD5FE}"/>
              </a:ext>
            </a:extLst>
          </p:cNvPr>
          <p:cNvSpPr txBox="1"/>
          <p:nvPr/>
        </p:nvSpPr>
        <p:spPr>
          <a:xfrm>
            <a:off x="6928338" y="823883"/>
            <a:ext cx="409042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D51F47"/>
                </a:solidFill>
              </a:rPr>
              <a:t>Gold</a:t>
            </a:r>
          </a:p>
          <a:p>
            <a:endParaRPr lang="en-GB" sz="3600" dirty="0">
              <a:solidFill>
                <a:srgbClr val="D51F4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 Quantity or value?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Does CGT apply?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Commentary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D51F47"/>
                </a:solidFill>
              </a:rPr>
              <a:t>Coin collections</a:t>
            </a:r>
          </a:p>
        </p:txBody>
      </p:sp>
    </p:spTree>
    <p:extLst>
      <p:ext uri="{BB962C8B-B14F-4D97-AF65-F5344CB8AC3E}">
        <p14:creationId xmlns:p14="http://schemas.microsoft.com/office/powerpoint/2010/main" val="40527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 Types of Cryptocurrency | Rates">
            <a:extLst>
              <a:ext uri="{FF2B5EF4-FFF2-40B4-BE49-F238E27FC236}">
                <a16:creationId xmlns:a16="http://schemas.microsoft.com/office/drawing/2014/main" id="{E3F4FD3E-6191-D7BA-57BC-5F256961B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93" y="445478"/>
            <a:ext cx="4078980" cy="229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on Musk's net worth jumps after Tesla shares surge | Fox Business">
            <a:extLst>
              <a:ext uri="{FF2B5EF4-FFF2-40B4-BE49-F238E27FC236}">
                <a16:creationId xmlns:a16="http://schemas.microsoft.com/office/drawing/2014/main" id="{235D5386-8612-17BE-DE49-FE6B22E5E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93" y="3003369"/>
            <a:ext cx="4084021" cy="229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56421-C9EB-C057-623B-A8AEE3A365A2}"/>
              </a:ext>
            </a:extLst>
          </p:cNvPr>
          <p:cNvSpPr txBox="1"/>
          <p:nvPr/>
        </p:nvSpPr>
        <p:spPr>
          <a:xfrm>
            <a:off x="633045" y="785523"/>
            <a:ext cx="553329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D51F47"/>
                </a:solidFill>
              </a:rPr>
              <a:t>Crypto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 standalone section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Quantification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Consider crypto assets and crypto currency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NFT – non-fungible tokens</a:t>
            </a:r>
          </a:p>
        </p:txBody>
      </p:sp>
    </p:spTree>
    <p:extLst>
      <p:ext uri="{BB962C8B-B14F-4D97-AF65-F5344CB8AC3E}">
        <p14:creationId xmlns:p14="http://schemas.microsoft.com/office/powerpoint/2010/main" val="250000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text on it&#10;&#10;Description automatically generated">
            <a:extLst>
              <a:ext uri="{FF2B5EF4-FFF2-40B4-BE49-F238E27FC236}">
                <a16:creationId xmlns:a16="http://schemas.microsoft.com/office/drawing/2014/main" id="{36783A36-ACBC-60B6-FFE4-4565BC8E6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97" y="2756604"/>
            <a:ext cx="7538915" cy="3015566"/>
          </a:xfrm>
          <a:prstGeom prst="rect">
            <a:avLst/>
          </a:prstGeom>
          <a:ln>
            <a:solidFill>
              <a:srgbClr val="D51F47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4D4C21-EB1C-C89C-27A4-599A0892D1A6}"/>
              </a:ext>
            </a:extLst>
          </p:cNvPr>
          <p:cNvSpPr txBox="1"/>
          <p:nvPr/>
        </p:nvSpPr>
        <p:spPr>
          <a:xfrm>
            <a:off x="998500" y="608011"/>
            <a:ext cx="4316631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D51F47"/>
                </a:solidFill>
              </a:rPr>
              <a:t>Pensions</a:t>
            </a:r>
          </a:p>
          <a:p>
            <a:endParaRPr lang="en-GB" sz="3200" dirty="0">
              <a:solidFill>
                <a:srgbClr val="D51F47"/>
              </a:solidFill>
            </a:endParaRP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Multiple pension assets?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62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B26FA7D-B785-5F39-FC8E-07256B62C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165" y="375138"/>
            <a:ext cx="7883670" cy="1959525"/>
          </a:xfrm>
          <a:prstGeom prst="rect">
            <a:avLst/>
          </a:prstGeom>
          <a:ln>
            <a:solidFill>
              <a:srgbClr val="D51F47"/>
            </a:solidFill>
          </a:ln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20C80D6F-2307-1E95-4CEE-00CBD4176EF0}"/>
              </a:ext>
            </a:extLst>
          </p:cNvPr>
          <p:cNvSpPr/>
          <p:nvPr/>
        </p:nvSpPr>
        <p:spPr>
          <a:xfrm rot="6808871">
            <a:off x="9999786" y="1031631"/>
            <a:ext cx="398584" cy="2028092"/>
          </a:xfrm>
          <a:prstGeom prst="downArrow">
            <a:avLst/>
          </a:prstGeom>
          <a:solidFill>
            <a:srgbClr val="D51F47"/>
          </a:solidFill>
          <a:ln>
            <a:solidFill>
              <a:srgbClr val="D51F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79169-B348-D602-5DCA-8372395BC3F7}"/>
              </a:ext>
            </a:extLst>
          </p:cNvPr>
          <p:cNvSpPr txBox="1"/>
          <p:nvPr/>
        </p:nvSpPr>
        <p:spPr>
          <a:xfrm>
            <a:off x="879232" y="2766646"/>
            <a:ext cx="51993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CETV – avoid “tbc”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Clearer guidance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Informing the need for a PODE </a:t>
            </a:r>
          </a:p>
        </p:txBody>
      </p:sp>
    </p:spTree>
    <p:extLst>
      <p:ext uri="{BB962C8B-B14F-4D97-AF65-F5344CB8AC3E}">
        <p14:creationId xmlns:p14="http://schemas.microsoft.com/office/powerpoint/2010/main" val="262134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9217B106-3EEB-F312-25D0-1B87DCB9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86" y="1376790"/>
            <a:ext cx="9006627" cy="4695763"/>
          </a:xfrm>
          <a:prstGeom prst="rect">
            <a:avLst/>
          </a:prstGeom>
          <a:ln>
            <a:solidFill>
              <a:srgbClr val="D51F47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4BD57D-2068-B4ED-83EA-DF86CAFB2D35}"/>
              </a:ext>
            </a:extLst>
          </p:cNvPr>
          <p:cNvSpPr txBox="1"/>
          <p:nvPr/>
        </p:nvSpPr>
        <p:spPr>
          <a:xfrm>
            <a:off x="4509606" y="363415"/>
            <a:ext cx="2410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D51F47"/>
                </a:solidFill>
              </a:rPr>
              <a:t>Anything else?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8AA29E0-7740-8F01-D8F2-EC4FBB295335}"/>
              </a:ext>
            </a:extLst>
          </p:cNvPr>
          <p:cNvSpPr/>
          <p:nvPr/>
        </p:nvSpPr>
        <p:spPr>
          <a:xfrm rot="14560011">
            <a:off x="1338201" y="2726838"/>
            <a:ext cx="281368" cy="1218976"/>
          </a:xfrm>
          <a:prstGeom prst="downArrow">
            <a:avLst>
              <a:gd name="adj1" fmla="val 40769"/>
              <a:gd name="adj2" fmla="val 50000"/>
            </a:avLst>
          </a:prstGeom>
          <a:solidFill>
            <a:srgbClr val="D51F47"/>
          </a:solidFill>
          <a:ln>
            <a:solidFill>
              <a:srgbClr val="D51F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5A146BB-B162-E635-1EA1-3109E98A6687}"/>
              </a:ext>
            </a:extLst>
          </p:cNvPr>
          <p:cNvSpPr/>
          <p:nvPr/>
        </p:nvSpPr>
        <p:spPr>
          <a:xfrm rot="3131444">
            <a:off x="10077629" y="2242053"/>
            <a:ext cx="281368" cy="1218976"/>
          </a:xfrm>
          <a:prstGeom prst="downArrow">
            <a:avLst>
              <a:gd name="adj1" fmla="val 40769"/>
              <a:gd name="adj2" fmla="val 50000"/>
            </a:avLst>
          </a:prstGeom>
          <a:solidFill>
            <a:srgbClr val="D51F47"/>
          </a:solidFill>
          <a:ln>
            <a:solidFill>
              <a:srgbClr val="D51F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2684D569-B78E-2B57-375E-A7C4C3C7F8BB}"/>
              </a:ext>
            </a:extLst>
          </p:cNvPr>
          <p:cNvSpPr/>
          <p:nvPr/>
        </p:nvSpPr>
        <p:spPr>
          <a:xfrm rot="5400000">
            <a:off x="7922309" y="4531465"/>
            <a:ext cx="281368" cy="1218976"/>
          </a:xfrm>
          <a:prstGeom prst="downArrow">
            <a:avLst>
              <a:gd name="adj1" fmla="val 40769"/>
              <a:gd name="adj2" fmla="val 50000"/>
            </a:avLst>
          </a:prstGeom>
          <a:solidFill>
            <a:srgbClr val="D51F47"/>
          </a:solidFill>
          <a:ln>
            <a:solidFill>
              <a:srgbClr val="D51F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87419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2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tent Slid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152</Words>
  <Application>Microsoft Macintosh PowerPoint</Application>
  <PresentationFormat>Custom</PresentationFormat>
  <Paragraphs>70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Cover Slide 2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Garlick</dc:creator>
  <cp:lastModifiedBy>Lauren Winser</cp:lastModifiedBy>
  <cp:revision>22</cp:revision>
  <dcterms:created xsi:type="dcterms:W3CDTF">2024-04-19T14:07:47Z</dcterms:created>
  <dcterms:modified xsi:type="dcterms:W3CDTF">2024-11-07T20:33:55Z</dcterms:modified>
</cp:coreProperties>
</file>