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4" r:id="rId2"/>
    <p:sldMasterId id="2147483666" r:id="rId3"/>
  </p:sldMasterIdLst>
  <p:sldIdLst>
    <p:sldId id="256" r:id="rId4"/>
    <p:sldId id="259" r:id="rId5"/>
    <p:sldId id="260" r:id="rId6"/>
    <p:sldId id="262" r:id="rId7"/>
    <p:sldId id="263" r:id="rId8"/>
    <p:sldId id="264" r:id="rId9"/>
    <p:sldId id="272" r:id="rId10"/>
    <p:sldId id="265" r:id="rId11"/>
    <p:sldId id="268" r:id="rId12"/>
    <p:sldId id="258" r:id="rId13"/>
    <p:sldId id="273" r:id="rId14"/>
    <p:sldId id="261" r:id="rId15"/>
    <p:sldId id="266" r:id="rId16"/>
    <p:sldId id="267" r:id="rId17"/>
    <p:sldId id="269" r:id="rId18"/>
    <p:sldId id="270" r:id="rId19"/>
    <p:sldId id="271" r:id="rId20"/>
  </p:sldIdLst>
  <p:sldSz cx="11430000" cy="71643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7" userDrawn="1">
          <p15:clr>
            <a:srgbClr val="A4A3A4"/>
          </p15:clr>
        </p15:guide>
        <p15:guide id="2" pos="36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1E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67"/>
    <p:restoredTop sz="94725"/>
  </p:normalViewPr>
  <p:slideViewPr>
    <p:cSldViewPr snapToGrid="0" showGuides="1">
      <p:cViewPr>
        <p:scale>
          <a:sx n="79" d="100"/>
          <a:sy n="79" d="100"/>
        </p:scale>
        <p:origin x="864" y="720"/>
      </p:cViewPr>
      <p:guideLst>
        <p:guide orient="horz" pos="2257"/>
        <p:guide pos="3600"/>
      </p:guideLst>
    </p:cSldViewPr>
  </p:slideViewPr>
  <p:notesTextViewPr>
    <p:cViewPr>
      <p:scale>
        <a:sx n="1" d="1"/>
        <a:sy n="1" d="1"/>
      </p:scale>
      <p:origin x="0" y="0"/>
    </p:cViewPr>
  </p:notesTextViewPr>
  <p:gridSpacing cx="720089" cy="720089"/>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7100064"/>
      </p:ext>
    </p:extLst>
  </p:cSld>
  <p:clrMapOvr>
    <a:masterClrMapping/>
  </p:clrMapOvr>
  <p:extLst>
    <p:ext uri="{DCECCB84-F9BA-43D5-87BE-67443E8EF086}">
      <p15:sldGuideLst xmlns:p15="http://schemas.microsoft.com/office/powerpoint/2012/main">
        <p15:guide id="1" orient="horz" pos="351" userDrawn="1">
          <p15:clr>
            <a:srgbClr val="FBAE40"/>
          </p15:clr>
        </p15:guide>
        <p15:guide id="2" pos="357" userDrawn="1">
          <p15:clr>
            <a:srgbClr val="FBAE40"/>
          </p15:clr>
        </p15:guide>
        <p15:guide id="3" orient="horz" pos="4162" userDrawn="1">
          <p15:clr>
            <a:srgbClr val="FBAE40"/>
          </p15:clr>
        </p15:guide>
        <p15:guide id="4" pos="6843"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9662397"/>
      </p:ext>
    </p:extLst>
  </p:cSld>
  <p:clrMapOvr>
    <a:masterClrMapping/>
  </p:clrMapOvr>
  <p:extLst>
    <p:ext uri="{DCECCB84-F9BA-43D5-87BE-67443E8EF086}">
      <p15:sldGuideLst xmlns:p15="http://schemas.microsoft.com/office/powerpoint/2012/main">
        <p15:guide id="1" orient="horz" pos="351" userDrawn="1">
          <p15:clr>
            <a:srgbClr val="FBAE40"/>
          </p15:clr>
        </p15:guide>
        <p15:guide id="2" pos="357" userDrawn="1">
          <p15:clr>
            <a:srgbClr val="FBAE40"/>
          </p15:clr>
        </p15:guide>
        <p15:guide id="3" orient="horz" pos="4162" userDrawn="1">
          <p15:clr>
            <a:srgbClr val="FBAE40"/>
          </p15:clr>
        </p15:guide>
        <p15:guide id="4" pos="684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1796402"/>
      </p:ext>
    </p:extLst>
  </p:cSld>
  <p:clrMapOvr>
    <a:masterClrMapping/>
  </p:clrMapOvr>
  <p:extLst>
    <p:ext uri="{DCECCB84-F9BA-43D5-87BE-67443E8EF086}">
      <p15:sldGuideLst xmlns:p15="http://schemas.microsoft.com/office/powerpoint/2012/main">
        <p15:guide id="1" orient="horz" pos="351" userDrawn="1">
          <p15:clr>
            <a:srgbClr val="FBAE40"/>
          </p15:clr>
        </p15:guide>
        <p15:guide id="2" pos="357" userDrawn="1">
          <p15:clr>
            <a:srgbClr val="FBAE40"/>
          </p15:clr>
        </p15:guide>
        <p15:guide id="3" orient="horz" pos="4162" userDrawn="1">
          <p15:clr>
            <a:srgbClr val="FBAE40"/>
          </p15:clr>
        </p15:guide>
        <p15:guide id="4" pos="6843"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B2F3EE-E755-7959-D99D-D525482DC191}"/>
              </a:ext>
            </a:extLst>
          </p:cNvPr>
          <p:cNvPicPr>
            <a:picLocks noChangeAspect="1"/>
          </p:cNvPicPr>
          <p:nvPr userDrawn="1"/>
        </p:nvPicPr>
        <p:blipFill>
          <a:blip r:embed="rId3"/>
          <a:srcRect/>
          <a:stretch/>
        </p:blipFill>
        <p:spPr>
          <a:xfrm>
            <a:off x="0" y="1588"/>
            <a:ext cx="11430000" cy="7162800"/>
          </a:xfrm>
          <a:prstGeom prst="rect">
            <a:avLst/>
          </a:prstGeom>
        </p:spPr>
      </p:pic>
    </p:spTree>
    <p:extLst>
      <p:ext uri="{BB962C8B-B14F-4D97-AF65-F5344CB8AC3E}">
        <p14:creationId xmlns:p14="http://schemas.microsoft.com/office/powerpoint/2010/main" val="264701481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857250" rtl="0" eaLnBrk="1" latinLnBrk="0" hangingPunct="1">
        <a:lnSpc>
          <a:spcPct val="90000"/>
        </a:lnSpc>
        <a:spcBef>
          <a:spcPct val="0"/>
        </a:spcBef>
        <a:buNone/>
        <a:defRPr sz="4125" kern="1200">
          <a:solidFill>
            <a:schemeClr val="tx1"/>
          </a:solidFill>
          <a:latin typeface="+mj-lt"/>
          <a:ea typeface="+mj-ea"/>
          <a:cs typeface="+mj-cs"/>
        </a:defRPr>
      </a:lvl1pPr>
    </p:titleStyle>
    <p:body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8426B3-8972-F178-AA0D-CE51A7E3A6D1}"/>
              </a:ext>
            </a:extLst>
          </p:cNvPr>
          <p:cNvPicPr>
            <a:picLocks noChangeAspect="1"/>
          </p:cNvPicPr>
          <p:nvPr userDrawn="1"/>
        </p:nvPicPr>
        <p:blipFill>
          <a:blip r:embed="rId3"/>
          <a:srcRect/>
          <a:stretch/>
        </p:blipFill>
        <p:spPr>
          <a:xfrm>
            <a:off x="0" y="1588"/>
            <a:ext cx="11430000" cy="7162800"/>
          </a:xfrm>
          <a:prstGeom prst="rect">
            <a:avLst/>
          </a:prstGeom>
        </p:spPr>
      </p:pic>
    </p:spTree>
    <p:extLst>
      <p:ext uri="{BB962C8B-B14F-4D97-AF65-F5344CB8AC3E}">
        <p14:creationId xmlns:p14="http://schemas.microsoft.com/office/powerpoint/2010/main" val="2887643165"/>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857250" rtl="0" eaLnBrk="1" latinLnBrk="0" hangingPunct="1">
        <a:lnSpc>
          <a:spcPct val="90000"/>
        </a:lnSpc>
        <a:spcBef>
          <a:spcPct val="0"/>
        </a:spcBef>
        <a:buNone/>
        <a:defRPr sz="4125" kern="1200">
          <a:solidFill>
            <a:schemeClr val="tx1"/>
          </a:solidFill>
          <a:latin typeface="+mj-lt"/>
          <a:ea typeface="+mj-ea"/>
          <a:cs typeface="+mj-cs"/>
        </a:defRPr>
      </a:lvl1pPr>
    </p:titleStyle>
    <p:body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8426B3-8972-F178-AA0D-CE51A7E3A6D1}"/>
              </a:ext>
            </a:extLst>
          </p:cNvPr>
          <p:cNvPicPr>
            <a:picLocks noChangeAspect="1"/>
          </p:cNvPicPr>
          <p:nvPr userDrawn="1"/>
        </p:nvPicPr>
        <p:blipFill>
          <a:blip r:embed="rId3"/>
          <a:srcRect/>
          <a:stretch/>
        </p:blipFill>
        <p:spPr>
          <a:xfrm>
            <a:off x="0" y="1588"/>
            <a:ext cx="11430000" cy="7162800"/>
          </a:xfrm>
          <a:prstGeom prst="rect">
            <a:avLst/>
          </a:prstGeom>
        </p:spPr>
      </p:pic>
    </p:spTree>
    <p:extLst>
      <p:ext uri="{BB962C8B-B14F-4D97-AF65-F5344CB8AC3E}">
        <p14:creationId xmlns:p14="http://schemas.microsoft.com/office/powerpoint/2010/main" val="1349701678"/>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857250" rtl="0" eaLnBrk="1" latinLnBrk="0" hangingPunct="1">
        <a:lnSpc>
          <a:spcPct val="90000"/>
        </a:lnSpc>
        <a:spcBef>
          <a:spcPct val="0"/>
        </a:spcBef>
        <a:buNone/>
        <a:defRPr sz="4125" kern="1200">
          <a:solidFill>
            <a:schemeClr val="tx1"/>
          </a:solidFill>
          <a:latin typeface="+mj-lt"/>
          <a:ea typeface="+mj-ea"/>
          <a:cs typeface="+mj-cs"/>
        </a:defRPr>
      </a:lvl1pPr>
    </p:titleStyle>
    <p:body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4AE3B75-DBAE-D2C0-C677-6BFDC90F724A}"/>
              </a:ext>
            </a:extLst>
          </p:cNvPr>
          <p:cNvSpPr>
            <a:spLocks noGrp="1"/>
          </p:cNvSpPr>
          <p:nvPr>
            <p:ph type="subTitle" idx="4294967295"/>
          </p:nvPr>
        </p:nvSpPr>
        <p:spPr>
          <a:xfrm>
            <a:off x="575364" y="3271259"/>
            <a:ext cx="4988674" cy="1619918"/>
          </a:xfrm>
          <a:prstGeom prst="rect">
            <a:avLst/>
          </a:prstGeom>
        </p:spPr>
        <p:txBody>
          <a:bodyPr lIns="0" tIns="0" rIns="0" bIns="0"/>
          <a:lstStyle/>
          <a:p>
            <a:pPr marL="0" indent="0">
              <a:lnSpc>
                <a:spcPct val="100000"/>
              </a:lnSpc>
              <a:buNone/>
            </a:pPr>
            <a:r>
              <a:rPr lang="en-US" sz="2700" dirty="0">
                <a:solidFill>
                  <a:schemeClr val="bg1"/>
                </a:solidFill>
              </a:rPr>
              <a:t>Capacity to litigate in financial remedy proceedings</a:t>
            </a:r>
          </a:p>
        </p:txBody>
      </p:sp>
      <p:sp>
        <p:nvSpPr>
          <p:cNvPr id="5" name="Subtitle 2">
            <a:extLst>
              <a:ext uri="{FF2B5EF4-FFF2-40B4-BE49-F238E27FC236}">
                <a16:creationId xmlns:a16="http://schemas.microsoft.com/office/drawing/2014/main" id="{77CC190A-4CFC-C099-2455-0C5D1C301580}"/>
              </a:ext>
            </a:extLst>
          </p:cNvPr>
          <p:cNvSpPr txBox="1">
            <a:spLocks/>
          </p:cNvSpPr>
          <p:nvPr/>
        </p:nvSpPr>
        <p:spPr>
          <a:xfrm>
            <a:off x="575364" y="6287499"/>
            <a:ext cx="4445210" cy="213812"/>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800" dirty="0">
                <a:solidFill>
                  <a:schemeClr val="bg1"/>
                </a:solidFill>
              </a:rPr>
              <a:t>Scott Sharp</a:t>
            </a:r>
          </a:p>
        </p:txBody>
      </p:sp>
    </p:spTree>
    <p:extLst>
      <p:ext uri="{BB962C8B-B14F-4D97-AF65-F5344CB8AC3E}">
        <p14:creationId xmlns:p14="http://schemas.microsoft.com/office/powerpoint/2010/main" val="1701998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DE9BA9C9-0A41-1A47-F258-ADCCB19B31DE}"/>
              </a:ext>
            </a:extLst>
          </p:cNvPr>
          <p:cNvSpPr txBox="1">
            <a:spLocks/>
          </p:cNvSpPr>
          <p:nvPr/>
        </p:nvSpPr>
        <p:spPr>
          <a:xfrm>
            <a:off x="566738" y="557213"/>
            <a:ext cx="4988674" cy="322681"/>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dirty="0">
                <a:solidFill>
                  <a:srgbClr val="D71E48"/>
                </a:solidFill>
              </a:rPr>
              <a:t>Is it just me or does this not make sense? </a:t>
            </a:r>
          </a:p>
        </p:txBody>
      </p:sp>
      <p:sp>
        <p:nvSpPr>
          <p:cNvPr id="3" name="Subtitle 2">
            <a:extLst>
              <a:ext uri="{FF2B5EF4-FFF2-40B4-BE49-F238E27FC236}">
                <a16:creationId xmlns:a16="http://schemas.microsoft.com/office/drawing/2014/main" id="{BE27AE62-6C0F-0000-048E-DCA9595AAE6C}"/>
              </a:ext>
            </a:extLst>
          </p:cNvPr>
          <p:cNvSpPr txBox="1">
            <a:spLocks/>
          </p:cNvSpPr>
          <p:nvPr/>
        </p:nvSpPr>
        <p:spPr>
          <a:xfrm>
            <a:off x="566738" y="986033"/>
            <a:ext cx="5148262" cy="2901979"/>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indent="0">
              <a:lnSpc>
                <a:spcPct val="150000"/>
              </a:lnSpc>
              <a:buFont typeface="Arial" panose="020B0604020202020204" pitchFamily="34" charset="0"/>
              <a:buNone/>
            </a:pPr>
            <a:endParaRPr lang="en-US" sz="1800" dirty="0">
              <a:solidFill>
                <a:srgbClr val="D71E48"/>
              </a:solidFill>
              <a:latin typeface="Aptos" panose="020B0004020202020204" pitchFamily="34" charset="0"/>
            </a:endParaRPr>
          </a:p>
        </p:txBody>
      </p:sp>
      <p:pic>
        <p:nvPicPr>
          <p:cNvPr id="1026" name="Picture 2" descr="What happens to your body when you're stressed">
            <a:extLst>
              <a:ext uri="{FF2B5EF4-FFF2-40B4-BE49-F238E27FC236}">
                <a16:creationId xmlns:a16="http://schemas.microsoft.com/office/drawing/2014/main" id="{9A5BD135-C0B1-2553-8995-614C141546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7949" y="898518"/>
            <a:ext cx="4742266" cy="400869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2097A4B-0E13-34C2-D18F-C76D2BF04D07}"/>
              </a:ext>
            </a:extLst>
          </p:cNvPr>
          <p:cNvSpPr txBox="1"/>
          <p:nvPr/>
        </p:nvSpPr>
        <p:spPr>
          <a:xfrm>
            <a:off x="399785" y="1213896"/>
            <a:ext cx="4988673" cy="3693319"/>
          </a:xfrm>
          <a:prstGeom prst="rect">
            <a:avLst/>
          </a:prstGeom>
          <a:noFill/>
        </p:spPr>
        <p:txBody>
          <a:bodyPr wrap="square" rtlCol="0">
            <a:spAutoFit/>
          </a:bodyPr>
          <a:lstStyle/>
          <a:p>
            <a:r>
              <a:rPr lang="en-US" dirty="0"/>
              <a:t>Core questions to ask yourselves;</a:t>
            </a:r>
          </a:p>
          <a:p>
            <a:endParaRPr lang="en-US" dirty="0"/>
          </a:p>
          <a:p>
            <a:pPr algn="l">
              <a:buFont typeface="Arial" panose="020B0604020202020204" pitchFamily="34" charset="0"/>
              <a:buChar char="•"/>
            </a:pPr>
            <a:r>
              <a:rPr lang="en-GB" b="0" i="0" u="none" strike="noStrike" dirty="0">
                <a:effectLst/>
              </a:rPr>
              <a:t>Is the person unable to make a decision? If yes:</a:t>
            </a:r>
          </a:p>
          <a:p>
            <a:pPr algn="l">
              <a:buFont typeface="Arial" panose="020B0604020202020204" pitchFamily="34" charset="0"/>
              <a:buChar char="•"/>
            </a:pPr>
            <a:endParaRPr lang="en-GB" b="0" i="0" u="none" strike="noStrike" dirty="0">
              <a:effectLst/>
            </a:endParaRPr>
          </a:p>
          <a:p>
            <a:pPr algn="l">
              <a:buFont typeface="Arial" panose="020B0604020202020204" pitchFamily="34" charset="0"/>
              <a:buChar char="•"/>
            </a:pPr>
            <a:r>
              <a:rPr lang="en-GB" b="0" i="0" u="none" strike="noStrike" dirty="0">
                <a:effectLst/>
              </a:rPr>
              <a:t>Is there an impairment or disturbance in the functioning of the person’s mind or brain? If yes;</a:t>
            </a:r>
          </a:p>
          <a:p>
            <a:pPr algn="l">
              <a:buFont typeface="Arial" panose="020B0604020202020204" pitchFamily="34" charset="0"/>
              <a:buChar char="•"/>
            </a:pPr>
            <a:endParaRPr lang="en-GB" b="0" i="0" u="none" strike="noStrike" dirty="0">
              <a:effectLst/>
            </a:endParaRPr>
          </a:p>
          <a:p>
            <a:pPr algn="l">
              <a:buFont typeface="Arial" panose="020B0604020202020204" pitchFamily="34" charset="0"/>
              <a:buChar char="•"/>
            </a:pPr>
            <a:r>
              <a:rPr lang="en-GB" b="0" i="0" u="none" strike="noStrike" dirty="0">
                <a:effectLst/>
              </a:rPr>
              <a:t>Is the person’s inability to make the decision because of the identified impairment or disturbance?</a:t>
            </a:r>
          </a:p>
          <a:p>
            <a:br>
              <a:rPr lang="en-GB" dirty="0"/>
            </a:br>
            <a:r>
              <a:rPr lang="en-GB" sz="1200" dirty="0"/>
              <a:t>Court of protection practice 2020 </a:t>
            </a:r>
            <a:endParaRPr lang="en-US" dirty="0"/>
          </a:p>
          <a:p>
            <a:endParaRPr lang="en-US" dirty="0"/>
          </a:p>
        </p:txBody>
      </p:sp>
    </p:spTree>
    <p:extLst>
      <p:ext uri="{BB962C8B-B14F-4D97-AF65-F5344CB8AC3E}">
        <p14:creationId xmlns:p14="http://schemas.microsoft.com/office/powerpoint/2010/main" val="3899558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30000" cy="716438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198" y="501507"/>
            <a:ext cx="10535603" cy="616137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83A79CE-F948-3D05-F34F-36C07202A89F}"/>
              </a:ext>
            </a:extLst>
          </p:cNvPr>
          <p:cNvPicPr>
            <a:picLocks noChangeAspect="1"/>
          </p:cNvPicPr>
          <p:nvPr/>
        </p:nvPicPr>
        <p:blipFill>
          <a:blip r:embed="rId2"/>
          <a:stretch>
            <a:fillRect/>
          </a:stretch>
        </p:blipFill>
        <p:spPr>
          <a:xfrm>
            <a:off x="3627089" y="672214"/>
            <a:ext cx="4390476" cy="5819959"/>
          </a:xfrm>
          <a:prstGeom prst="rect">
            <a:avLst/>
          </a:prstGeom>
        </p:spPr>
      </p:pic>
    </p:spTree>
    <p:extLst>
      <p:ext uri="{BB962C8B-B14F-4D97-AF65-F5344CB8AC3E}">
        <p14:creationId xmlns:p14="http://schemas.microsoft.com/office/powerpoint/2010/main" val="3411762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2BC0C9-B271-DE22-BDFD-ACEC494267BE}"/>
              </a:ext>
            </a:extLst>
          </p:cNvPr>
          <p:cNvSpPr txBox="1"/>
          <p:nvPr/>
        </p:nvSpPr>
        <p:spPr>
          <a:xfrm>
            <a:off x="6202815" y="209490"/>
            <a:ext cx="4319410" cy="400110"/>
          </a:xfrm>
          <a:prstGeom prst="rect">
            <a:avLst/>
          </a:prstGeom>
          <a:noFill/>
        </p:spPr>
        <p:txBody>
          <a:bodyPr wrap="square" rtlCol="0">
            <a:spAutoFit/>
          </a:bodyPr>
          <a:lstStyle/>
          <a:p>
            <a:pPr algn="ctr"/>
            <a:r>
              <a:rPr lang="en-US" sz="2000" dirty="0">
                <a:solidFill>
                  <a:srgbClr val="D71E48"/>
                </a:solidFill>
              </a:rPr>
              <a:t>Litigation friends</a:t>
            </a:r>
          </a:p>
        </p:txBody>
      </p:sp>
      <p:pic>
        <p:nvPicPr>
          <p:cNvPr id="5124" name="Picture 4" descr="I Got Your Back! Postcard | Zazzle">
            <a:extLst>
              <a:ext uri="{FF2B5EF4-FFF2-40B4-BE49-F238E27FC236}">
                <a16:creationId xmlns:a16="http://schemas.microsoft.com/office/drawing/2014/main" id="{AC3F6456-9F4A-0AE0-E860-477DD0B306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329" y="371062"/>
            <a:ext cx="4473713" cy="498111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E714958-A45F-52B8-D811-A215AC969B27}"/>
              </a:ext>
            </a:extLst>
          </p:cNvPr>
          <p:cNvSpPr txBox="1"/>
          <p:nvPr/>
        </p:nvSpPr>
        <p:spPr>
          <a:xfrm>
            <a:off x="5459894" y="609600"/>
            <a:ext cx="5062331" cy="4616648"/>
          </a:xfrm>
          <a:prstGeom prst="rect">
            <a:avLst/>
          </a:prstGeom>
          <a:noFill/>
        </p:spPr>
        <p:txBody>
          <a:bodyPr wrap="square" rtlCol="0">
            <a:spAutoFit/>
          </a:bodyPr>
          <a:lstStyle/>
          <a:p>
            <a:pPr algn="l"/>
            <a:r>
              <a:rPr lang="en-GB" sz="1400" b="1" i="0" u="none" strike="noStrike" dirty="0">
                <a:effectLst/>
              </a:rPr>
              <a:t>Requirement for litigation friend in proceedings</a:t>
            </a:r>
          </a:p>
          <a:p>
            <a:pPr algn="l"/>
            <a:r>
              <a:rPr lang="en-GB" sz="1400" b="0" i="0" u="none" strike="noStrike" dirty="0">
                <a:effectLst/>
              </a:rPr>
              <a:t>15.2</a:t>
            </a:r>
          </a:p>
          <a:p>
            <a:pPr algn="l"/>
            <a:r>
              <a:rPr lang="en-GB" sz="1400" b="0" i="0" u="none" strike="noStrike" dirty="0">
                <a:effectLst/>
              </a:rPr>
              <a:t>A protected party must have a litigation friend to conduct proceedings on that party’s behalf.</a:t>
            </a:r>
          </a:p>
          <a:p>
            <a:pPr algn="l"/>
            <a:endParaRPr lang="en-GB" sz="1400" b="0" i="0" u="none" strike="noStrike" dirty="0">
              <a:effectLst/>
            </a:endParaRPr>
          </a:p>
          <a:p>
            <a:pPr algn="l"/>
            <a:r>
              <a:rPr lang="en-GB" sz="1400" b="1" i="0" u="none" strike="noStrike" dirty="0">
                <a:effectLst/>
              </a:rPr>
              <a:t>Stage of proceedings at which a litigation friend becomes necessary</a:t>
            </a:r>
          </a:p>
          <a:p>
            <a:pPr algn="l"/>
            <a:r>
              <a:rPr lang="en-GB" sz="1400" b="0" i="0" u="none" strike="noStrike" dirty="0">
                <a:effectLst/>
              </a:rPr>
              <a:t>15.3</a:t>
            </a:r>
          </a:p>
          <a:p>
            <a:pPr algn="l"/>
            <a:r>
              <a:rPr lang="en-GB" sz="1400" b="0" i="0" u="none" strike="noStrike" dirty="0">
                <a:effectLst/>
              </a:rPr>
              <a:t>(1) person may not without the permission of the court take any step in proceedings except –</a:t>
            </a:r>
          </a:p>
          <a:p>
            <a:pPr algn="l"/>
            <a:r>
              <a:rPr lang="en-GB" sz="1400" b="0" i="0" u="none" strike="noStrike" dirty="0">
                <a:effectLst/>
              </a:rPr>
              <a:t>(a) filing an application form; or</a:t>
            </a:r>
          </a:p>
          <a:p>
            <a:pPr algn="l"/>
            <a:r>
              <a:rPr lang="en-GB" sz="1400" b="0" i="0" u="none" strike="noStrike" dirty="0">
                <a:effectLst/>
              </a:rPr>
              <a:t>(b) applying for the appointment of a litigation friend under rule 15.6,</a:t>
            </a:r>
          </a:p>
          <a:p>
            <a:pPr algn="l"/>
            <a:r>
              <a:rPr lang="en-GB" sz="1400" b="0" i="0" u="none" strike="noStrike" dirty="0">
                <a:effectLst/>
              </a:rPr>
              <a:t>until the protected party has a litigation friend.</a:t>
            </a:r>
          </a:p>
          <a:p>
            <a:pPr algn="l"/>
            <a:r>
              <a:rPr lang="en-GB" sz="1400" b="0" i="0" u="none" strike="noStrike" dirty="0">
                <a:effectLst/>
              </a:rPr>
              <a:t>(2) If during proceedings a party lacks capacity (within the meaning of the 2005 Act) to continue to conduct proceedings, no party may take any step in proceedings without the permission of the court until the protected party has a litigation friend.</a:t>
            </a:r>
          </a:p>
          <a:p>
            <a:pPr algn="l"/>
            <a:r>
              <a:rPr lang="en-GB" sz="1400" b="0" i="0" u="none" strike="noStrike" dirty="0">
                <a:effectLst/>
              </a:rPr>
              <a:t>(3) Any step taken before a protected party has a litigation friend has no effect unless the court orders otherwise.</a:t>
            </a:r>
          </a:p>
        </p:txBody>
      </p:sp>
    </p:spTree>
    <p:extLst>
      <p:ext uri="{BB962C8B-B14F-4D97-AF65-F5344CB8AC3E}">
        <p14:creationId xmlns:p14="http://schemas.microsoft.com/office/powerpoint/2010/main" val="3351091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1AEEF4-01B1-70C7-5BAB-777E7AE2864D}"/>
              </a:ext>
            </a:extLst>
          </p:cNvPr>
          <p:cNvSpPr txBox="1"/>
          <p:nvPr/>
        </p:nvSpPr>
        <p:spPr>
          <a:xfrm>
            <a:off x="3074505" y="530087"/>
            <a:ext cx="4544696" cy="646331"/>
          </a:xfrm>
          <a:prstGeom prst="rect">
            <a:avLst/>
          </a:prstGeom>
          <a:noFill/>
        </p:spPr>
        <p:txBody>
          <a:bodyPr wrap="square" rtlCol="0">
            <a:spAutoFit/>
          </a:bodyPr>
          <a:lstStyle/>
          <a:p>
            <a:pPr algn="ctr"/>
            <a:r>
              <a:rPr lang="en-US" sz="2400" i="1" dirty="0">
                <a:solidFill>
                  <a:srgbClr val="D71E48"/>
                </a:solidFill>
              </a:rPr>
              <a:t>You’ve got a friend in me*</a:t>
            </a:r>
          </a:p>
          <a:p>
            <a:pPr algn="ctr"/>
            <a:r>
              <a:rPr lang="en-US" sz="1200" i="1" dirty="0">
                <a:solidFill>
                  <a:srgbClr val="D71E48"/>
                </a:solidFill>
              </a:rPr>
              <a:t>*Subject to rules and guidance set by the Courts </a:t>
            </a:r>
          </a:p>
        </p:txBody>
      </p:sp>
      <p:sp>
        <p:nvSpPr>
          <p:cNvPr id="4" name="TextBox 3">
            <a:extLst>
              <a:ext uri="{FF2B5EF4-FFF2-40B4-BE49-F238E27FC236}">
                <a16:creationId xmlns:a16="http://schemas.microsoft.com/office/drawing/2014/main" id="{9B95C434-4271-28C0-0975-238FE133C403}"/>
              </a:ext>
            </a:extLst>
          </p:cNvPr>
          <p:cNvSpPr txBox="1"/>
          <p:nvPr/>
        </p:nvSpPr>
        <p:spPr>
          <a:xfrm>
            <a:off x="2424347" y="1577008"/>
            <a:ext cx="6122505" cy="4185761"/>
          </a:xfrm>
          <a:prstGeom prst="rect">
            <a:avLst/>
          </a:prstGeom>
          <a:noFill/>
        </p:spPr>
        <p:txBody>
          <a:bodyPr wrap="square" rtlCol="0">
            <a:spAutoFit/>
          </a:bodyPr>
          <a:lstStyle/>
          <a:p>
            <a:pPr marL="285750" indent="-285750">
              <a:buFontTx/>
              <a:buChar char="-"/>
            </a:pPr>
            <a:r>
              <a:rPr lang="en-US" sz="1400" dirty="0"/>
              <a:t>Another adult</a:t>
            </a:r>
          </a:p>
          <a:p>
            <a:pPr marL="285750" indent="-285750">
              <a:buFontTx/>
              <a:buChar char="-"/>
            </a:pPr>
            <a:endParaRPr lang="en-US" sz="1400" dirty="0"/>
          </a:p>
          <a:p>
            <a:pPr marL="285750" indent="-285750">
              <a:buFontTx/>
              <a:buChar char="-"/>
            </a:pPr>
            <a:r>
              <a:rPr lang="en-US" sz="1400" dirty="0"/>
              <a:t>Competently and fairly conduct litigation</a:t>
            </a:r>
          </a:p>
          <a:p>
            <a:pPr marL="285750" indent="-285750">
              <a:buFontTx/>
              <a:buChar char="-"/>
            </a:pPr>
            <a:endParaRPr lang="en-US" sz="1400" dirty="0"/>
          </a:p>
          <a:p>
            <a:pPr marL="285750" indent="-285750">
              <a:buFontTx/>
              <a:buChar char="-"/>
            </a:pPr>
            <a:r>
              <a:rPr lang="en-US" sz="1400" dirty="0"/>
              <a:t>No adverse interest to that of </a:t>
            </a:r>
            <a:r>
              <a:rPr lang="en-US" sz="1400" b="1" i="1" u="sng" dirty="0"/>
              <a:t>the protected party</a:t>
            </a:r>
          </a:p>
          <a:p>
            <a:r>
              <a:rPr lang="en-US" sz="1400" dirty="0"/>
              <a:t>	</a:t>
            </a:r>
            <a:r>
              <a:rPr lang="en-US" sz="1400" i="1" dirty="0"/>
              <a:t>Hinduja v Hinduja &amp; Ors [2020] EWHC 1533</a:t>
            </a:r>
          </a:p>
          <a:p>
            <a:endParaRPr lang="en-US" sz="1400" b="1" i="1" u="sng" dirty="0"/>
          </a:p>
          <a:p>
            <a:pPr marL="285750" indent="-285750">
              <a:buFontTx/>
              <a:buChar char="-"/>
            </a:pPr>
            <a:r>
              <a:rPr lang="en-US" sz="1400" dirty="0"/>
              <a:t>Must undertake to pay costs which may be ordered of the protected party (subject to rights to use own protected parties funds/ be repaid) </a:t>
            </a:r>
          </a:p>
          <a:p>
            <a:pPr marL="285750" indent="-285750">
              <a:buFontTx/>
              <a:buChar char="-"/>
            </a:pPr>
            <a:endParaRPr lang="en-US" sz="1400" dirty="0"/>
          </a:p>
          <a:p>
            <a:pPr marL="285750" indent="-285750">
              <a:buFontTx/>
              <a:buChar char="-"/>
            </a:pPr>
            <a:r>
              <a:rPr lang="en-US" sz="1400" dirty="0"/>
              <a:t>The Court can order the change of a litigation friend and prevent a person being a litigation friend </a:t>
            </a:r>
          </a:p>
          <a:p>
            <a:pPr marL="285750" indent="-285750">
              <a:buFontTx/>
              <a:buChar char="-"/>
            </a:pPr>
            <a:endParaRPr lang="en-US" sz="1400" dirty="0"/>
          </a:p>
          <a:p>
            <a:pPr marL="285750" indent="-285750">
              <a:buFontTx/>
              <a:buChar char="-"/>
            </a:pPr>
            <a:r>
              <a:rPr lang="en-US" sz="1400" dirty="0"/>
              <a:t>Can be a litigation friend with or without an order of the Court</a:t>
            </a:r>
          </a:p>
          <a:p>
            <a:pPr marL="285750" indent="-285750">
              <a:buFontTx/>
              <a:buChar char="-"/>
            </a:pPr>
            <a:endParaRPr lang="en-US" sz="1400" dirty="0"/>
          </a:p>
          <a:p>
            <a:r>
              <a:rPr lang="en-US" sz="1400" dirty="0"/>
              <a:t>FPR 15.4 -15.8</a:t>
            </a:r>
          </a:p>
          <a:p>
            <a:r>
              <a:rPr lang="en-US" sz="1400" dirty="0"/>
              <a:t>FPR PD 15A 3.1</a:t>
            </a:r>
          </a:p>
          <a:p>
            <a:r>
              <a:rPr lang="en-US" sz="1400" dirty="0"/>
              <a:t>			</a:t>
            </a:r>
            <a:r>
              <a:rPr lang="en-US" sz="1400" b="1" dirty="0">
                <a:solidFill>
                  <a:srgbClr val="FF0000"/>
                </a:solidFill>
              </a:rPr>
              <a:t>  !!!Official solicitor as a last resort !!!!</a:t>
            </a:r>
          </a:p>
          <a:p>
            <a:pPr marL="285750" indent="-285750">
              <a:buFontTx/>
              <a:buChar char="-"/>
            </a:pPr>
            <a:endParaRPr lang="en-US" sz="1400" dirty="0"/>
          </a:p>
        </p:txBody>
      </p:sp>
    </p:spTree>
    <p:extLst>
      <p:ext uri="{BB962C8B-B14F-4D97-AF65-F5344CB8AC3E}">
        <p14:creationId xmlns:p14="http://schemas.microsoft.com/office/powerpoint/2010/main" val="4231904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787BE4-9AA4-C6A9-15BF-571594701018}"/>
              </a:ext>
            </a:extLst>
          </p:cNvPr>
          <p:cNvSpPr txBox="1"/>
          <p:nvPr/>
        </p:nvSpPr>
        <p:spPr>
          <a:xfrm>
            <a:off x="2958547" y="490330"/>
            <a:ext cx="5512905" cy="400110"/>
          </a:xfrm>
          <a:prstGeom prst="rect">
            <a:avLst/>
          </a:prstGeom>
          <a:noFill/>
        </p:spPr>
        <p:txBody>
          <a:bodyPr wrap="square" rtlCol="0">
            <a:spAutoFit/>
          </a:bodyPr>
          <a:lstStyle/>
          <a:p>
            <a:pPr algn="ctr"/>
            <a:r>
              <a:rPr lang="en-US" sz="2000" dirty="0">
                <a:solidFill>
                  <a:srgbClr val="D71E48"/>
                </a:solidFill>
              </a:rPr>
              <a:t>Lasting Powers of Attorney</a:t>
            </a:r>
          </a:p>
        </p:txBody>
      </p:sp>
      <p:sp>
        <p:nvSpPr>
          <p:cNvPr id="3" name="TextBox 2">
            <a:extLst>
              <a:ext uri="{FF2B5EF4-FFF2-40B4-BE49-F238E27FC236}">
                <a16:creationId xmlns:a16="http://schemas.microsoft.com/office/drawing/2014/main" id="{9AB050CA-0E5B-4909-5B16-995A077F76BB}"/>
              </a:ext>
            </a:extLst>
          </p:cNvPr>
          <p:cNvSpPr txBox="1"/>
          <p:nvPr/>
        </p:nvSpPr>
        <p:spPr>
          <a:xfrm>
            <a:off x="364434" y="1239084"/>
            <a:ext cx="4989444" cy="3970318"/>
          </a:xfrm>
          <a:prstGeom prst="rect">
            <a:avLst/>
          </a:prstGeom>
          <a:noFill/>
        </p:spPr>
        <p:txBody>
          <a:bodyPr wrap="square" rtlCol="0">
            <a:spAutoFit/>
          </a:bodyPr>
          <a:lstStyle/>
          <a:p>
            <a:r>
              <a:rPr lang="en-US" dirty="0"/>
              <a:t>Two Types: </a:t>
            </a:r>
          </a:p>
          <a:p>
            <a:endParaRPr lang="en-US" dirty="0"/>
          </a:p>
          <a:p>
            <a:pPr marL="285750" indent="-285750">
              <a:buFontTx/>
              <a:buChar char="-"/>
            </a:pPr>
            <a:r>
              <a:rPr lang="en-US" dirty="0"/>
              <a:t>Health and Welfare</a:t>
            </a:r>
          </a:p>
          <a:p>
            <a:pPr marL="285750" indent="-285750">
              <a:buFontTx/>
              <a:buChar char="-"/>
            </a:pPr>
            <a:r>
              <a:rPr lang="en-US" dirty="0"/>
              <a:t>Property and Financial </a:t>
            </a:r>
          </a:p>
          <a:p>
            <a:endParaRPr lang="en-US" dirty="0"/>
          </a:p>
          <a:p>
            <a:r>
              <a:rPr lang="en-US" dirty="0"/>
              <a:t>Important distinction when dealing with FR proceedings as you can have one or both.</a:t>
            </a:r>
          </a:p>
          <a:p>
            <a:endParaRPr lang="en-US" dirty="0"/>
          </a:p>
          <a:p>
            <a:r>
              <a:rPr lang="en-US" dirty="0"/>
              <a:t>Power can exist alongside the protected parties capacity or only exist when the protected party has lost </a:t>
            </a:r>
            <a:r>
              <a:rPr lang="en-US" i="1" u="sng" dirty="0"/>
              <a:t>mental</a:t>
            </a:r>
            <a:r>
              <a:rPr lang="en-US" dirty="0"/>
              <a:t> capacity</a:t>
            </a:r>
          </a:p>
          <a:p>
            <a:endParaRPr lang="en-US" dirty="0"/>
          </a:p>
          <a:p>
            <a:r>
              <a:rPr lang="en-US" dirty="0"/>
              <a:t>If these exist, get a copy of the documents and check them carefully.  </a:t>
            </a:r>
          </a:p>
        </p:txBody>
      </p:sp>
      <p:pic>
        <p:nvPicPr>
          <p:cNvPr id="6146" name="Picture 2" descr="Lasting Power Of Attorney Specialist Solicitors | Fentimans Est 1986">
            <a:extLst>
              <a:ext uri="{FF2B5EF4-FFF2-40B4-BE49-F238E27FC236}">
                <a16:creationId xmlns:a16="http://schemas.microsoft.com/office/drawing/2014/main" id="{FAE775FD-40C1-D201-42DF-78A8D552B9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7094" y="859662"/>
            <a:ext cx="4477409" cy="4626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3475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60FADA-7B08-4191-14B3-19A8CBA840B2}"/>
              </a:ext>
            </a:extLst>
          </p:cNvPr>
          <p:cNvSpPr txBox="1"/>
          <p:nvPr/>
        </p:nvSpPr>
        <p:spPr>
          <a:xfrm>
            <a:off x="4518992" y="371062"/>
            <a:ext cx="2978059" cy="400110"/>
          </a:xfrm>
          <a:prstGeom prst="rect">
            <a:avLst/>
          </a:prstGeom>
          <a:noFill/>
        </p:spPr>
        <p:txBody>
          <a:bodyPr wrap="none" rtlCol="0">
            <a:spAutoFit/>
          </a:bodyPr>
          <a:lstStyle/>
          <a:p>
            <a:r>
              <a:rPr lang="en-US" sz="2000" dirty="0">
                <a:solidFill>
                  <a:srgbClr val="FF0000"/>
                </a:solidFill>
              </a:rPr>
              <a:t>Fluctuations in Capacity  </a:t>
            </a:r>
          </a:p>
        </p:txBody>
      </p:sp>
      <p:pic>
        <p:nvPicPr>
          <p:cNvPr id="7176" name="Picture 8" descr="Anxiety and Depression Have Their Ups and Downs | Thrive Downtown">
            <a:extLst>
              <a:ext uri="{FF2B5EF4-FFF2-40B4-BE49-F238E27FC236}">
                <a16:creationId xmlns:a16="http://schemas.microsoft.com/office/drawing/2014/main" id="{EF0836B1-192A-7147-C7BC-C7753F6BA4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809" y="1099930"/>
            <a:ext cx="5357191" cy="413467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5E7ABE1-340C-A304-79AE-0DBB746DF9E2}"/>
              </a:ext>
            </a:extLst>
          </p:cNvPr>
          <p:cNvSpPr txBox="1"/>
          <p:nvPr/>
        </p:nvSpPr>
        <p:spPr>
          <a:xfrm>
            <a:off x="6215268" y="1099930"/>
            <a:ext cx="3829879" cy="4247317"/>
          </a:xfrm>
          <a:prstGeom prst="rect">
            <a:avLst/>
          </a:prstGeom>
          <a:noFill/>
        </p:spPr>
        <p:txBody>
          <a:bodyPr wrap="square" rtlCol="0">
            <a:spAutoFit/>
          </a:bodyPr>
          <a:lstStyle/>
          <a:p>
            <a:r>
              <a:rPr lang="en-US" dirty="0"/>
              <a:t>An individual’s capacity can change, and it can come and go throughout the course of proceedings;</a:t>
            </a:r>
          </a:p>
          <a:p>
            <a:endParaRPr lang="en-US" dirty="0"/>
          </a:p>
          <a:p>
            <a:r>
              <a:rPr lang="en-US" dirty="0"/>
              <a:t>It is a litigations friends duty to remain astute to this and inform the Court if they consider the individual has regains litigation capacity </a:t>
            </a:r>
          </a:p>
          <a:p>
            <a:endParaRPr lang="en-US" dirty="0"/>
          </a:p>
          <a:p>
            <a:r>
              <a:rPr lang="en-US" dirty="0"/>
              <a:t>However, a litigation friends role is only brought to an end by a Court order</a:t>
            </a:r>
          </a:p>
          <a:p>
            <a:endParaRPr lang="en-US" dirty="0"/>
          </a:p>
          <a:p>
            <a:pPr algn="ctr"/>
            <a:r>
              <a:rPr lang="en-US" dirty="0"/>
              <a:t>FPR PD 15B 4.1 &amp; 4.2 </a:t>
            </a:r>
          </a:p>
          <a:p>
            <a:pPr algn="ctr"/>
            <a:r>
              <a:rPr lang="en-US" dirty="0"/>
              <a:t>FPR 15.9</a:t>
            </a:r>
          </a:p>
        </p:txBody>
      </p:sp>
    </p:spTree>
    <p:extLst>
      <p:ext uri="{BB962C8B-B14F-4D97-AF65-F5344CB8AC3E}">
        <p14:creationId xmlns:p14="http://schemas.microsoft.com/office/powerpoint/2010/main" val="2336372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B35E10-6E2C-9A44-5AE4-7D148D4AD466}"/>
              </a:ext>
            </a:extLst>
          </p:cNvPr>
          <p:cNvSpPr txBox="1"/>
          <p:nvPr/>
        </p:nvSpPr>
        <p:spPr>
          <a:xfrm>
            <a:off x="2262808" y="596347"/>
            <a:ext cx="6904383" cy="400110"/>
          </a:xfrm>
          <a:prstGeom prst="rect">
            <a:avLst/>
          </a:prstGeom>
          <a:noFill/>
        </p:spPr>
        <p:txBody>
          <a:bodyPr wrap="square" rtlCol="0">
            <a:spAutoFit/>
          </a:bodyPr>
          <a:lstStyle/>
          <a:p>
            <a:pPr algn="ctr"/>
            <a:r>
              <a:rPr lang="en-US" sz="2000" dirty="0">
                <a:solidFill>
                  <a:srgbClr val="FF0000"/>
                </a:solidFill>
              </a:rPr>
              <a:t>Evidence and settling – FDR considerations  </a:t>
            </a:r>
          </a:p>
        </p:txBody>
      </p:sp>
      <p:sp>
        <p:nvSpPr>
          <p:cNvPr id="3" name="TextBox 2">
            <a:extLst>
              <a:ext uri="{FF2B5EF4-FFF2-40B4-BE49-F238E27FC236}">
                <a16:creationId xmlns:a16="http://schemas.microsoft.com/office/drawing/2014/main" id="{9D74BC19-833A-2EB5-26C0-4345843A6BBC}"/>
              </a:ext>
            </a:extLst>
          </p:cNvPr>
          <p:cNvSpPr txBox="1"/>
          <p:nvPr/>
        </p:nvSpPr>
        <p:spPr>
          <a:xfrm>
            <a:off x="950844" y="1313897"/>
            <a:ext cx="4323521" cy="4154984"/>
          </a:xfrm>
          <a:prstGeom prst="rect">
            <a:avLst/>
          </a:prstGeom>
          <a:noFill/>
        </p:spPr>
        <p:txBody>
          <a:bodyPr wrap="square" rtlCol="0">
            <a:spAutoFit/>
          </a:bodyPr>
          <a:lstStyle/>
          <a:p>
            <a:r>
              <a:rPr lang="en-US" sz="1400" dirty="0"/>
              <a:t>Practitioners, on both sides, will need to think of the pro’s and con’s of any evidence or lack of from the protected party.</a:t>
            </a:r>
          </a:p>
          <a:p>
            <a:endParaRPr lang="en-US" sz="1400" dirty="0"/>
          </a:p>
          <a:p>
            <a:r>
              <a:rPr lang="en-US" sz="1400" dirty="0"/>
              <a:t>Consideration for the need and scope of the protected party to give evidence will be a case management decision.</a:t>
            </a:r>
          </a:p>
          <a:p>
            <a:endParaRPr lang="en-US" sz="1400" dirty="0"/>
          </a:p>
          <a:p>
            <a:r>
              <a:rPr lang="en-US" sz="1400" dirty="0"/>
              <a:t>Balance lies with Expert Evidence, if there is a treating clinician they may be most appropriate to assist </a:t>
            </a:r>
          </a:p>
          <a:p>
            <a:r>
              <a:rPr lang="en-US" sz="1400" dirty="0"/>
              <a:t>FPR PD 15B 1.4</a:t>
            </a:r>
          </a:p>
          <a:p>
            <a:endParaRPr lang="en-US" dirty="0"/>
          </a:p>
          <a:p>
            <a:r>
              <a:rPr lang="en-US" sz="1400" dirty="0"/>
              <a:t>A client lacking capacity to litigate is not an isolated reason to settle early, and the Court will still have to approve any settlement on it’s merits.</a:t>
            </a:r>
          </a:p>
          <a:p>
            <a:endParaRPr lang="en-US" dirty="0"/>
          </a:p>
          <a:p>
            <a:r>
              <a:rPr lang="en-US" sz="1600" dirty="0">
                <a:solidFill>
                  <a:srgbClr val="FF0000"/>
                </a:solidFill>
              </a:rPr>
              <a:t>REMEMBER: litigations friends </a:t>
            </a:r>
            <a:r>
              <a:rPr lang="en-US" sz="1600" b="1" i="1" u="sng" dirty="0">
                <a:solidFill>
                  <a:srgbClr val="FF0000"/>
                </a:solidFill>
              </a:rPr>
              <a:t>can</a:t>
            </a:r>
            <a:r>
              <a:rPr lang="en-US" sz="1600" dirty="0">
                <a:solidFill>
                  <a:srgbClr val="FF0000"/>
                </a:solidFill>
              </a:rPr>
              <a:t> give evidence</a:t>
            </a:r>
          </a:p>
        </p:txBody>
      </p:sp>
      <p:pic>
        <p:nvPicPr>
          <p:cNvPr id="9218" name="Picture 2" descr="YARN | Settle! Settle! Settle! Settle! | Liar Liar (1997) | Video gifs by  quotes | 28de72d4 | 紗">
            <a:extLst>
              <a:ext uri="{FF2B5EF4-FFF2-40B4-BE49-F238E27FC236}">
                <a16:creationId xmlns:a16="http://schemas.microsoft.com/office/drawing/2014/main" id="{57856FC7-56A9-686B-ED15-29216B1E95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9156" y="1313897"/>
            <a:ext cx="5080000" cy="3523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4254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That's All Folks! | Warner Bros. Entertainment Wiki | Fandom">
            <a:extLst>
              <a:ext uri="{FF2B5EF4-FFF2-40B4-BE49-F238E27FC236}">
                <a16:creationId xmlns:a16="http://schemas.microsoft.com/office/drawing/2014/main" id="{5E96C266-3835-FC8F-EC67-859E382600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430000" cy="5609397"/>
          </a:xfrm>
          <a:prstGeom prst="rect">
            <a:avLst/>
          </a:prstGeom>
          <a:noFill/>
          <a:effectLst>
            <a:outerShdw blurRad="50800" dist="50800" dir="5400000" algn="ctr" rotWithShape="0">
              <a:srgbClr val="000000">
                <a:alpha val="0"/>
              </a:srgb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69AD4E9-464D-CECC-D1D2-F57CE6526627}"/>
              </a:ext>
            </a:extLst>
          </p:cNvPr>
          <p:cNvSpPr txBox="1"/>
          <p:nvPr/>
        </p:nvSpPr>
        <p:spPr>
          <a:xfrm>
            <a:off x="4373217" y="6202018"/>
            <a:ext cx="4929809" cy="369332"/>
          </a:xfrm>
          <a:prstGeom prst="rect">
            <a:avLst/>
          </a:prstGeom>
          <a:noFill/>
        </p:spPr>
        <p:txBody>
          <a:bodyPr wrap="square" rtlCol="0">
            <a:spAutoFit/>
          </a:bodyPr>
          <a:lstStyle/>
          <a:p>
            <a:pPr algn="ctr"/>
            <a:r>
              <a:rPr lang="en-US" dirty="0">
                <a:solidFill>
                  <a:srgbClr val="C00000"/>
                </a:solidFill>
              </a:rPr>
              <a:t>QUESTIONS? </a:t>
            </a:r>
          </a:p>
        </p:txBody>
      </p:sp>
    </p:spTree>
    <p:extLst>
      <p:ext uri="{BB962C8B-B14F-4D97-AF65-F5344CB8AC3E}">
        <p14:creationId xmlns:p14="http://schemas.microsoft.com/office/powerpoint/2010/main" val="1008014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423624" y="959290"/>
            <a:ext cx="661994" cy="6125493"/>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57"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423011" y="672214"/>
            <a:ext cx="394038" cy="5922183"/>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59" name="Rectangle 2058">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98487" y="672214"/>
            <a:ext cx="10250159" cy="563283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pic>
        <p:nvPicPr>
          <p:cNvPr id="2050" name="Picture 2" descr="YARN | Am I going completely mad? | Hot Fuzz (2007) | Video clips by quotes  | 40e57ede | 紗">
            <a:extLst>
              <a:ext uri="{FF2B5EF4-FFF2-40B4-BE49-F238E27FC236}">
                <a16:creationId xmlns:a16="http://schemas.microsoft.com/office/drawing/2014/main" id="{49E4E32B-A44C-235B-0B72-0DDDD6D4A7E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84604" y="1544647"/>
            <a:ext cx="9060793" cy="3888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2685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AE0EB9-AF03-4FED-90CA-FA8E009621C2}"/>
              </a:ext>
            </a:extLst>
          </p:cNvPr>
          <p:cNvSpPr txBox="1"/>
          <p:nvPr/>
        </p:nvSpPr>
        <p:spPr>
          <a:xfrm>
            <a:off x="3306419" y="556592"/>
            <a:ext cx="4174434" cy="400110"/>
          </a:xfrm>
          <a:prstGeom prst="rect">
            <a:avLst/>
          </a:prstGeom>
          <a:noFill/>
        </p:spPr>
        <p:txBody>
          <a:bodyPr wrap="square" rtlCol="0">
            <a:spAutoFit/>
          </a:bodyPr>
          <a:lstStyle/>
          <a:p>
            <a:pPr algn="ctr"/>
            <a:r>
              <a:rPr lang="en-US" sz="2000" dirty="0">
                <a:solidFill>
                  <a:srgbClr val="D71E48"/>
                </a:solidFill>
              </a:rPr>
              <a:t>Mental Capacity Act 2005 </a:t>
            </a:r>
          </a:p>
        </p:txBody>
      </p:sp>
      <p:sp>
        <p:nvSpPr>
          <p:cNvPr id="3" name="TextBox 2">
            <a:extLst>
              <a:ext uri="{FF2B5EF4-FFF2-40B4-BE49-F238E27FC236}">
                <a16:creationId xmlns:a16="http://schemas.microsoft.com/office/drawing/2014/main" id="{BF9699EA-2191-89F9-35CE-EFE14728CFB2}"/>
              </a:ext>
            </a:extLst>
          </p:cNvPr>
          <p:cNvSpPr txBox="1"/>
          <p:nvPr/>
        </p:nvSpPr>
        <p:spPr>
          <a:xfrm>
            <a:off x="251793" y="1404730"/>
            <a:ext cx="10045146" cy="3323987"/>
          </a:xfrm>
          <a:prstGeom prst="rect">
            <a:avLst/>
          </a:prstGeom>
          <a:noFill/>
        </p:spPr>
        <p:txBody>
          <a:bodyPr wrap="square" rtlCol="0">
            <a:spAutoFit/>
          </a:bodyPr>
          <a:lstStyle/>
          <a:p>
            <a:pPr algn="ctr"/>
            <a:r>
              <a:rPr lang="en-GB" sz="1400" b="1" i="0" u="none" strike="noStrike" dirty="0">
                <a:solidFill>
                  <a:srgbClr val="000000"/>
                </a:solidFill>
                <a:effectLst/>
                <a:latin typeface="arial" panose="020B0604020202020204" pitchFamily="34" charset="0"/>
              </a:rPr>
              <a:t>§2: People who lack capacity</a:t>
            </a:r>
          </a:p>
          <a:p>
            <a:pPr algn="ctr"/>
            <a:endParaRPr lang="en-GB" sz="1400" b="1" i="0" u="none" strike="noStrike" dirty="0">
              <a:solidFill>
                <a:srgbClr val="000000"/>
              </a:solidFill>
              <a:effectLst/>
              <a:latin typeface="arial" panose="020B0604020202020204" pitchFamily="34" charset="0"/>
            </a:endParaRPr>
          </a:p>
          <a:p>
            <a:pPr algn="ctr"/>
            <a:r>
              <a:rPr lang="en-GB" sz="1400" b="0" i="0" u="none" strike="noStrike" dirty="0">
                <a:solidFill>
                  <a:srgbClr val="1E1E1E"/>
                </a:solidFill>
                <a:effectLst/>
                <a:latin typeface="arial" panose="020B0604020202020204" pitchFamily="34" charset="0"/>
              </a:rPr>
              <a:t>(1)For the purposes of this Act, a person lacks capacity in relation to a matter if at the material time he is unable to make a decision for himself in relation to the matter because of an impairment of, or a disturbance in the functioning of, the mind or brain.</a:t>
            </a:r>
          </a:p>
          <a:p>
            <a:pPr algn="ctr"/>
            <a:endParaRPr lang="en-GB" sz="1400" b="0" i="0" u="none" strike="noStrike" dirty="0">
              <a:solidFill>
                <a:srgbClr val="1E1E1E"/>
              </a:solidFill>
              <a:effectLst/>
              <a:latin typeface="arial" panose="020B0604020202020204" pitchFamily="34" charset="0"/>
            </a:endParaRPr>
          </a:p>
          <a:p>
            <a:pPr algn="ctr"/>
            <a:r>
              <a:rPr lang="en-GB" sz="1400" b="0" i="0" u="none" strike="noStrike" dirty="0">
                <a:solidFill>
                  <a:srgbClr val="1E1E1E"/>
                </a:solidFill>
                <a:effectLst/>
                <a:latin typeface="arial" panose="020B0604020202020204" pitchFamily="34" charset="0"/>
              </a:rPr>
              <a:t>(2)It does not matter whether the impairment or disturbance is permanent or temporary.</a:t>
            </a:r>
          </a:p>
          <a:p>
            <a:pPr algn="ctr"/>
            <a:endParaRPr lang="en-GB" sz="1400" b="0" i="0" u="none" strike="noStrike" dirty="0">
              <a:solidFill>
                <a:srgbClr val="1E1E1E"/>
              </a:solidFill>
              <a:effectLst/>
              <a:latin typeface="arial" panose="020B0604020202020204" pitchFamily="34" charset="0"/>
            </a:endParaRPr>
          </a:p>
          <a:p>
            <a:pPr algn="ctr"/>
            <a:r>
              <a:rPr lang="en-GB" sz="1400" b="0" i="0" u="none" strike="noStrike" dirty="0">
                <a:solidFill>
                  <a:srgbClr val="1E1E1E"/>
                </a:solidFill>
                <a:effectLst/>
                <a:latin typeface="arial" panose="020B0604020202020204" pitchFamily="34" charset="0"/>
              </a:rPr>
              <a:t>(3)A lack of capacity cannot be established merely by reference to—</a:t>
            </a:r>
          </a:p>
          <a:p>
            <a:pPr algn="ctr"/>
            <a:endParaRPr lang="en-GB" sz="1400" b="0" i="0" u="none" strike="noStrike" dirty="0">
              <a:solidFill>
                <a:srgbClr val="1E1E1E"/>
              </a:solidFill>
              <a:effectLst/>
              <a:latin typeface="arial" panose="020B0604020202020204" pitchFamily="34" charset="0"/>
            </a:endParaRPr>
          </a:p>
          <a:p>
            <a:pPr algn="ctr"/>
            <a:r>
              <a:rPr lang="en-GB" sz="1400" b="0" i="0" u="none" strike="noStrike" dirty="0">
                <a:solidFill>
                  <a:srgbClr val="1E1E1E"/>
                </a:solidFill>
                <a:effectLst/>
                <a:latin typeface="arial" panose="020B0604020202020204" pitchFamily="34" charset="0"/>
              </a:rPr>
              <a:t>	(a) a person's age or appearance, or</a:t>
            </a:r>
          </a:p>
          <a:p>
            <a:pPr algn="ctr"/>
            <a:r>
              <a:rPr lang="en-GB" sz="1400" b="0" i="0" u="none" strike="noStrike" dirty="0">
                <a:solidFill>
                  <a:srgbClr val="1E1E1E"/>
                </a:solidFill>
                <a:effectLst/>
                <a:latin typeface="arial" panose="020B0604020202020204" pitchFamily="34" charset="0"/>
              </a:rPr>
              <a:t>	(b) a condition of his, or an aspect of his behaviour, which might lead others to make    </a:t>
            </a:r>
          </a:p>
          <a:p>
            <a:pPr algn="ctr"/>
            <a:r>
              <a:rPr lang="en-GB" sz="1400" dirty="0">
                <a:solidFill>
                  <a:srgbClr val="1E1E1E"/>
                </a:solidFill>
                <a:latin typeface="arial" panose="020B0604020202020204" pitchFamily="34" charset="0"/>
              </a:rPr>
              <a:t>             </a:t>
            </a:r>
            <a:r>
              <a:rPr lang="en-GB" sz="1400" b="0" i="0" u="none" strike="noStrike" dirty="0">
                <a:solidFill>
                  <a:srgbClr val="1E1E1E"/>
                </a:solidFill>
                <a:effectLst/>
                <a:latin typeface="arial" panose="020B0604020202020204" pitchFamily="34" charset="0"/>
              </a:rPr>
              <a:t>unjustified assumptions about his capacity.</a:t>
            </a:r>
          </a:p>
          <a:p>
            <a:pPr algn="ctr"/>
            <a:r>
              <a:rPr lang="en-GB" sz="1400" b="0" i="0" u="none" strike="noStrike" dirty="0">
                <a:solidFill>
                  <a:srgbClr val="1E1E1E"/>
                </a:solidFill>
                <a:effectLst/>
                <a:latin typeface="arial" panose="020B0604020202020204" pitchFamily="34" charset="0"/>
              </a:rPr>
              <a:t>(4) In proceedings under this Act or any other enactment, any question whether a person</a:t>
            </a:r>
          </a:p>
          <a:p>
            <a:pPr algn="ctr"/>
            <a:r>
              <a:rPr lang="en-GB" sz="1400" dirty="0">
                <a:solidFill>
                  <a:srgbClr val="1E1E1E"/>
                </a:solidFill>
                <a:latin typeface="arial" panose="020B0604020202020204" pitchFamily="34" charset="0"/>
              </a:rPr>
              <a:t>     </a:t>
            </a:r>
            <a:r>
              <a:rPr lang="en-GB" sz="1400" b="0" i="0" u="none" strike="noStrike" dirty="0">
                <a:solidFill>
                  <a:srgbClr val="1E1E1E"/>
                </a:solidFill>
                <a:effectLst/>
                <a:latin typeface="arial" panose="020B0604020202020204" pitchFamily="34" charset="0"/>
              </a:rPr>
              <a:t>lacks capacity within the meaning of this Act must be decided on the balance of probabilities.</a:t>
            </a:r>
          </a:p>
        </p:txBody>
      </p:sp>
    </p:spTree>
    <p:extLst>
      <p:ext uri="{BB962C8B-B14F-4D97-AF65-F5344CB8AC3E}">
        <p14:creationId xmlns:p14="http://schemas.microsoft.com/office/powerpoint/2010/main" val="1522764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AA39AD-7C1A-B686-7B85-86EAB0DEED83}"/>
              </a:ext>
            </a:extLst>
          </p:cNvPr>
          <p:cNvSpPr txBox="1"/>
          <p:nvPr/>
        </p:nvSpPr>
        <p:spPr>
          <a:xfrm>
            <a:off x="3074505" y="569844"/>
            <a:ext cx="5618922" cy="400110"/>
          </a:xfrm>
          <a:prstGeom prst="rect">
            <a:avLst/>
          </a:prstGeom>
          <a:noFill/>
        </p:spPr>
        <p:txBody>
          <a:bodyPr wrap="square" rtlCol="0">
            <a:spAutoFit/>
          </a:bodyPr>
          <a:lstStyle/>
          <a:p>
            <a:pPr algn="ctr"/>
            <a:r>
              <a:rPr lang="en-US" sz="2000" dirty="0">
                <a:solidFill>
                  <a:srgbClr val="D71E48"/>
                </a:solidFill>
              </a:rPr>
              <a:t>Just indecisive or cannot understand? </a:t>
            </a:r>
          </a:p>
        </p:txBody>
      </p:sp>
      <p:sp>
        <p:nvSpPr>
          <p:cNvPr id="3" name="TextBox 2">
            <a:extLst>
              <a:ext uri="{FF2B5EF4-FFF2-40B4-BE49-F238E27FC236}">
                <a16:creationId xmlns:a16="http://schemas.microsoft.com/office/drawing/2014/main" id="{D9DCE515-20F8-A4AA-2ED8-3E4FD3F3B8F2}"/>
              </a:ext>
            </a:extLst>
          </p:cNvPr>
          <p:cNvSpPr txBox="1"/>
          <p:nvPr/>
        </p:nvSpPr>
        <p:spPr>
          <a:xfrm>
            <a:off x="1401417" y="1378226"/>
            <a:ext cx="8627166" cy="3539430"/>
          </a:xfrm>
          <a:prstGeom prst="rect">
            <a:avLst/>
          </a:prstGeom>
          <a:noFill/>
        </p:spPr>
        <p:txBody>
          <a:bodyPr wrap="square" rtlCol="0">
            <a:spAutoFit/>
          </a:bodyPr>
          <a:lstStyle/>
          <a:p>
            <a:pPr algn="ctr"/>
            <a:r>
              <a:rPr lang="en-GB" sz="1400" b="1" dirty="0">
                <a:solidFill>
                  <a:srgbClr val="000000"/>
                </a:solidFill>
                <a:latin typeface="arial" panose="020B0604020202020204" pitchFamily="34" charset="0"/>
              </a:rPr>
              <a:t>§ 3: </a:t>
            </a:r>
            <a:r>
              <a:rPr lang="en-GB" sz="1400" b="1" i="0" u="none" strike="noStrike" dirty="0">
                <a:solidFill>
                  <a:srgbClr val="000000"/>
                </a:solidFill>
                <a:effectLst/>
                <a:latin typeface="arial" panose="020B0604020202020204" pitchFamily="34" charset="0"/>
              </a:rPr>
              <a:t>Inability to make decisions</a:t>
            </a:r>
          </a:p>
          <a:p>
            <a:pPr algn="ctr"/>
            <a:r>
              <a:rPr lang="en-GB" sz="1400" b="0" i="0" u="none" strike="noStrike" dirty="0">
                <a:solidFill>
                  <a:srgbClr val="1E1E1E"/>
                </a:solidFill>
                <a:effectLst/>
                <a:latin typeface="arial" panose="020B0604020202020204" pitchFamily="34" charset="0"/>
              </a:rPr>
              <a:t>(1)For the purposes of section 2, a person is unable to make a decision for himself if he is unable—</a:t>
            </a:r>
          </a:p>
          <a:p>
            <a:pPr algn="ctr"/>
            <a:endParaRPr lang="en-GB" sz="1400" b="0" i="0" u="none" strike="noStrike" dirty="0">
              <a:solidFill>
                <a:srgbClr val="1E1E1E"/>
              </a:solidFill>
              <a:effectLst/>
              <a:latin typeface="arial" panose="020B0604020202020204" pitchFamily="34" charset="0"/>
            </a:endParaRPr>
          </a:p>
          <a:p>
            <a:pPr algn="ctr"/>
            <a:r>
              <a:rPr lang="en-GB" sz="1400" b="0" i="0" u="none" strike="noStrike" dirty="0">
                <a:solidFill>
                  <a:srgbClr val="1E1E1E"/>
                </a:solidFill>
                <a:effectLst/>
                <a:latin typeface="arial" panose="020B0604020202020204" pitchFamily="34" charset="0"/>
              </a:rPr>
              <a:t>(a)to understand the information relevant to the decision,</a:t>
            </a:r>
          </a:p>
          <a:p>
            <a:pPr algn="ctr"/>
            <a:r>
              <a:rPr lang="en-GB" sz="1400" b="0" i="0" u="none" strike="noStrike" dirty="0">
                <a:solidFill>
                  <a:srgbClr val="1E1E1E"/>
                </a:solidFill>
                <a:effectLst/>
                <a:latin typeface="arial" panose="020B0604020202020204" pitchFamily="34" charset="0"/>
              </a:rPr>
              <a:t>(b)to retain that information,</a:t>
            </a:r>
          </a:p>
          <a:p>
            <a:pPr algn="ctr"/>
            <a:r>
              <a:rPr lang="en-GB" sz="1400" b="0" i="0" u="none" strike="noStrike" dirty="0">
                <a:solidFill>
                  <a:srgbClr val="1E1E1E"/>
                </a:solidFill>
                <a:effectLst/>
                <a:latin typeface="arial" panose="020B0604020202020204" pitchFamily="34" charset="0"/>
              </a:rPr>
              <a:t>(c)to use or weigh that information as part of the process of making the decision, or</a:t>
            </a:r>
          </a:p>
          <a:p>
            <a:pPr algn="ctr"/>
            <a:r>
              <a:rPr lang="en-GB" sz="1400" b="0" i="0" u="none" strike="noStrike" dirty="0">
                <a:solidFill>
                  <a:srgbClr val="1E1E1E"/>
                </a:solidFill>
                <a:effectLst/>
                <a:latin typeface="arial" panose="020B0604020202020204" pitchFamily="34" charset="0"/>
              </a:rPr>
              <a:t>(d)to communicate his decision (whether by talking, using sign language or any other means).</a:t>
            </a:r>
          </a:p>
          <a:p>
            <a:pPr algn="ctr"/>
            <a:r>
              <a:rPr lang="en-GB" sz="1400" b="0" i="0" u="none" strike="noStrike" dirty="0">
                <a:solidFill>
                  <a:srgbClr val="1E1E1E"/>
                </a:solidFill>
                <a:effectLst/>
                <a:latin typeface="arial" panose="020B0604020202020204" pitchFamily="34" charset="0"/>
              </a:rPr>
              <a:t>(2)A person is not to be regarded as unable to understand the information relevant to a decision if he is able to understand an explanation of it given to him in a way that is appropriate to his circumstances (using simple language, visual aids or any other means).</a:t>
            </a:r>
          </a:p>
          <a:p>
            <a:pPr algn="ctr"/>
            <a:r>
              <a:rPr lang="en-GB" sz="1400" b="0" i="0" u="none" strike="noStrike" dirty="0">
                <a:solidFill>
                  <a:srgbClr val="1E1E1E"/>
                </a:solidFill>
                <a:effectLst/>
                <a:latin typeface="arial" panose="020B0604020202020204" pitchFamily="34" charset="0"/>
              </a:rPr>
              <a:t>(3)The fact that a person is able to retain the information relevant to a decision for a short period only does not prevent him from being regarded as able to make the decision.</a:t>
            </a:r>
          </a:p>
          <a:p>
            <a:pPr algn="ctr"/>
            <a:r>
              <a:rPr lang="en-GB" sz="1400" b="0" i="0" u="none" strike="noStrike" dirty="0">
                <a:solidFill>
                  <a:srgbClr val="1E1E1E"/>
                </a:solidFill>
                <a:effectLst/>
                <a:latin typeface="arial" panose="020B0604020202020204" pitchFamily="34" charset="0"/>
              </a:rPr>
              <a:t>(4)The information relevant to a decision includes information about the reasonably foreseeable consequences of—</a:t>
            </a:r>
          </a:p>
          <a:p>
            <a:pPr algn="ctr"/>
            <a:r>
              <a:rPr lang="en-GB" sz="1400" b="0" i="0" u="none" strike="noStrike" dirty="0">
                <a:solidFill>
                  <a:srgbClr val="1E1E1E"/>
                </a:solidFill>
                <a:effectLst/>
                <a:latin typeface="arial" panose="020B0604020202020204" pitchFamily="34" charset="0"/>
              </a:rPr>
              <a:t>(a)deciding one way or another, or</a:t>
            </a:r>
          </a:p>
          <a:p>
            <a:pPr algn="ctr"/>
            <a:r>
              <a:rPr lang="en-GB" sz="1400" b="0" i="0" u="none" strike="noStrike" dirty="0">
                <a:solidFill>
                  <a:srgbClr val="1E1E1E"/>
                </a:solidFill>
                <a:effectLst/>
                <a:latin typeface="arial" panose="020B0604020202020204" pitchFamily="34" charset="0"/>
              </a:rPr>
              <a:t>(b)failing to make the decision.</a:t>
            </a:r>
          </a:p>
        </p:txBody>
      </p:sp>
    </p:spTree>
    <p:extLst>
      <p:ext uri="{BB962C8B-B14F-4D97-AF65-F5344CB8AC3E}">
        <p14:creationId xmlns:p14="http://schemas.microsoft.com/office/powerpoint/2010/main" val="3883808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9C24978-16C6-23E0-2BD9-D09436F62590}"/>
              </a:ext>
            </a:extLst>
          </p:cNvPr>
          <p:cNvSpPr txBox="1"/>
          <p:nvPr/>
        </p:nvSpPr>
        <p:spPr>
          <a:xfrm>
            <a:off x="2252564" y="1961324"/>
            <a:ext cx="7136905" cy="3524042"/>
          </a:xfrm>
          <a:prstGeom prst="rect">
            <a:avLst/>
          </a:prstGeom>
          <a:noFill/>
        </p:spPr>
        <p:txBody>
          <a:bodyPr wrap="square" rtlCol="0">
            <a:spAutoFit/>
          </a:bodyPr>
          <a:lstStyle/>
          <a:p>
            <a:pPr algn="l">
              <a:spcAft>
                <a:spcPts val="1500"/>
              </a:spcAft>
            </a:pPr>
            <a:r>
              <a:rPr lang="en-GB" b="0" i="0" u="none" strike="noStrike" dirty="0">
                <a:solidFill>
                  <a:srgbClr val="535353"/>
                </a:solidFill>
                <a:effectLst/>
                <a:latin typeface="Roboto" panose="02000000000000000000" pitchFamily="2" charset="0"/>
              </a:rPr>
              <a:t>At paragraph 75 Chadwick LJ held:</a:t>
            </a:r>
          </a:p>
          <a:p>
            <a:pPr algn="ctr">
              <a:spcAft>
                <a:spcPts val="1500"/>
              </a:spcAft>
            </a:pPr>
            <a:r>
              <a:rPr lang="en-GB" b="0" i="1" u="none" strike="noStrike" dirty="0">
                <a:solidFill>
                  <a:srgbClr val="535353"/>
                </a:solidFill>
                <a:effectLst/>
                <a:latin typeface="Roboto" panose="02000000000000000000" pitchFamily="2" charset="0"/>
              </a:rPr>
              <a:t>“…the test to be applied….is whether the party to legal proceedings is capable of understanding, with the assistance of such proper explanation from legal advisors and experts in other disciplines as the case may require, the issues on which his consent or decision is likely to be necessary in the course of those proceedings. If he has capacity to understand that which he needs to understand in order to pursue or defend a claim, I can see no reason why the law whether substantive or procedure should require the imposition of a … litigation friend.”</a:t>
            </a:r>
            <a:endParaRPr lang="en-GB" b="0" i="0" u="none" strike="noStrike" dirty="0">
              <a:solidFill>
                <a:srgbClr val="535353"/>
              </a:solidFill>
              <a:effectLst/>
              <a:latin typeface="Roboto" panose="02000000000000000000" pitchFamily="2" charset="0"/>
            </a:endParaRPr>
          </a:p>
          <a:p>
            <a:br>
              <a:rPr lang="en-GB" dirty="0"/>
            </a:br>
            <a:endParaRPr lang="en-US" dirty="0"/>
          </a:p>
        </p:txBody>
      </p:sp>
      <p:sp>
        <p:nvSpPr>
          <p:cNvPr id="3" name="TextBox 2">
            <a:extLst>
              <a:ext uri="{FF2B5EF4-FFF2-40B4-BE49-F238E27FC236}">
                <a16:creationId xmlns:a16="http://schemas.microsoft.com/office/drawing/2014/main" id="{2DC2A4CE-1700-9E7A-AF2C-081E18BD00C8}"/>
              </a:ext>
            </a:extLst>
          </p:cNvPr>
          <p:cNvSpPr txBox="1"/>
          <p:nvPr/>
        </p:nvSpPr>
        <p:spPr>
          <a:xfrm>
            <a:off x="2045758" y="663359"/>
            <a:ext cx="7338484" cy="984885"/>
          </a:xfrm>
          <a:prstGeom prst="rect">
            <a:avLst/>
          </a:prstGeom>
          <a:noFill/>
        </p:spPr>
        <p:txBody>
          <a:bodyPr wrap="none" rtlCol="0">
            <a:spAutoFit/>
          </a:bodyPr>
          <a:lstStyle/>
          <a:p>
            <a:pPr algn="ctr"/>
            <a:r>
              <a:rPr lang="en-GB" sz="2000" b="0" u="none" strike="noStrike" dirty="0">
                <a:solidFill>
                  <a:srgbClr val="D71E48"/>
                </a:solidFill>
                <a:effectLst/>
                <a:latin typeface="+mj-lt"/>
              </a:rPr>
              <a:t>Litigation Capacity:</a:t>
            </a:r>
          </a:p>
          <a:p>
            <a:pPr algn="ctr"/>
            <a:endParaRPr lang="en-GB" sz="2000" b="0" u="none" strike="noStrike" dirty="0">
              <a:solidFill>
                <a:srgbClr val="D71E48"/>
              </a:solidFill>
              <a:effectLst/>
              <a:latin typeface="+mj-lt"/>
            </a:endParaRPr>
          </a:p>
          <a:p>
            <a:r>
              <a:rPr lang="en-GB" b="0" i="1" u="none" strike="noStrike" dirty="0">
                <a:solidFill>
                  <a:srgbClr val="D71E48"/>
                </a:solidFill>
                <a:effectLst/>
                <a:latin typeface="+mj-lt"/>
              </a:rPr>
              <a:t>Masterman-Lister v </a:t>
            </a:r>
            <a:r>
              <a:rPr lang="en-GB" b="0" i="1" u="none" strike="noStrike" dirty="0" err="1">
                <a:solidFill>
                  <a:srgbClr val="D71E48"/>
                </a:solidFill>
                <a:effectLst/>
                <a:latin typeface="+mj-lt"/>
              </a:rPr>
              <a:t>Brutton</a:t>
            </a:r>
            <a:r>
              <a:rPr lang="en-GB" b="0" i="1" u="none" strike="noStrike" dirty="0">
                <a:solidFill>
                  <a:srgbClr val="D71E48"/>
                </a:solidFill>
                <a:effectLst/>
                <a:latin typeface="+mj-lt"/>
              </a:rPr>
              <a:t> &amp; Co [2002] EWCA Civ 1889, [2003] 1 WLR 1511</a:t>
            </a:r>
            <a:endParaRPr lang="en-US" dirty="0">
              <a:solidFill>
                <a:srgbClr val="D71E48"/>
              </a:solidFill>
              <a:latin typeface="+mj-lt"/>
            </a:endParaRPr>
          </a:p>
        </p:txBody>
      </p:sp>
    </p:spTree>
    <p:extLst>
      <p:ext uri="{BB962C8B-B14F-4D97-AF65-F5344CB8AC3E}">
        <p14:creationId xmlns:p14="http://schemas.microsoft.com/office/powerpoint/2010/main" val="1874999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E59C8F7-1993-13AC-B3C5-5FA61755265E}"/>
              </a:ext>
            </a:extLst>
          </p:cNvPr>
          <p:cNvSpPr txBox="1"/>
          <p:nvPr/>
        </p:nvSpPr>
        <p:spPr>
          <a:xfrm>
            <a:off x="410819" y="887031"/>
            <a:ext cx="6454652" cy="4716676"/>
          </a:xfrm>
          <a:prstGeom prst="rect">
            <a:avLst/>
          </a:prstGeom>
          <a:noFill/>
        </p:spPr>
        <p:txBody>
          <a:bodyPr wrap="square" rtlCol="0">
            <a:spAutoFit/>
          </a:bodyPr>
          <a:lstStyle/>
          <a:p>
            <a:pPr algn="l">
              <a:spcAft>
                <a:spcPts val="1500"/>
              </a:spcAft>
            </a:pPr>
            <a:r>
              <a:rPr lang="en-GB" b="0" i="0" u="none" strike="noStrike" dirty="0">
                <a:solidFill>
                  <a:srgbClr val="535353"/>
                </a:solidFill>
                <a:effectLst/>
                <a:latin typeface="Roboto" panose="02000000000000000000" pitchFamily="2" charset="0"/>
              </a:rPr>
              <a:t>Baroness Hale at paragraph 17 stated:</a:t>
            </a:r>
          </a:p>
          <a:p>
            <a:pPr algn="l">
              <a:spcAft>
                <a:spcPts val="1500"/>
              </a:spcAft>
            </a:pPr>
            <a:r>
              <a:rPr lang="en-GB" b="0" i="1" u="none" strike="noStrike" dirty="0">
                <a:solidFill>
                  <a:srgbClr val="535353"/>
                </a:solidFill>
                <a:effectLst/>
                <a:latin typeface="Roboto" panose="02000000000000000000" pitchFamily="2" charset="0"/>
              </a:rPr>
              <a:t>“Equally, of course, those words [of Chadwick LJ at [75]] could be read in the opposite sense, to refer to the advice which the case required rather than the advice which the case in fact received. In truth, such judicial statements, made in the context of a different issue from that with which we are concerned, are of little assistance. But they serve to reinforce the point that, on the defendant’s argument, the claimant’s capacity would depend on whether she had received good advice, bad advice or no advice at all. If she had received good advice or if she had received no advice at all but brought her claim as a litigant in person, then she would lack the capacity to make the decisions which her claim required of her. But if, as in this case, she received bad advice, she possessed the capacity to make the decisions required of her as a result of that bad advice. This cannot be right.”</a:t>
            </a:r>
            <a:endParaRPr lang="en-GB" b="0" i="0" u="none" strike="noStrike" dirty="0">
              <a:solidFill>
                <a:srgbClr val="535353"/>
              </a:solidFill>
              <a:effectLst/>
              <a:latin typeface="Roboto" panose="02000000000000000000" pitchFamily="2" charset="0"/>
            </a:endParaRPr>
          </a:p>
        </p:txBody>
      </p:sp>
      <p:sp>
        <p:nvSpPr>
          <p:cNvPr id="5" name="TextBox 4">
            <a:extLst>
              <a:ext uri="{FF2B5EF4-FFF2-40B4-BE49-F238E27FC236}">
                <a16:creationId xmlns:a16="http://schemas.microsoft.com/office/drawing/2014/main" id="{221E75F9-713B-3BC0-BC0F-96DEE40EEC6E}"/>
              </a:ext>
            </a:extLst>
          </p:cNvPr>
          <p:cNvSpPr txBox="1"/>
          <p:nvPr/>
        </p:nvSpPr>
        <p:spPr>
          <a:xfrm>
            <a:off x="742122" y="313587"/>
            <a:ext cx="6454652" cy="400110"/>
          </a:xfrm>
          <a:prstGeom prst="rect">
            <a:avLst/>
          </a:prstGeom>
          <a:noFill/>
        </p:spPr>
        <p:txBody>
          <a:bodyPr wrap="none" rtlCol="0">
            <a:spAutoFit/>
          </a:bodyPr>
          <a:lstStyle/>
          <a:p>
            <a:r>
              <a:rPr lang="en-GB" sz="2000" b="0" u="none" strike="noStrike" dirty="0">
                <a:solidFill>
                  <a:srgbClr val="D71E48"/>
                </a:solidFill>
                <a:effectLst/>
                <a:latin typeface="+mj-lt"/>
              </a:rPr>
              <a:t>DPSC in Dunhill v Burgin [2014] UKSC 18, [2014] 1 WLR 933 </a:t>
            </a:r>
            <a:endParaRPr lang="en-US" sz="2000" dirty="0">
              <a:solidFill>
                <a:srgbClr val="D71E48"/>
              </a:solidFill>
              <a:latin typeface="+mj-lt"/>
            </a:endParaRPr>
          </a:p>
        </p:txBody>
      </p:sp>
      <p:pic>
        <p:nvPicPr>
          <p:cNvPr id="3074" name="Picture 2" descr="Something's Not Right Supporters' Pack">
            <a:extLst>
              <a:ext uri="{FF2B5EF4-FFF2-40B4-BE49-F238E27FC236}">
                <a16:creationId xmlns:a16="http://schemas.microsoft.com/office/drawing/2014/main" id="{CE5441D3-7DA3-5065-3F98-4A84D5C4AC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3762" y="848138"/>
            <a:ext cx="3856383" cy="3856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742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E9E3BF-EBB3-9C2C-6286-C16C66782FEF}"/>
              </a:ext>
            </a:extLst>
          </p:cNvPr>
          <p:cNvSpPr txBox="1"/>
          <p:nvPr/>
        </p:nvSpPr>
        <p:spPr>
          <a:xfrm>
            <a:off x="2987125" y="1205948"/>
            <a:ext cx="4982817" cy="3539430"/>
          </a:xfrm>
          <a:prstGeom prst="rect">
            <a:avLst/>
          </a:prstGeom>
          <a:noFill/>
        </p:spPr>
        <p:txBody>
          <a:bodyPr wrap="square" rtlCol="0">
            <a:spAutoFit/>
          </a:bodyPr>
          <a:lstStyle/>
          <a:p>
            <a:pPr algn="just"/>
            <a:r>
              <a:rPr lang="en-GB" sz="1400" b="0" i="0" u="none" strike="noStrike" dirty="0">
                <a:effectLst/>
              </a:rPr>
              <a:t>The litigation test update following Masterman :</a:t>
            </a:r>
          </a:p>
          <a:p>
            <a:pPr algn="just"/>
            <a:endParaRPr lang="en-GB" sz="1400" b="0" i="0" u="none" strike="noStrike" dirty="0">
              <a:effectLst/>
            </a:endParaRPr>
          </a:p>
          <a:p>
            <a:pPr algn="just"/>
            <a:r>
              <a:rPr lang="en-GB" sz="1400" b="0" i="0" u="none" strike="noStrike" dirty="0">
                <a:effectLst/>
              </a:rPr>
              <a:t>Recent case law makes it clearer the question is not about the quality or lack of legal representations but if the party is capable of understanding with the assistance of proper explanation from legal advisers then the party would have the requisite capacity. This is, in part, to avoid a circular reading whereby a lack of representation would generate incapacity. </a:t>
            </a:r>
            <a:endParaRPr lang="en-US" sz="1400" dirty="0"/>
          </a:p>
          <a:p>
            <a:endParaRPr lang="en-US" sz="1400" dirty="0"/>
          </a:p>
          <a:p>
            <a:r>
              <a:rPr lang="en-GB" sz="1400" b="0" i="0" u="none" strike="noStrike" dirty="0">
                <a:effectLst/>
              </a:rPr>
              <a:t>Munby LJ in Sheffield City Council v E &amp; S [2004] EWHC 2808 (Fam), discusses a person may have capacity to litigate a simple case whilst lacking the capacity to litigate or engage in complex and higher risk litigation</a:t>
            </a:r>
            <a:endParaRPr lang="en-US" sz="1400" dirty="0"/>
          </a:p>
          <a:p>
            <a:endParaRPr lang="en-US" sz="1400" dirty="0"/>
          </a:p>
          <a:p>
            <a:endParaRPr lang="en-US" sz="1400" dirty="0"/>
          </a:p>
          <a:p>
            <a:endParaRPr lang="en-US" sz="1400" dirty="0"/>
          </a:p>
        </p:txBody>
      </p:sp>
      <p:sp>
        <p:nvSpPr>
          <p:cNvPr id="3" name="TextBox 2">
            <a:extLst>
              <a:ext uri="{FF2B5EF4-FFF2-40B4-BE49-F238E27FC236}">
                <a16:creationId xmlns:a16="http://schemas.microsoft.com/office/drawing/2014/main" id="{523342FD-6C90-2C1A-9BA0-D4F5D3D121C1}"/>
              </a:ext>
            </a:extLst>
          </p:cNvPr>
          <p:cNvSpPr txBox="1"/>
          <p:nvPr/>
        </p:nvSpPr>
        <p:spPr>
          <a:xfrm>
            <a:off x="3193774" y="384313"/>
            <a:ext cx="4569521" cy="400110"/>
          </a:xfrm>
          <a:prstGeom prst="rect">
            <a:avLst/>
          </a:prstGeom>
          <a:noFill/>
        </p:spPr>
        <p:txBody>
          <a:bodyPr wrap="none" rtlCol="0">
            <a:spAutoFit/>
          </a:bodyPr>
          <a:lstStyle/>
          <a:p>
            <a:r>
              <a:rPr lang="en-GB" sz="2000" b="0" i="0" u="none" strike="noStrike" dirty="0">
                <a:solidFill>
                  <a:srgbClr val="C00000"/>
                </a:solidFill>
                <a:effectLst/>
                <a:latin typeface="Museo Sans"/>
              </a:rPr>
              <a:t>Richardson-</a:t>
            </a:r>
            <a:r>
              <a:rPr lang="en-GB" sz="2000" b="0" i="0" u="none" strike="noStrike" dirty="0" err="1">
                <a:solidFill>
                  <a:srgbClr val="C00000"/>
                </a:solidFill>
                <a:effectLst/>
                <a:latin typeface="Museo Sans"/>
              </a:rPr>
              <a:t>Ruhan</a:t>
            </a:r>
            <a:r>
              <a:rPr lang="en-GB" sz="2000" b="0" i="0" u="none" strike="noStrike" dirty="0">
                <a:solidFill>
                  <a:srgbClr val="C00000"/>
                </a:solidFill>
                <a:effectLst/>
                <a:latin typeface="Museo Sans"/>
              </a:rPr>
              <a:t> v </a:t>
            </a:r>
            <a:r>
              <a:rPr lang="en-GB" sz="2000" b="0" i="0" u="none" strike="noStrike" dirty="0" err="1">
                <a:solidFill>
                  <a:srgbClr val="C00000"/>
                </a:solidFill>
                <a:effectLst/>
                <a:latin typeface="Museo Sans"/>
              </a:rPr>
              <a:t>Ruhan</a:t>
            </a:r>
            <a:r>
              <a:rPr lang="en-GB" sz="2000" b="0" i="0" u="none" strike="noStrike" dirty="0">
                <a:solidFill>
                  <a:srgbClr val="C00000"/>
                </a:solidFill>
                <a:effectLst/>
                <a:latin typeface="Museo Sans"/>
              </a:rPr>
              <a:t> [2021] EWFC 6</a:t>
            </a:r>
            <a:endParaRPr lang="en-US" sz="2000" dirty="0">
              <a:solidFill>
                <a:srgbClr val="C00000"/>
              </a:solidFill>
            </a:endParaRPr>
          </a:p>
        </p:txBody>
      </p:sp>
    </p:spTree>
    <p:extLst>
      <p:ext uri="{BB962C8B-B14F-4D97-AF65-F5344CB8AC3E}">
        <p14:creationId xmlns:p14="http://schemas.microsoft.com/office/powerpoint/2010/main" val="1249636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476EADF-77C6-D01B-354D-FA3830A9BE40}"/>
              </a:ext>
            </a:extLst>
          </p:cNvPr>
          <p:cNvSpPr txBox="1"/>
          <p:nvPr/>
        </p:nvSpPr>
        <p:spPr>
          <a:xfrm>
            <a:off x="254650" y="1015785"/>
            <a:ext cx="3194227" cy="369332"/>
          </a:xfrm>
          <a:prstGeom prst="rect">
            <a:avLst/>
          </a:prstGeom>
          <a:noFill/>
        </p:spPr>
        <p:txBody>
          <a:bodyPr wrap="square">
            <a:spAutoFit/>
          </a:bodyPr>
          <a:lstStyle/>
          <a:p>
            <a:endParaRPr lang="en-US" dirty="0"/>
          </a:p>
        </p:txBody>
      </p:sp>
      <p:pic>
        <p:nvPicPr>
          <p:cNvPr id="5" name="Picture 2" descr="IMC Bootcamp on Stress">
            <a:extLst>
              <a:ext uri="{FF2B5EF4-FFF2-40B4-BE49-F238E27FC236}">
                <a16:creationId xmlns:a16="http://schemas.microsoft.com/office/drawing/2014/main" id="{9DD78E15-B876-5491-695E-A06B97D64D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9112"/>
            <a:ext cx="5590208" cy="420094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829CCCD-CC67-7180-8C18-BA0523CFCC5C}"/>
              </a:ext>
            </a:extLst>
          </p:cNvPr>
          <p:cNvSpPr txBox="1"/>
          <p:nvPr/>
        </p:nvSpPr>
        <p:spPr>
          <a:xfrm>
            <a:off x="5088835" y="504446"/>
            <a:ext cx="5420138" cy="369332"/>
          </a:xfrm>
          <a:prstGeom prst="rect">
            <a:avLst/>
          </a:prstGeom>
          <a:noFill/>
        </p:spPr>
        <p:txBody>
          <a:bodyPr wrap="square" rtlCol="0">
            <a:spAutoFit/>
          </a:bodyPr>
          <a:lstStyle/>
          <a:p>
            <a:pPr algn="ctr"/>
            <a:r>
              <a:rPr lang="en-US" dirty="0">
                <a:solidFill>
                  <a:srgbClr val="D71E48"/>
                </a:solidFill>
              </a:rPr>
              <a:t>Can stress result in lacking Litigation capacity? </a:t>
            </a:r>
          </a:p>
        </p:txBody>
      </p:sp>
      <p:sp>
        <p:nvSpPr>
          <p:cNvPr id="8" name="TextBox 7">
            <a:extLst>
              <a:ext uri="{FF2B5EF4-FFF2-40B4-BE49-F238E27FC236}">
                <a16:creationId xmlns:a16="http://schemas.microsoft.com/office/drawing/2014/main" id="{1731691A-F0FF-C1A2-1F68-D42F26FBA320}"/>
              </a:ext>
            </a:extLst>
          </p:cNvPr>
          <p:cNvSpPr txBox="1"/>
          <p:nvPr/>
        </p:nvSpPr>
        <p:spPr>
          <a:xfrm>
            <a:off x="5839794" y="1015785"/>
            <a:ext cx="4920971" cy="2031325"/>
          </a:xfrm>
          <a:prstGeom prst="rect">
            <a:avLst/>
          </a:prstGeom>
          <a:noFill/>
        </p:spPr>
        <p:txBody>
          <a:bodyPr wrap="square" rtlCol="0">
            <a:spAutoFit/>
          </a:bodyPr>
          <a:lstStyle/>
          <a:p>
            <a:r>
              <a:rPr lang="en-GB" b="0" i="0" u="none" strike="noStrike" dirty="0">
                <a:solidFill>
                  <a:srgbClr val="013A46"/>
                </a:solidFill>
                <a:effectLst/>
                <a:latin typeface="Roboto" panose="02000000000000000000" pitchFamily="2" charset="0"/>
              </a:rPr>
              <a:t> </a:t>
            </a:r>
            <a:r>
              <a:rPr lang="en-GB" b="0" i="1" u="none" strike="noStrike" dirty="0" err="1">
                <a:solidFill>
                  <a:srgbClr val="013A46"/>
                </a:solidFill>
                <a:effectLst/>
                <a:latin typeface="Roboto" panose="02000000000000000000" pitchFamily="2" charset="0"/>
              </a:rPr>
              <a:t>Forresters</a:t>
            </a:r>
            <a:r>
              <a:rPr lang="en-GB" b="0" i="1" u="none" strike="noStrike" dirty="0">
                <a:solidFill>
                  <a:srgbClr val="013A46"/>
                </a:solidFill>
                <a:effectLst/>
                <a:latin typeface="Roboto" panose="02000000000000000000" pitchFamily="2" charset="0"/>
              </a:rPr>
              <a:t> Ketley v Brent</a:t>
            </a:r>
            <a:r>
              <a:rPr lang="en-GB" b="0" i="0" u="none" strike="noStrike" dirty="0">
                <a:solidFill>
                  <a:srgbClr val="013A46"/>
                </a:solidFill>
                <a:effectLst/>
                <a:latin typeface="Roboto" panose="02000000000000000000" pitchFamily="2" charset="0"/>
              </a:rPr>
              <a:t> [2012] EWCA Civ 324</a:t>
            </a:r>
          </a:p>
          <a:p>
            <a:endParaRPr lang="en-GB" dirty="0">
              <a:solidFill>
                <a:srgbClr val="013A46"/>
              </a:solidFill>
              <a:latin typeface="Roboto" panose="02000000000000000000" pitchFamily="2" charset="0"/>
            </a:endParaRPr>
          </a:p>
          <a:p>
            <a:r>
              <a:rPr lang="en-GB" b="0" i="1" u="none" strike="noStrike" dirty="0">
                <a:solidFill>
                  <a:srgbClr val="013A46"/>
                </a:solidFill>
                <a:effectLst/>
                <a:latin typeface="Roboto" panose="02000000000000000000" pitchFamily="2" charset="0"/>
              </a:rPr>
              <a:t>‘In cases where the applicant complains of stress-related illness, an adjournment is unlikely to serve any useful purpose because the stress will simply recur on an adjourned</a:t>
            </a:r>
            <a:r>
              <a:rPr lang="en-GB" b="0" i="0" u="none" strike="noStrike" dirty="0">
                <a:solidFill>
                  <a:srgbClr val="013A46"/>
                </a:solidFill>
                <a:effectLst/>
                <a:latin typeface="Roboto" panose="02000000000000000000" pitchFamily="2" charset="0"/>
              </a:rPr>
              <a:t> hearing’ [25]</a:t>
            </a:r>
            <a:endParaRPr lang="en-GB" dirty="0">
              <a:solidFill>
                <a:srgbClr val="013A46"/>
              </a:solidFill>
              <a:latin typeface="Roboto" panose="02000000000000000000" pitchFamily="2" charset="0"/>
            </a:endParaRPr>
          </a:p>
          <a:p>
            <a:endParaRPr lang="en-US" dirty="0"/>
          </a:p>
        </p:txBody>
      </p:sp>
      <p:sp>
        <p:nvSpPr>
          <p:cNvPr id="9" name="TextBox 8">
            <a:extLst>
              <a:ext uri="{FF2B5EF4-FFF2-40B4-BE49-F238E27FC236}">
                <a16:creationId xmlns:a16="http://schemas.microsoft.com/office/drawing/2014/main" id="{9EF0BC7C-CD4A-D1D7-95BF-A11CBA5D8364}"/>
              </a:ext>
            </a:extLst>
          </p:cNvPr>
          <p:cNvSpPr txBox="1"/>
          <p:nvPr/>
        </p:nvSpPr>
        <p:spPr>
          <a:xfrm>
            <a:off x="5261113" y="3485322"/>
            <a:ext cx="5738191" cy="795346"/>
          </a:xfrm>
          <a:prstGeom prst="rect">
            <a:avLst/>
          </a:prstGeom>
          <a:noFill/>
        </p:spPr>
        <p:txBody>
          <a:bodyPr wrap="square" rtlCol="0">
            <a:spAutoFit/>
          </a:bodyPr>
          <a:lstStyle/>
          <a:p>
            <a:pPr algn="l">
              <a:lnSpc>
                <a:spcPts val="2850"/>
              </a:lnSpc>
            </a:pPr>
            <a:r>
              <a:rPr lang="en-GB" b="0" i="0" u="none" strike="noStrike" dirty="0">
                <a:solidFill>
                  <a:srgbClr val="002B4C"/>
                </a:solidFill>
                <a:effectLst/>
                <a:latin typeface="Playfair Display" panose="020F0502020204030204" pitchFamily="34" charset="0"/>
              </a:rPr>
              <a:t>Richardson-</a:t>
            </a:r>
            <a:r>
              <a:rPr lang="en-GB" b="0" i="0" u="none" strike="noStrike" dirty="0" err="1">
                <a:solidFill>
                  <a:srgbClr val="002B4C"/>
                </a:solidFill>
                <a:effectLst/>
                <a:latin typeface="Playfair Display" panose="020F0502020204030204" pitchFamily="34" charset="0"/>
              </a:rPr>
              <a:t>Ruhan</a:t>
            </a:r>
            <a:r>
              <a:rPr lang="en-GB" b="0" i="0" u="none" strike="noStrike" dirty="0">
                <a:solidFill>
                  <a:srgbClr val="002B4C"/>
                </a:solidFill>
                <a:effectLst/>
                <a:latin typeface="Playfair Display" panose="020F0502020204030204" pitchFamily="34" charset="0"/>
              </a:rPr>
              <a:t> v </a:t>
            </a:r>
            <a:r>
              <a:rPr lang="en-GB" b="0" i="0" u="none" strike="noStrike" dirty="0" err="1">
                <a:solidFill>
                  <a:srgbClr val="002B4C"/>
                </a:solidFill>
                <a:effectLst/>
                <a:latin typeface="Playfair Display" panose="020F0502020204030204" pitchFamily="34" charset="0"/>
              </a:rPr>
              <a:t>Ruhan</a:t>
            </a:r>
            <a:r>
              <a:rPr lang="en-GB" b="0" i="0" u="none" strike="noStrike" dirty="0">
                <a:solidFill>
                  <a:srgbClr val="002B4C"/>
                </a:solidFill>
                <a:effectLst/>
                <a:latin typeface="Playfair Display" panose="020F0502020204030204" pitchFamily="34" charset="0"/>
              </a:rPr>
              <a:t> and others [2021] EWFC 6</a:t>
            </a:r>
          </a:p>
          <a:p>
            <a:pPr algn="l">
              <a:lnSpc>
                <a:spcPts val="2850"/>
              </a:lnSpc>
            </a:pPr>
            <a:endParaRPr lang="en-GB" b="0" i="0" u="none" strike="noStrike" dirty="0">
              <a:solidFill>
                <a:srgbClr val="002B4C"/>
              </a:solidFill>
              <a:effectLst/>
              <a:latin typeface="Playfair Display" panose="020F0502020204030204" pitchFamily="34" charset="0"/>
            </a:endParaRPr>
          </a:p>
        </p:txBody>
      </p:sp>
    </p:spTree>
    <p:extLst>
      <p:ext uri="{BB962C8B-B14F-4D97-AF65-F5344CB8AC3E}">
        <p14:creationId xmlns:p14="http://schemas.microsoft.com/office/powerpoint/2010/main" val="850422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CBD88BB-B9B8-7D11-FA51-9701D1034816}"/>
              </a:ext>
            </a:extLst>
          </p:cNvPr>
          <p:cNvSpPr txBox="1"/>
          <p:nvPr/>
        </p:nvSpPr>
        <p:spPr>
          <a:xfrm>
            <a:off x="5226372" y="506176"/>
            <a:ext cx="1060483" cy="400110"/>
          </a:xfrm>
          <a:prstGeom prst="rect">
            <a:avLst/>
          </a:prstGeom>
          <a:noFill/>
        </p:spPr>
        <p:txBody>
          <a:bodyPr wrap="none" rtlCol="0">
            <a:spAutoFit/>
          </a:bodyPr>
          <a:lstStyle/>
          <a:p>
            <a:r>
              <a:rPr lang="en-US" sz="2000" dirty="0">
                <a:solidFill>
                  <a:srgbClr val="D71E48"/>
                </a:solidFill>
              </a:rPr>
              <a:t>Experts</a:t>
            </a:r>
            <a:r>
              <a:rPr lang="en-US" dirty="0">
                <a:solidFill>
                  <a:srgbClr val="D71E48"/>
                </a:solidFill>
              </a:rPr>
              <a:t> </a:t>
            </a:r>
          </a:p>
        </p:txBody>
      </p:sp>
      <p:sp>
        <p:nvSpPr>
          <p:cNvPr id="3" name="TextBox 2">
            <a:extLst>
              <a:ext uri="{FF2B5EF4-FFF2-40B4-BE49-F238E27FC236}">
                <a16:creationId xmlns:a16="http://schemas.microsoft.com/office/drawing/2014/main" id="{F3D2A235-4ECC-1374-E9E9-3B709E7FEBDC}"/>
              </a:ext>
            </a:extLst>
          </p:cNvPr>
          <p:cNvSpPr txBox="1"/>
          <p:nvPr/>
        </p:nvSpPr>
        <p:spPr>
          <a:xfrm>
            <a:off x="596348" y="1101659"/>
            <a:ext cx="10349948" cy="4247317"/>
          </a:xfrm>
          <a:prstGeom prst="rect">
            <a:avLst/>
          </a:prstGeom>
          <a:noFill/>
        </p:spPr>
        <p:txBody>
          <a:bodyPr wrap="square" rtlCol="0">
            <a:spAutoFit/>
          </a:bodyPr>
          <a:lstStyle/>
          <a:p>
            <a:r>
              <a:rPr lang="en-US" dirty="0"/>
              <a:t>If you have concerns for your client’s capacity you will need evidence – psychological/ psychiatric </a:t>
            </a:r>
          </a:p>
          <a:p>
            <a:r>
              <a:rPr lang="en-US" dirty="0"/>
              <a:t>However, it may not need to be a Court appointed and instructed expert, case and client dependent; </a:t>
            </a:r>
          </a:p>
          <a:p>
            <a:endParaRPr lang="en-US" dirty="0"/>
          </a:p>
          <a:p>
            <a:r>
              <a:rPr lang="en-US" dirty="0"/>
              <a:t>However, a good starting position to consider is;</a:t>
            </a:r>
          </a:p>
          <a:p>
            <a:pPr algn="l"/>
            <a:endParaRPr lang="en-US" dirty="0">
              <a:highlight>
                <a:srgbClr val="FFFF00"/>
              </a:highlight>
            </a:endParaRPr>
          </a:p>
          <a:p>
            <a:pPr marL="285750" indent="-285750" algn="l">
              <a:buFontTx/>
              <a:buChar char="-"/>
            </a:pPr>
            <a:r>
              <a:rPr lang="en-GB" b="0" i="1" u="none" strike="noStrike" dirty="0">
                <a:solidFill>
                  <a:srgbClr val="535353"/>
                </a:solidFill>
                <a:effectLst/>
                <a:latin typeface="Roboto" panose="02000000000000000000" pitchFamily="2" charset="0"/>
              </a:rPr>
              <a:t>the evidence should identify the medical attendant and give details of his familiarity with the party’s  medical condition (detailing all recent consultations); </a:t>
            </a:r>
            <a:endParaRPr lang="en-GB" dirty="0">
              <a:solidFill>
                <a:srgbClr val="535353"/>
              </a:solidFill>
              <a:latin typeface="Roboto" panose="02000000000000000000" pitchFamily="2" charset="0"/>
            </a:endParaRPr>
          </a:p>
          <a:p>
            <a:pPr marL="285750" indent="-285750" algn="l">
              <a:buFontTx/>
              <a:buChar char="-"/>
            </a:pPr>
            <a:r>
              <a:rPr lang="en-GB" b="0" i="1" u="none" strike="noStrike" dirty="0">
                <a:solidFill>
                  <a:srgbClr val="535353"/>
                </a:solidFill>
                <a:effectLst/>
                <a:latin typeface="Roboto" panose="02000000000000000000" pitchFamily="2" charset="0"/>
              </a:rPr>
              <a:t>the evidence should identify with particularity what the patient’s medical condition is and the features of that condition which (in the medical attendant’s opinion) prevent participation in the trial process; </a:t>
            </a:r>
            <a:endParaRPr lang="en-GB" dirty="0">
              <a:solidFill>
                <a:srgbClr val="535353"/>
              </a:solidFill>
              <a:latin typeface="Roboto" panose="02000000000000000000" pitchFamily="2" charset="0"/>
            </a:endParaRPr>
          </a:p>
          <a:p>
            <a:pPr marL="285750" indent="-285750" algn="l">
              <a:buFontTx/>
              <a:buChar char="-"/>
            </a:pPr>
            <a:r>
              <a:rPr lang="en-GB" b="0" i="1" u="none" strike="noStrike" dirty="0">
                <a:solidFill>
                  <a:srgbClr val="535353"/>
                </a:solidFill>
                <a:effectLst/>
                <a:latin typeface="Roboto" panose="02000000000000000000" pitchFamily="2" charset="0"/>
              </a:rPr>
              <a:t>the evidence should provide a reasoned prognosis; and should give the court some confidence that what is being expressed is an independent opinion after a proper examination. </a:t>
            </a:r>
            <a:endParaRPr lang="en-GB" b="0" i="0" u="none" strike="noStrike" dirty="0">
              <a:solidFill>
                <a:srgbClr val="535353"/>
              </a:solidFill>
              <a:effectLst/>
              <a:latin typeface="Roboto" panose="02000000000000000000" pitchFamily="2" charset="0"/>
            </a:endParaRPr>
          </a:p>
          <a:p>
            <a:br>
              <a:rPr lang="en-GB" dirty="0"/>
            </a:br>
            <a:r>
              <a:rPr lang="en-GB" b="0" i="1" u="none" strike="noStrike" dirty="0">
                <a:solidFill>
                  <a:srgbClr val="535353"/>
                </a:solidFill>
                <a:effectLst/>
                <a:latin typeface="Roboto" panose="02000000000000000000" pitchFamily="2" charset="0"/>
              </a:rPr>
              <a:t>Levy v Ellis-Carr &amp; Ors [2012] EWHC 63 (Ch) – </a:t>
            </a:r>
            <a:r>
              <a:rPr lang="en-GB" b="0" u="none" strike="noStrike" dirty="0">
                <a:solidFill>
                  <a:srgbClr val="535353"/>
                </a:solidFill>
                <a:effectLst/>
                <a:latin typeface="Roboto" panose="02000000000000000000" pitchFamily="2" charset="0"/>
              </a:rPr>
              <a:t>when managing an adjournment </a:t>
            </a:r>
            <a:endParaRPr lang="en-US" dirty="0">
              <a:highlight>
                <a:srgbClr val="FFFF00"/>
              </a:highlight>
            </a:endParaRPr>
          </a:p>
          <a:p>
            <a:endParaRPr lang="en-US" dirty="0">
              <a:highlight>
                <a:srgbClr val="FFFF00"/>
              </a:highlight>
            </a:endParaRPr>
          </a:p>
        </p:txBody>
      </p:sp>
      <p:sp>
        <p:nvSpPr>
          <p:cNvPr id="4" name="TextBox 3">
            <a:extLst>
              <a:ext uri="{FF2B5EF4-FFF2-40B4-BE49-F238E27FC236}">
                <a16:creationId xmlns:a16="http://schemas.microsoft.com/office/drawing/2014/main" id="{54513F3C-FEF6-C930-AB78-345F87818290}"/>
              </a:ext>
            </a:extLst>
          </p:cNvPr>
          <p:cNvSpPr txBox="1"/>
          <p:nvPr/>
        </p:nvSpPr>
        <p:spPr>
          <a:xfrm>
            <a:off x="808383" y="1018689"/>
            <a:ext cx="1470191" cy="821634"/>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872475527"/>
      </p:ext>
    </p:extLst>
  </p:cSld>
  <p:clrMapOvr>
    <a:masterClrMapping/>
  </p:clrMapOvr>
</p:sld>
</file>

<file path=ppt/theme/theme1.xml><?xml version="1.0" encoding="utf-8"?>
<a:theme xmlns:a="http://schemas.openxmlformats.org/drawingml/2006/main" name="Cover Slide 1">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over Slide 2">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Content Slid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1585</TotalTime>
  <Words>1685</Words>
  <Application>Microsoft Macintosh PowerPoint</Application>
  <PresentationFormat>Custom</PresentationFormat>
  <Paragraphs>132</Paragraphs>
  <Slides>17</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17</vt:i4>
      </vt:variant>
    </vt:vector>
  </HeadingPairs>
  <TitlesOfParts>
    <vt:vector size="26" baseType="lpstr">
      <vt:lpstr>Aptos</vt:lpstr>
      <vt:lpstr>Arial</vt:lpstr>
      <vt:lpstr>Arial</vt:lpstr>
      <vt:lpstr>Museo Sans</vt:lpstr>
      <vt:lpstr>Playfair Display</vt:lpstr>
      <vt:lpstr>Roboto</vt:lpstr>
      <vt:lpstr>Cover Slide 1</vt:lpstr>
      <vt:lpstr>Cover Slide 2</vt:lpstr>
      <vt:lpstr>Content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Garlick</dc:creator>
  <cp:lastModifiedBy>scott sharp</cp:lastModifiedBy>
  <cp:revision>37</cp:revision>
  <dcterms:created xsi:type="dcterms:W3CDTF">2024-04-19T14:07:47Z</dcterms:created>
  <dcterms:modified xsi:type="dcterms:W3CDTF">2024-11-08T11:05:11Z</dcterms:modified>
</cp:coreProperties>
</file>