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66" r:id="rId3"/>
  </p:sldMasterIdLst>
  <p:notesMasterIdLst>
    <p:notesMasterId r:id="rId17"/>
  </p:notesMasterIdLst>
  <p:sldIdLst>
    <p:sldId id="256" r:id="rId4"/>
    <p:sldId id="258" r:id="rId5"/>
    <p:sldId id="273" r:id="rId6"/>
    <p:sldId id="270" r:id="rId7"/>
    <p:sldId id="268" r:id="rId8"/>
    <p:sldId id="281" r:id="rId9"/>
    <p:sldId id="282" r:id="rId10"/>
    <p:sldId id="272" r:id="rId11"/>
    <p:sldId id="274" r:id="rId12"/>
    <p:sldId id="276" r:id="rId13"/>
    <p:sldId id="283" r:id="rId14"/>
    <p:sldId id="277" r:id="rId15"/>
    <p:sldId id="257" r:id="rId16"/>
  </p:sldIdLst>
  <p:sldSz cx="11430000" cy="71643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7" userDrawn="1">
          <p15:clr>
            <a:srgbClr val="A4A3A4"/>
          </p15:clr>
        </p15:guide>
        <p15:guide id="2"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1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99"/>
    <p:restoredTop sz="92534"/>
  </p:normalViewPr>
  <p:slideViewPr>
    <p:cSldViewPr snapToGrid="0" showGuides="1">
      <p:cViewPr>
        <p:scale>
          <a:sx n="115" d="100"/>
          <a:sy n="115" d="100"/>
        </p:scale>
        <p:origin x="144" y="704"/>
      </p:cViewPr>
      <p:guideLst>
        <p:guide orient="horz" pos="2257"/>
        <p:guide pos="3600"/>
      </p:guideLst>
    </p:cSldViewPr>
  </p:slideViewPr>
  <p:notesTextViewPr>
    <p:cViewPr>
      <p:scale>
        <a:sx n="1" d="1"/>
        <a:sy n="1" d="1"/>
      </p:scale>
      <p:origin x="0" y="0"/>
    </p:cViewPr>
  </p:notesTextViewPr>
  <p:gridSpacing cx="720089" cy="720089"/>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3E487-E258-1741-8ECA-B5368C51E712}" type="datetimeFigureOut">
              <a:rPr lang="en-US" smtClean="0"/>
              <a:t>11/8/24</a:t>
            </a:fld>
            <a:endParaRPr lang="en-US"/>
          </a:p>
        </p:txBody>
      </p:sp>
      <p:sp>
        <p:nvSpPr>
          <p:cNvPr id="4" name="Slide Image Placeholder 3"/>
          <p:cNvSpPr>
            <a:spLocks noGrp="1" noRot="1" noChangeAspect="1"/>
          </p:cNvSpPr>
          <p:nvPr>
            <p:ph type="sldImg" idx="2"/>
          </p:nvPr>
        </p:nvSpPr>
        <p:spPr>
          <a:xfrm>
            <a:off x="966788" y="1143000"/>
            <a:ext cx="492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3EF81-0238-E74B-ACDA-6893CDA24290}" type="slidenum">
              <a:rPr lang="en-US" smtClean="0"/>
              <a:t>‹#›</a:t>
            </a:fld>
            <a:endParaRPr lang="en-US"/>
          </a:p>
        </p:txBody>
      </p:sp>
    </p:spTree>
    <p:extLst>
      <p:ext uri="{BB962C8B-B14F-4D97-AF65-F5344CB8AC3E}">
        <p14:creationId xmlns:p14="http://schemas.microsoft.com/office/powerpoint/2010/main" val="3675935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33EF81-0238-E74B-ACDA-6893CDA24290}" type="slidenum">
              <a:rPr lang="en-US" smtClean="0"/>
              <a:t>2</a:t>
            </a:fld>
            <a:endParaRPr lang="en-US"/>
          </a:p>
        </p:txBody>
      </p:sp>
    </p:spTree>
    <p:extLst>
      <p:ext uri="{BB962C8B-B14F-4D97-AF65-F5344CB8AC3E}">
        <p14:creationId xmlns:p14="http://schemas.microsoft.com/office/powerpoint/2010/main" val="98836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6D2C-1AC9-2467-8767-C7968AC21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F6BE8-C4B4-D2BB-B662-F76C7D75C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BD887-B591-25C3-1C91-55EA7972E2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07AF3C-6CED-0D75-6EC3-7A7FF8A04E26}"/>
              </a:ext>
            </a:extLst>
          </p:cNvPr>
          <p:cNvSpPr>
            <a:spLocks noGrp="1"/>
          </p:cNvSpPr>
          <p:nvPr>
            <p:ph type="sldNum" sz="quarter" idx="5"/>
          </p:nvPr>
        </p:nvSpPr>
        <p:spPr/>
        <p:txBody>
          <a:bodyPr/>
          <a:lstStyle/>
          <a:p>
            <a:fld id="{FA33EF81-0238-E74B-ACDA-6893CDA24290}" type="slidenum">
              <a:rPr lang="en-US" smtClean="0"/>
              <a:t>11</a:t>
            </a:fld>
            <a:endParaRPr lang="en-US"/>
          </a:p>
        </p:txBody>
      </p:sp>
    </p:spTree>
    <p:extLst>
      <p:ext uri="{BB962C8B-B14F-4D97-AF65-F5344CB8AC3E}">
        <p14:creationId xmlns:p14="http://schemas.microsoft.com/office/powerpoint/2010/main" val="1495045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A86CF-7CE4-D3F4-9B7E-930A3FC5E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899DE-809A-0B92-E47C-113999B39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4CB0C-52CA-5928-5B3C-8E1AB453CF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299FCB-8D79-C293-2FB8-5FE4AC793AB3}"/>
              </a:ext>
            </a:extLst>
          </p:cNvPr>
          <p:cNvSpPr>
            <a:spLocks noGrp="1"/>
          </p:cNvSpPr>
          <p:nvPr>
            <p:ph type="sldNum" sz="quarter" idx="5"/>
          </p:nvPr>
        </p:nvSpPr>
        <p:spPr/>
        <p:txBody>
          <a:bodyPr/>
          <a:lstStyle/>
          <a:p>
            <a:fld id="{FA33EF81-0238-E74B-ACDA-6893CDA24290}" type="slidenum">
              <a:rPr lang="en-US" smtClean="0"/>
              <a:t>12</a:t>
            </a:fld>
            <a:endParaRPr lang="en-US"/>
          </a:p>
        </p:txBody>
      </p:sp>
    </p:spTree>
    <p:extLst>
      <p:ext uri="{BB962C8B-B14F-4D97-AF65-F5344CB8AC3E}">
        <p14:creationId xmlns:p14="http://schemas.microsoft.com/office/powerpoint/2010/main" val="1750461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33EF81-0238-E74B-ACDA-6893CDA24290}" type="slidenum">
              <a:rPr lang="en-US" smtClean="0"/>
              <a:t>13</a:t>
            </a:fld>
            <a:endParaRPr lang="en-US"/>
          </a:p>
        </p:txBody>
      </p:sp>
    </p:spTree>
    <p:extLst>
      <p:ext uri="{BB962C8B-B14F-4D97-AF65-F5344CB8AC3E}">
        <p14:creationId xmlns:p14="http://schemas.microsoft.com/office/powerpoint/2010/main" val="280039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EC61F-CE31-6E92-8596-4498B71A0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B20E-98C5-6AB2-068B-F071FAF9A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AA79B-8BDB-E9F4-6EE2-850354D2FD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6F372B-2575-5BBB-4F19-18C3FFE476EE}"/>
              </a:ext>
            </a:extLst>
          </p:cNvPr>
          <p:cNvSpPr>
            <a:spLocks noGrp="1"/>
          </p:cNvSpPr>
          <p:nvPr>
            <p:ph type="sldNum" sz="quarter" idx="5"/>
          </p:nvPr>
        </p:nvSpPr>
        <p:spPr/>
        <p:txBody>
          <a:bodyPr/>
          <a:lstStyle/>
          <a:p>
            <a:fld id="{FA33EF81-0238-E74B-ACDA-6893CDA24290}" type="slidenum">
              <a:rPr lang="en-US" smtClean="0"/>
              <a:t>3</a:t>
            </a:fld>
            <a:endParaRPr lang="en-US"/>
          </a:p>
        </p:txBody>
      </p:sp>
    </p:spTree>
    <p:extLst>
      <p:ext uri="{BB962C8B-B14F-4D97-AF65-F5344CB8AC3E}">
        <p14:creationId xmlns:p14="http://schemas.microsoft.com/office/powerpoint/2010/main" val="244383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87225-4981-3DA3-F82D-94096A107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C7E3B-9A1B-ADD2-6E6D-AC8DBD142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4ABC8-4AE9-8A66-58D8-5389FEA002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A69CEB-C457-BC12-708F-9079FFCAAC9E}"/>
              </a:ext>
            </a:extLst>
          </p:cNvPr>
          <p:cNvSpPr>
            <a:spLocks noGrp="1"/>
          </p:cNvSpPr>
          <p:nvPr>
            <p:ph type="sldNum" sz="quarter" idx="5"/>
          </p:nvPr>
        </p:nvSpPr>
        <p:spPr/>
        <p:txBody>
          <a:bodyPr/>
          <a:lstStyle/>
          <a:p>
            <a:fld id="{FA33EF81-0238-E74B-ACDA-6893CDA24290}" type="slidenum">
              <a:rPr lang="en-US" smtClean="0"/>
              <a:t>4</a:t>
            </a:fld>
            <a:endParaRPr lang="en-US"/>
          </a:p>
        </p:txBody>
      </p:sp>
    </p:spTree>
    <p:extLst>
      <p:ext uri="{BB962C8B-B14F-4D97-AF65-F5344CB8AC3E}">
        <p14:creationId xmlns:p14="http://schemas.microsoft.com/office/powerpoint/2010/main" val="126135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BCA30-318B-8C3A-E8F0-D257B9D3E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E8149-FDAA-7D2A-A10B-8E05F6C19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A05FA-5913-B9FA-2A1C-ABD79A2CB1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50AEED-8218-B6AD-43DB-E469262CB0C5}"/>
              </a:ext>
            </a:extLst>
          </p:cNvPr>
          <p:cNvSpPr>
            <a:spLocks noGrp="1"/>
          </p:cNvSpPr>
          <p:nvPr>
            <p:ph type="sldNum" sz="quarter" idx="5"/>
          </p:nvPr>
        </p:nvSpPr>
        <p:spPr/>
        <p:txBody>
          <a:bodyPr/>
          <a:lstStyle/>
          <a:p>
            <a:fld id="{FA33EF81-0238-E74B-ACDA-6893CDA24290}" type="slidenum">
              <a:rPr lang="en-US" smtClean="0"/>
              <a:t>5</a:t>
            </a:fld>
            <a:endParaRPr lang="en-US"/>
          </a:p>
        </p:txBody>
      </p:sp>
    </p:spTree>
    <p:extLst>
      <p:ext uri="{BB962C8B-B14F-4D97-AF65-F5344CB8AC3E}">
        <p14:creationId xmlns:p14="http://schemas.microsoft.com/office/powerpoint/2010/main" val="29162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3274A-280E-846F-93B7-50406DC94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67C6E-29C7-CEDA-E7AF-13C425FE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4D321-4590-7A95-E1C6-94352E7E8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0C7F5C-8E37-C4F7-8355-333560B925CA}"/>
              </a:ext>
            </a:extLst>
          </p:cNvPr>
          <p:cNvSpPr>
            <a:spLocks noGrp="1"/>
          </p:cNvSpPr>
          <p:nvPr>
            <p:ph type="sldNum" sz="quarter" idx="5"/>
          </p:nvPr>
        </p:nvSpPr>
        <p:spPr/>
        <p:txBody>
          <a:bodyPr/>
          <a:lstStyle/>
          <a:p>
            <a:fld id="{FA33EF81-0238-E74B-ACDA-6893CDA24290}" type="slidenum">
              <a:rPr lang="en-US" smtClean="0"/>
              <a:t>6</a:t>
            </a:fld>
            <a:endParaRPr lang="en-US"/>
          </a:p>
        </p:txBody>
      </p:sp>
    </p:spTree>
    <p:extLst>
      <p:ext uri="{BB962C8B-B14F-4D97-AF65-F5344CB8AC3E}">
        <p14:creationId xmlns:p14="http://schemas.microsoft.com/office/powerpoint/2010/main" val="5254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79823-34E9-5025-B8E7-C42583DE1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F0C77-0D7F-E642-9D93-58832306AF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3DF90-A534-1200-6A99-1F7CD43BCD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CA2AD1-39EF-1673-CA4E-9354EB9FBCBB}"/>
              </a:ext>
            </a:extLst>
          </p:cNvPr>
          <p:cNvSpPr>
            <a:spLocks noGrp="1"/>
          </p:cNvSpPr>
          <p:nvPr>
            <p:ph type="sldNum" sz="quarter" idx="5"/>
          </p:nvPr>
        </p:nvSpPr>
        <p:spPr/>
        <p:txBody>
          <a:bodyPr/>
          <a:lstStyle/>
          <a:p>
            <a:fld id="{FA33EF81-0238-E74B-ACDA-6893CDA24290}" type="slidenum">
              <a:rPr lang="en-US" smtClean="0"/>
              <a:t>7</a:t>
            </a:fld>
            <a:endParaRPr lang="en-US"/>
          </a:p>
        </p:txBody>
      </p:sp>
    </p:spTree>
    <p:extLst>
      <p:ext uri="{BB962C8B-B14F-4D97-AF65-F5344CB8AC3E}">
        <p14:creationId xmlns:p14="http://schemas.microsoft.com/office/powerpoint/2010/main" val="200543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A8765-620D-471C-ADB1-43236239E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3F049-8D09-0238-1111-392A5EDE7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478F6-B4FA-5FBF-AC69-1EEACC78D5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CC2883-510E-2F1E-B228-BCCC5EC0C9A8}"/>
              </a:ext>
            </a:extLst>
          </p:cNvPr>
          <p:cNvSpPr>
            <a:spLocks noGrp="1"/>
          </p:cNvSpPr>
          <p:nvPr>
            <p:ph type="sldNum" sz="quarter" idx="5"/>
          </p:nvPr>
        </p:nvSpPr>
        <p:spPr/>
        <p:txBody>
          <a:bodyPr/>
          <a:lstStyle/>
          <a:p>
            <a:fld id="{FA33EF81-0238-E74B-ACDA-6893CDA24290}" type="slidenum">
              <a:rPr lang="en-US" smtClean="0"/>
              <a:t>8</a:t>
            </a:fld>
            <a:endParaRPr lang="en-US"/>
          </a:p>
        </p:txBody>
      </p:sp>
    </p:spTree>
    <p:extLst>
      <p:ext uri="{BB962C8B-B14F-4D97-AF65-F5344CB8AC3E}">
        <p14:creationId xmlns:p14="http://schemas.microsoft.com/office/powerpoint/2010/main" val="1582526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02C8D-1DDC-EE65-1810-479390A66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D57AB-6396-72CE-0086-86963EE19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1E7336-670E-DBD3-0F99-3491827FA5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806034-CD35-CE4A-EFE8-EFDE90636400}"/>
              </a:ext>
            </a:extLst>
          </p:cNvPr>
          <p:cNvSpPr>
            <a:spLocks noGrp="1"/>
          </p:cNvSpPr>
          <p:nvPr>
            <p:ph type="sldNum" sz="quarter" idx="5"/>
          </p:nvPr>
        </p:nvSpPr>
        <p:spPr/>
        <p:txBody>
          <a:bodyPr/>
          <a:lstStyle/>
          <a:p>
            <a:fld id="{FA33EF81-0238-E74B-ACDA-6893CDA24290}" type="slidenum">
              <a:rPr lang="en-US" smtClean="0"/>
              <a:t>9</a:t>
            </a:fld>
            <a:endParaRPr lang="en-US"/>
          </a:p>
        </p:txBody>
      </p:sp>
    </p:spTree>
    <p:extLst>
      <p:ext uri="{BB962C8B-B14F-4D97-AF65-F5344CB8AC3E}">
        <p14:creationId xmlns:p14="http://schemas.microsoft.com/office/powerpoint/2010/main" val="2144237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1BF1C-61AC-D129-68EE-D53D6A81D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E1C0C-62B8-A3C4-8471-3CD60A566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4D3C0-C728-7BA0-114E-A2174FA368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AF9D8F-123F-71E0-A4CA-1D992AD964C0}"/>
              </a:ext>
            </a:extLst>
          </p:cNvPr>
          <p:cNvSpPr>
            <a:spLocks noGrp="1"/>
          </p:cNvSpPr>
          <p:nvPr>
            <p:ph type="sldNum" sz="quarter" idx="5"/>
          </p:nvPr>
        </p:nvSpPr>
        <p:spPr/>
        <p:txBody>
          <a:bodyPr/>
          <a:lstStyle/>
          <a:p>
            <a:fld id="{FA33EF81-0238-E74B-ACDA-6893CDA24290}" type="slidenum">
              <a:rPr lang="en-US" smtClean="0"/>
              <a:t>10</a:t>
            </a:fld>
            <a:endParaRPr lang="en-US"/>
          </a:p>
        </p:txBody>
      </p:sp>
    </p:spTree>
    <p:extLst>
      <p:ext uri="{BB962C8B-B14F-4D97-AF65-F5344CB8AC3E}">
        <p14:creationId xmlns:p14="http://schemas.microsoft.com/office/powerpoint/2010/main" val="216268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100064"/>
      </p:ext>
    </p:extLst>
  </p:cSld>
  <p:clrMapOvr>
    <a:masterClrMapping/>
  </p:clrMapOvr>
  <p:extLst>
    <p:ext uri="{DCECCB84-F9BA-43D5-87BE-67443E8EF086}">
      <p15:sldGuideLst xmlns:p15="http://schemas.microsoft.com/office/powerpoint/2012/main">
        <p15:guide id="1" orient="horz" pos="351" userDrawn="1">
          <p15:clr>
            <a:srgbClr val="FBAE40"/>
          </p15:clr>
        </p15:guide>
        <p15:guide id="2" pos="357" userDrawn="1">
          <p15:clr>
            <a:srgbClr val="FBAE40"/>
          </p15:clr>
        </p15:guide>
        <p15:guide id="3" orient="horz" pos="4162" userDrawn="1">
          <p15:clr>
            <a:srgbClr val="FBAE40"/>
          </p15:clr>
        </p15:guide>
        <p15:guide id="4" pos="684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662397"/>
      </p:ext>
    </p:extLst>
  </p:cSld>
  <p:clrMapOvr>
    <a:masterClrMapping/>
  </p:clrMapOvr>
  <p:extLst>
    <p:ext uri="{DCECCB84-F9BA-43D5-87BE-67443E8EF086}">
      <p15:sldGuideLst xmlns:p15="http://schemas.microsoft.com/office/powerpoint/2012/main">
        <p15:guide id="1" orient="horz" pos="351" userDrawn="1">
          <p15:clr>
            <a:srgbClr val="FBAE40"/>
          </p15:clr>
        </p15:guide>
        <p15:guide id="2" pos="357" userDrawn="1">
          <p15:clr>
            <a:srgbClr val="FBAE40"/>
          </p15:clr>
        </p15:guide>
        <p15:guide id="3" orient="horz" pos="4162" userDrawn="1">
          <p15:clr>
            <a:srgbClr val="FBAE40"/>
          </p15:clr>
        </p15:guide>
        <p15:guide id="4" pos="68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796402"/>
      </p:ext>
    </p:extLst>
  </p:cSld>
  <p:clrMapOvr>
    <a:masterClrMapping/>
  </p:clrMapOvr>
  <p:extLst>
    <p:ext uri="{DCECCB84-F9BA-43D5-87BE-67443E8EF086}">
      <p15:sldGuideLst xmlns:p15="http://schemas.microsoft.com/office/powerpoint/2012/main">
        <p15:guide id="1" orient="horz" pos="351" userDrawn="1">
          <p15:clr>
            <a:srgbClr val="FBAE40"/>
          </p15:clr>
        </p15:guide>
        <p15:guide id="2" pos="357" userDrawn="1">
          <p15:clr>
            <a:srgbClr val="FBAE40"/>
          </p15:clr>
        </p15:guide>
        <p15:guide id="3" orient="horz" pos="4162" userDrawn="1">
          <p15:clr>
            <a:srgbClr val="FBAE40"/>
          </p15:clr>
        </p15:guide>
        <p15:guide id="4" pos="6843"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2F3EE-E755-7959-D99D-D525482DC191}"/>
              </a:ext>
            </a:extLst>
          </p:cNvPr>
          <p:cNvPicPr>
            <a:picLocks noChangeAspect="1"/>
          </p:cNvPicPr>
          <p:nvPr userDrawn="1"/>
        </p:nvPicPr>
        <p:blipFill>
          <a:blip r:embed="rId3"/>
          <a:srcRect/>
          <a:stretch/>
        </p:blipFill>
        <p:spPr>
          <a:xfrm>
            <a:off x="0" y="1588"/>
            <a:ext cx="11430000" cy="7162800"/>
          </a:xfrm>
          <a:prstGeom prst="rect">
            <a:avLst/>
          </a:prstGeom>
        </p:spPr>
      </p:pic>
    </p:spTree>
    <p:extLst>
      <p:ext uri="{BB962C8B-B14F-4D97-AF65-F5344CB8AC3E}">
        <p14:creationId xmlns:p14="http://schemas.microsoft.com/office/powerpoint/2010/main" val="264701481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426B3-8972-F178-AA0D-CE51A7E3A6D1}"/>
              </a:ext>
            </a:extLst>
          </p:cNvPr>
          <p:cNvPicPr>
            <a:picLocks noChangeAspect="1"/>
          </p:cNvPicPr>
          <p:nvPr userDrawn="1"/>
        </p:nvPicPr>
        <p:blipFill>
          <a:blip r:embed="rId3"/>
          <a:srcRect/>
          <a:stretch/>
        </p:blipFill>
        <p:spPr>
          <a:xfrm>
            <a:off x="0" y="1588"/>
            <a:ext cx="11430000" cy="7162800"/>
          </a:xfrm>
          <a:prstGeom prst="rect">
            <a:avLst/>
          </a:prstGeom>
        </p:spPr>
      </p:pic>
    </p:spTree>
    <p:extLst>
      <p:ext uri="{BB962C8B-B14F-4D97-AF65-F5344CB8AC3E}">
        <p14:creationId xmlns:p14="http://schemas.microsoft.com/office/powerpoint/2010/main" val="288764316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426B3-8972-F178-AA0D-CE51A7E3A6D1}"/>
              </a:ext>
            </a:extLst>
          </p:cNvPr>
          <p:cNvPicPr>
            <a:picLocks noChangeAspect="1"/>
          </p:cNvPicPr>
          <p:nvPr userDrawn="1"/>
        </p:nvPicPr>
        <p:blipFill>
          <a:blip r:embed="rId3"/>
          <a:srcRect/>
          <a:stretch/>
        </p:blipFill>
        <p:spPr>
          <a:xfrm>
            <a:off x="0" y="1588"/>
            <a:ext cx="11430000" cy="7162800"/>
          </a:xfrm>
          <a:prstGeom prst="rect">
            <a:avLst/>
          </a:prstGeom>
        </p:spPr>
      </p:pic>
    </p:spTree>
    <p:extLst>
      <p:ext uri="{BB962C8B-B14F-4D97-AF65-F5344CB8AC3E}">
        <p14:creationId xmlns:p14="http://schemas.microsoft.com/office/powerpoint/2010/main" val="1349701678"/>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AE3B75-DBAE-D2C0-C677-6BFDC90F724A}"/>
              </a:ext>
            </a:extLst>
          </p:cNvPr>
          <p:cNvSpPr>
            <a:spLocks noGrp="1"/>
          </p:cNvSpPr>
          <p:nvPr>
            <p:ph type="subTitle" idx="4294967295"/>
          </p:nvPr>
        </p:nvSpPr>
        <p:spPr>
          <a:xfrm>
            <a:off x="575364" y="3271258"/>
            <a:ext cx="4988674" cy="2342141"/>
          </a:xfrm>
          <a:prstGeom prst="rect">
            <a:avLst/>
          </a:prstGeom>
        </p:spPr>
        <p:txBody>
          <a:bodyPr lIns="0" tIns="0" rIns="0" bIns="0"/>
          <a:lstStyle/>
          <a:p>
            <a:pPr marL="0" indent="0">
              <a:lnSpc>
                <a:spcPct val="100000"/>
              </a:lnSpc>
              <a:buNone/>
            </a:pPr>
            <a:r>
              <a:rPr lang="en-US" sz="2700" dirty="0">
                <a:solidFill>
                  <a:schemeClr val="bg1"/>
                </a:solidFill>
              </a:rPr>
              <a:t>Barder Events: When and why do events post-order justify a change?</a:t>
            </a:r>
            <a:br>
              <a:rPr lang="en-US" sz="2700" dirty="0">
                <a:solidFill>
                  <a:schemeClr val="bg1"/>
                </a:solidFill>
              </a:rPr>
            </a:br>
            <a:endParaRPr lang="en-US" sz="1600" dirty="0">
              <a:solidFill>
                <a:schemeClr val="bg1"/>
              </a:solidFill>
            </a:endParaRPr>
          </a:p>
        </p:txBody>
      </p:sp>
      <p:sp>
        <p:nvSpPr>
          <p:cNvPr id="5" name="Subtitle 2">
            <a:extLst>
              <a:ext uri="{FF2B5EF4-FFF2-40B4-BE49-F238E27FC236}">
                <a16:creationId xmlns:a16="http://schemas.microsoft.com/office/drawing/2014/main" id="{77CC190A-4CFC-C099-2455-0C5D1C301580}"/>
              </a:ext>
            </a:extLst>
          </p:cNvPr>
          <p:cNvSpPr txBox="1">
            <a:spLocks/>
          </p:cNvSpPr>
          <p:nvPr/>
        </p:nvSpPr>
        <p:spPr>
          <a:xfrm>
            <a:off x="575364" y="6287499"/>
            <a:ext cx="4445210" cy="213812"/>
          </a:xfrm>
          <a:prstGeom prst="rect">
            <a:avLst/>
          </a:prstGeom>
        </p:spPr>
        <p:txBody>
          <a:bodyPr lIns="0" tIns="0" rIns="0" bIns="0"/>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dirty="0">
                <a:solidFill>
                  <a:schemeClr val="bg1"/>
                </a:solidFill>
              </a:rPr>
              <a:t>Patrick Steel &amp; Scott Sharpe </a:t>
            </a:r>
          </a:p>
        </p:txBody>
      </p:sp>
    </p:spTree>
    <p:extLst>
      <p:ext uri="{BB962C8B-B14F-4D97-AF65-F5344CB8AC3E}">
        <p14:creationId xmlns:p14="http://schemas.microsoft.com/office/powerpoint/2010/main" val="170199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32F61-1050-3E67-2681-F184C6971623}"/>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C07D0CB5-0B74-A202-A86D-C427DC8EAF30}"/>
              </a:ext>
            </a:extLst>
          </p:cNvPr>
          <p:cNvSpPr txBox="1">
            <a:spLocks/>
          </p:cNvSpPr>
          <p:nvPr/>
        </p:nvSpPr>
        <p:spPr>
          <a:xfrm>
            <a:off x="714190" y="365841"/>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Patterns and Conclusions?</a:t>
            </a:r>
          </a:p>
        </p:txBody>
      </p:sp>
      <p:sp>
        <p:nvSpPr>
          <p:cNvPr id="3" name="Subtitle 2">
            <a:extLst>
              <a:ext uri="{FF2B5EF4-FFF2-40B4-BE49-F238E27FC236}">
                <a16:creationId xmlns:a16="http://schemas.microsoft.com/office/drawing/2014/main" id="{F1A81D9F-FCEF-0C40-2924-9DF8340B71CC}"/>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buNone/>
            </a:pPr>
            <a:endParaRPr lang="en-US" sz="1800" dirty="0"/>
          </a:p>
          <a:p>
            <a:pPr indent="-228600" defTabSz="914400"/>
            <a:r>
              <a:rPr lang="en-US" sz="1800" dirty="0"/>
              <a:t>In Barder, as in Thwaite, when asked what the merits of a given case is there are rarely simple answers. </a:t>
            </a:r>
            <a:br>
              <a:rPr lang="en-US" sz="1800" dirty="0"/>
            </a:br>
            <a:endParaRPr lang="en-US" sz="1800" dirty="0"/>
          </a:p>
          <a:p>
            <a:pPr indent="-228600" defTabSz="914400"/>
            <a:r>
              <a:rPr lang="en-US" sz="1800" dirty="0"/>
              <a:t>The tests are distinct, but overlap, and should be considered together. </a:t>
            </a:r>
          </a:p>
          <a:p>
            <a:pPr marL="0" indent="0" defTabSz="914400">
              <a:buNone/>
            </a:pPr>
            <a:endParaRPr lang="en-US" sz="1800" dirty="0"/>
          </a:p>
          <a:p>
            <a:pPr indent="-228600" defTabSz="914400"/>
            <a:r>
              <a:rPr lang="en-US" sz="1800" dirty="0"/>
              <a:t>The 1</a:t>
            </a:r>
            <a:r>
              <a:rPr lang="en-US" sz="1800" baseline="30000" dirty="0"/>
              <a:t>st</a:t>
            </a:r>
            <a:r>
              <a:rPr lang="en-US" sz="1800" dirty="0"/>
              <a:t> question to ask whenever the issue of Barder Events or the Thwaite Jurisdiction arises should be: </a:t>
            </a:r>
            <a:r>
              <a:rPr lang="en-US" sz="1800" i="1" dirty="0"/>
              <a:t>“is another remedy available?” </a:t>
            </a:r>
          </a:p>
        </p:txBody>
      </p:sp>
    </p:spTree>
    <p:extLst>
      <p:ext uri="{BB962C8B-B14F-4D97-AF65-F5344CB8AC3E}">
        <p14:creationId xmlns:p14="http://schemas.microsoft.com/office/powerpoint/2010/main" val="141634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8B2F1-2F05-D0D9-BA29-12A974AD5FCC}"/>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EBA23361-981E-5853-74DF-B322699303A5}"/>
              </a:ext>
            </a:extLst>
          </p:cNvPr>
          <p:cNvSpPr txBox="1">
            <a:spLocks/>
          </p:cNvSpPr>
          <p:nvPr/>
        </p:nvSpPr>
        <p:spPr>
          <a:xfrm>
            <a:off x="714190" y="365841"/>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Procedure</a:t>
            </a:r>
          </a:p>
          <a:p>
            <a:pPr marL="0" indent="0" defTabSz="914400">
              <a:spcBef>
                <a:spcPct val="0"/>
              </a:spcBef>
              <a:spcAft>
                <a:spcPts val="600"/>
              </a:spcAft>
              <a:buNone/>
            </a:pPr>
            <a:r>
              <a:rPr lang="en-US" sz="1800" i="1" u="sng" dirty="0">
                <a:latin typeface="+mj-lt"/>
                <a:ea typeface="+mj-ea"/>
                <a:cs typeface="+mj-cs"/>
              </a:rPr>
              <a:t>Gohil v Gohil </a:t>
            </a:r>
            <a:r>
              <a:rPr lang="en-US" sz="1800" u="sng" dirty="0">
                <a:latin typeface="+mj-lt"/>
                <a:ea typeface="+mj-ea"/>
                <a:cs typeface="+mj-cs"/>
              </a:rPr>
              <a:t>[2015] UKSC 61 </a:t>
            </a:r>
          </a:p>
        </p:txBody>
      </p:sp>
      <p:sp>
        <p:nvSpPr>
          <p:cNvPr id="3" name="Subtitle 2">
            <a:extLst>
              <a:ext uri="{FF2B5EF4-FFF2-40B4-BE49-F238E27FC236}">
                <a16:creationId xmlns:a16="http://schemas.microsoft.com/office/drawing/2014/main" id="{73B91AC6-98FC-2712-7A13-8639C83AB29E}"/>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buNone/>
            </a:pPr>
            <a:endParaRPr lang="en-US" sz="1600" dirty="0"/>
          </a:p>
          <a:p>
            <a:pPr indent="-228600" defTabSz="914400"/>
            <a:r>
              <a:rPr lang="en-US" sz="1600" i="1" u="sng" dirty="0"/>
              <a:t>Gohil v Gohil </a:t>
            </a:r>
            <a:r>
              <a:rPr lang="en-US" sz="1600" u="sng" dirty="0"/>
              <a:t>[2015] UKSC 61 </a:t>
            </a:r>
            <a:r>
              <a:rPr lang="en-US" sz="1600" dirty="0"/>
              <a:t>has provided a decade of procedural certainty: An application to set aside a financial order of the family court the family court under section 31F(6) of Matrimonial and Family Proceedings Act 1984. </a:t>
            </a:r>
          </a:p>
          <a:p>
            <a:pPr marL="0" indent="0" defTabSz="914400">
              <a:buNone/>
            </a:pPr>
            <a:endParaRPr lang="en-US" sz="1600" dirty="0"/>
          </a:p>
          <a:p>
            <a:pPr indent="-228600" defTabSz="914400"/>
            <a:r>
              <a:rPr lang="en-US" sz="1600" dirty="0"/>
              <a:t>FPR r9.9A has resolved any uncertainty in what was once a contested issue. </a:t>
            </a:r>
          </a:p>
          <a:p>
            <a:pPr lvl="1" indent="-228600" defTabSz="914400"/>
            <a:r>
              <a:rPr lang="en-US" sz="1225" dirty="0"/>
              <a:t>The part 18 procedure applies</a:t>
            </a:r>
          </a:p>
          <a:p>
            <a:pPr lvl="1" indent="-228600" defTabSz="914400"/>
            <a:r>
              <a:rPr lang="en-US" sz="1225" dirty="0"/>
              <a:t>Shall be made to the court that made the order</a:t>
            </a:r>
          </a:p>
          <a:p>
            <a:pPr lvl="1" indent="-228600" defTabSz="914400"/>
            <a:r>
              <a:rPr lang="en-US" sz="1225" dirty="0"/>
              <a:t>The application is to be heard by the same level of judge as made the relevant order</a:t>
            </a:r>
          </a:p>
          <a:p>
            <a:pPr lvl="1" indent="-228600" defTabSz="914400"/>
            <a:r>
              <a:rPr lang="en-US" sz="1225" dirty="0"/>
              <a:t>Post set aside there will </a:t>
            </a:r>
            <a:r>
              <a:rPr lang="en-US" sz="1225" i="1" dirty="0"/>
              <a:t>usually </a:t>
            </a:r>
            <a:r>
              <a:rPr lang="en-US" sz="1225" dirty="0"/>
              <a:t>be a full rehearing to re-determine the original application. </a:t>
            </a:r>
          </a:p>
        </p:txBody>
      </p:sp>
    </p:spTree>
    <p:extLst>
      <p:ext uri="{BB962C8B-B14F-4D97-AF65-F5344CB8AC3E}">
        <p14:creationId xmlns:p14="http://schemas.microsoft.com/office/powerpoint/2010/main" val="3181912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03886-34CA-2D89-5142-470D92C6ED06}"/>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8B5D7A9A-8843-2A8D-234F-D644ACCD5F64}"/>
              </a:ext>
            </a:extLst>
          </p:cNvPr>
          <p:cNvSpPr txBox="1">
            <a:spLocks/>
          </p:cNvSpPr>
          <p:nvPr/>
        </p:nvSpPr>
        <p:spPr>
          <a:xfrm>
            <a:off x="3536764" y="1885097"/>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algn="ctr" defTabSz="914400">
              <a:spcBef>
                <a:spcPct val="0"/>
              </a:spcBef>
              <a:spcAft>
                <a:spcPts val="600"/>
              </a:spcAft>
              <a:buNone/>
            </a:pPr>
            <a:r>
              <a:rPr lang="en-US" sz="4000" dirty="0">
                <a:latin typeface="+mj-lt"/>
                <a:ea typeface="+mj-ea"/>
                <a:cs typeface="+mj-cs"/>
              </a:rPr>
              <a:t>Questions and discussion</a:t>
            </a:r>
          </a:p>
        </p:txBody>
      </p:sp>
      <p:sp>
        <p:nvSpPr>
          <p:cNvPr id="3" name="Subtitle 2">
            <a:extLst>
              <a:ext uri="{FF2B5EF4-FFF2-40B4-BE49-F238E27FC236}">
                <a16:creationId xmlns:a16="http://schemas.microsoft.com/office/drawing/2014/main" id="{D60C6BB9-F8A2-2E2A-69BB-9ADA7E99B48E}"/>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indent="-228600" defTabSz="914400"/>
            <a:endParaRPr lang="en-US" sz="1600" dirty="0"/>
          </a:p>
        </p:txBody>
      </p:sp>
    </p:spTree>
    <p:extLst>
      <p:ext uri="{BB962C8B-B14F-4D97-AF65-F5344CB8AC3E}">
        <p14:creationId xmlns:p14="http://schemas.microsoft.com/office/powerpoint/2010/main" val="102279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82F4D94-39A9-B473-3B58-A5ADD889450B}"/>
              </a:ext>
            </a:extLst>
          </p:cNvPr>
          <p:cNvSpPr txBox="1">
            <a:spLocks/>
          </p:cNvSpPr>
          <p:nvPr/>
        </p:nvSpPr>
        <p:spPr>
          <a:xfrm>
            <a:off x="575364" y="3271259"/>
            <a:ext cx="4988674" cy="1619918"/>
          </a:xfrm>
          <a:prstGeom prst="rect">
            <a:avLst/>
          </a:prstGeom>
        </p:spPr>
        <p:txBody>
          <a:bodyPr lIns="0" tIns="0" rIns="0" bIns="0"/>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a:buNone/>
            </a:pPr>
            <a:endParaRPr lang="en-GB" sz="2000" dirty="0">
              <a:solidFill>
                <a:srgbClr val="000000"/>
              </a:solidFill>
              <a:effectLst/>
              <a:latin typeface="Helvetica" pitchFamily="2" charset="0"/>
            </a:endParaRPr>
          </a:p>
        </p:txBody>
      </p:sp>
    </p:spTree>
    <p:extLst>
      <p:ext uri="{BB962C8B-B14F-4D97-AF65-F5344CB8AC3E}">
        <p14:creationId xmlns:p14="http://schemas.microsoft.com/office/powerpoint/2010/main" val="3552096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E9BA9C9-0A41-1A47-F258-ADCCB19B31DE}"/>
              </a:ext>
            </a:extLst>
          </p:cNvPr>
          <p:cNvSpPr txBox="1">
            <a:spLocks/>
          </p:cNvSpPr>
          <p:nvPr/>
        </p:nvSpPr>
        <p:spPr>
          <a:xfrm>
            <a:off x="714190" y="365841"/>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Roadmap:</a:t>
            </a:r>
          </a:p>
        </p:txBody>
      </p:sp>
      <p:sp>
        <p:nvSpPr>
          <p:cNvPr id="3" name="Subtitle 2">
            <a:extLst>
              <a:ext uri="{FF2B5EF4-FFF2-40B4-BE49-F238E27FC236}">
                <a16:creationId xmlns:a16="http://schemas.microsoft.com/office/drawing/2014/main" id="{BE27AE62-6C0F-0000-048E-DCA9595AAE6C}"/>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buNone/>
            </a:pPr>
            <a:endParaRPr lang="en-US" sz="1600" dirty="0"/>
          </a:p>
          <a:p>
            <a:pPr indent="-228600" defTabSz="914400"/>
            <a:r>
              <a:rPr lang="en-US" sz="1600" dirty="0"/>
              <a:t>Recap of grounds for setting aside financial orders where no error of the Court is alleged.</a:t>
            </a:r>
          </a:p>
          <a:p>
            <a:pPr marL="0" indent="0" defTabSz="914400">
              <a:buNone/>
            </a:pPr>
            <a:endParaRPr lang="en-US" sz="1600" dirty="0"/>
          </a:p>
          <a:p>
            <a:pPr indent="-228600" defTabSz="914400"/>
            <a:r>
              <a:rPr lang="en-US" sz="1600" dirty="0"/>
              <a:t>An overview of Barder Events and the Thwaite Jurisdiction. </a:t>
            </a:r>
          </a:p>
          <a:p>
            <a:pPr indent="-228600" defTabSz="914400"/>
            <a:endParaRPr lang="en-US" sz="1600" dirty="0"/>
          </a:p>
          <a:p>
            <a:pPr indent="-228600" defTabSz="914400"/>
            <a:r>
              <a:rPr lang="en-US" sz="1600" dirty="0"/>
              <a:t>Applicable situations, procedural steps, and limitations.</a:t>
            </a:r>
          </a:p>
          <a:p>
            <a:pPr indent="-228600" defTabSz="914400"/>
            <a:endParaRPr lang="en-US" sz="1600" dirty="0"/>
          </a:p>
          <a:p>
            <a:pPr indent="-228600" defTabSz="914400"/>
            <a:r>
              <a:rPr lang="en-US" sz="1600" dirty="0"/>
              <a:t>Questions and Discussion.</a:t>
            </a:r>
          </a:p>
          <a:p>
            <a:pPr indent="-228600" defTabSz="914400"/>
            <a:endParaRPr lang="en-US" sz="1600" dirty="0"/>
          </a:p>
        </p:txBody>
      </p:sp>
      <p:pic>
        <p:nvPicPr>
          <p:cNvPr id="5" name="Picture 4" descr="A group of people jumping out of a building&#10;&#10;Description automatically generated">
            <a:extLst>
              <a:ext uri="{FF2B5EF4-FFF2-40B4-BE49-F238E27FC236}">
                <a16:creationId xmlns:a16="http://schemas.microsoft.com/office/drawing/2014/main" id="{74F3BD1F-68FD-D7B2-7B9C-248AB55CC99E}"/>
              </a:ext>
            </a:extLst>
          </p:cNvPr>
          <p:cNvPicPr>
            <a:picLocks noChangeAspect="1"/>
          </p:cNvPicPr>
          <p:nvPr/>
        </p:nvPicPr>
        <p:blipFill>
          <a:blip r:embed="rId3"/>
          <a:srcRect l="-2001" r="115"/>
          <a:stretch/>
        </p:blipFill>
        <p:spPr>
          <a:xfrm>
            <a:off x="5712569" y="0"/>
            <a:ext cx="5717431" cy="5611527"/>
          </a:xfrm>
          <a:prstGeom prst="rect">
            <a:avLst/>
          </a:prstGeom>
        </p:spPr>
      </p:pic>
    </p:spTree>
    <p:extLst>
      <p:ext uri="{BB962C8B-B14F-4D97-AF65-F5344CB8AC3E}">
        <p14:creationId xmlns:p14="http://schemas.microsoft.com/office/powerpoint/2010/main" val="389955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64CED-14FA-080D-3678-49CBCC4CCB9C}"/>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CAF7263E-77B2-A996-8DCB-0341F88E7CF7}"/>
              </a:ext>
            </a:extLst>
          </p:cNvPr>
          <p:cNvSpPr txBox="1">
            <a:spLocks/>
          </p:cNvSpPr>
          <p:nvPr/>
        </p:nvSpPr>
        <p:spPr>
          <a:xfrm>
            <a:off x="714190" y="365841"/>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Traditional Grounds</a:t>
            </a:r>
          </a:p>
        </p:txBody>
      </p:sp>
      <p:sp>
        <p:nvSpPr>
          <p:cNvPr id="3" name="Subtitle 2">
            <a:extLst>
              <a:ext uri="{FF2B5EF4-FFF2-40B4-BE49-F238E27FC236}">
                <a16:creationId xmlns:a16="http://schemas.microsoft.com/office/drawing/2014/main" id="{83502A7E-1773-F6B8-0587-DDD503DCB093}"/>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buNone/>
            </a:pPr>
            <a:endParaRPr lang="en-US" sz="2800" dirty="0"/>
          </a:p>
          <a:p>
            <a:pPr defTabSz="914400"/>
            <a:r>
              <a:rPr lang="en-US" sz="2400" dirty="0"/>
              <a:t>Fraud</a:t>
            </a:r>
          </a:p>
          <a:p>
            <a:pPr defTabSz="914400"/>
            <a:r>
              <a:rPr lang="en-US" sz="2400" dirty="0"/>
              <a:t>Non-disclosure </a:t>
            </a:r>
          </a:p>
          <a:p>
            <a:pPr defTabSz="914400"/>
            <a:r>
              <a:rPr lang="en-US" sz="2400" dirty="0"/>
              <a:t>Mistake</a:t>
            </a:r>
          </a:p>
          <a:p>
            <a:pPr defTabSz="914400"/>
            <a:r>
              <a:rPr lang="en-US" sz="2400" dirty="0"/>
              <a:t>Consent or capacity issues </a:t>
            </a:r>
          </a:p>
          <a:p>
            <a:pPr defTabSz="914400"/>
            <a:r>
              <a:rPr lang="en-US" sz="2400" dirty="0"/>
              <a:t>Undue influence </a:t>
            </a:r>
          </a:p>
          <a:p>
            <a:pPr indent="-228600" defTabSz="914400"/>
            <a:endParaRPr lang="en-US" sz="1600" dirty="0"/>
          </a:p>
        </p:txBody>
      </p:sp>
      <p:pic>
        <p:nvPicPr>
          <p:cNvPr id="6145" name="Picture 1" descr="An impressionist-style painting symbolizing the concept of fraud. The scene might include shadowy figures exchanging documents in a dimly lit, mysterious setting, with loosely defined shapes and expressive brushstrokes to evoke secrecy and deception. The color palette uses dark, muted tones with flashes of light and contrast to highlight hidden actions and the idea of something concealed. Elements like a briefcase or money subtly appear within the composition, blending into the impressionist style. The overall mood is tense and atmospheric, capturing the essence of fraud in an artistic, abstract way.">
            <a:extLst>
              <a:ext uri="{FF2B5EF4-FFF2-40B4-BE49-F238E27FC236}">
                <a16:creationId xmlns:a16="http://schemas.microsoft.com/office/drawing/2014/main" id="{B553C652-4CA6-3EFB-DE3F-3E7A0F4FD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471" y="0"/>
            <a:ext cx="5611529" cy="561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62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A4EE7-0091-0E17-38A0-D4795C2460BB}"/>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75E6B2DE-A5F8-389C-856E-E430F888E71B}"/>
              </a:ext>
            </a:extLst>
          </p:cNvPr>
          <p:cNvSpPr txBox="1">
            <a:spLocks/>
          </p:cNvSpPr>
          <p:nvPr/>
        </p:nvSpPr>
        <p:spPr>
          <a:xfrm>
            <a:off x="714190" y="365841"/>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Introducing: Thwaite</a:t>
            </a:r>
          </a:p>
          <a:p>
            <a:pPr marL="0" indent="0" defTabSz="914400">
              <a:spcBef>
                <a:spcPct val="0"/>
              </a:spcBef>
              <a:spcAft>
                <a:spcPts val="600"/>
              </a:spcAft>
              <a:buNone/>
            </a:pPr>
            <a:r>
              <a:rPr lang="en-US" sz="1600" i="1" u="sng" dirty="0">
                <a:latin typeface="+mj-lt"/>
                <a:ea typeface="+mj-ea"/>
                <a:cs typeface="+mj-cs"/>
              </a:rPr>
              <a:t>Thwaite v Thwaite </a:t>
            </a:r>
            <a:r>
              <a:rPr lang="en-US" sz="1600" u="sng" dirty="0">
                <a:latin typeface="+mj-lt"/>
                <a:ea typeface="+mj-ea"/>
                <a:cs typeface="+mj-cs"/>
              </a:rPr>
              <a:t>[1981] 2 FLR 280 </a:t>
            </a:r>
          </a:p>
          <a:p>
            <a:pPr marL="0" indent="0" defTabSz="914400">
              <a:spcBef>
                <a:spcPct val="0"/>
              </a:spcBef>
              <a:spcAft>
                <a:spcPts val="600"/>
              </a:spcAft>
              <a:buNone/>
            </a:pPr>
            <a:endParaRPr lang="en-US" sz="4000" dirty="0">
              <a:latin typeface="+mj-lt"/>
              <a:ea typeface="+mj-ea"/>
              <a:cs typeface="+mj-cs"/>
            </a:endParaRPr>
          </a:p>
        </p:txBody>
      </p:sp>
      <p:sp>
        <p:nvSpPr>
          <p:cNvPr id="3" name="Subtitle 2">
            <a:extLst>
              <a:ext uri="{FF2B5EF4-FFF2-40B4-BE49-F238E27FC236}">
                <a16:creationId xmlns:a16="http://schemas.microsoft.com/office/drawing/2014/main" id="{37CF576A-63E1-3503-316B-C50E40D3BD10}"/>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328613" indent="-342900" defTabSz="914400">
              <a:buFont typeface="+mj-lt"/>
              <a:buAutoNum type="arabicPeriod"/>
            </a:pPr>
            <a:r>
              <a:rPr lang="en-US" sz="1600" dirty="0"/>
              <a:t>Applicable only</a:t>
            </a:r>
            <a:r>
              <a:rPr lang="en-US" sz="1600" b="1" dirty="0"/>
              <a:t> </a:t>
            </a:r>
            <a:r>
              <a:rPr lang="en-US" sz="1600" dirty="0"/>
              <a:t>where an order remains </a:t>
            </a:r>
            <a:r>
              <a:rPr lang="en-US" sz="1600" b="1" dirty="0"/>
              <a:t>executory</a:t>
            </a:r>
            <a:r>
              <a:rPr lang="en-US" sz="1600" dirty="0"/>
              <a:t>.</a:t>
            </a:r>
          </a:p>
          <a:p>
            <a:pPr marL="328613" indent="-342900" defTabSz="914400">
              <a:buFont typeface="+mj-lt"/>
              <a:buAutoNum type="arabicPeriod"/>
            </a:pPr>
            <a:endParaRPr lang="en-US" sz="1600" dirty="0"/>
          </a:p>
          <a:p>
            <a:pPr marL="328613" indent="-342900" defTabSz="914400">
              <a:buFont typeface="+mj-lt"/>
              <a:buAutoNum type="arabicPeriod"/>
            </a:pPr>
            <a:r>
              <a:rPr lang="en-US" sz="1600" dirty="0"/>
              <a:t>There has been a </a:t>
            </a:r>
            <a:r>
              <a:rPr lang="en-US" sz="1600" b="1" dirty="0"/>
              <a:t>significant change of circumstances</a:t>
            </a:r>
            <a:r>
              <a:rPr lang="en-US" sz="1600" dirty="0"/>
              <a:t> during the executory period.</a:t>
            </a:r>
            <a:br>
              <a:rPr lang="en-US" sz="1600" dirty="0"/>
            </a:br>
            <a:endParaRPr lang="en-US" sz="1600" dirty="0"/>
          </a:p>
          <a:p>
            <a:pPr marL="328613" indent="-342900" defTabSz="914400">
              <a:buFont typeface="+mj-lt"/>
              <a:buAutoNum type="arabicPeriod"/>
            </a:pPr>
            <a:r>
              <a:rPr lang="en-US" sz="1600" dirty="0"/>
              <a:t>As a result of that change, it would be </a:t>
            </a:r>
            <a:r>
              <a:rPr lang="en-US" sz="1600" b="1" dirty="0"/>
              <a:t>inequitable</a:t>
            </a:r>
            <a:r>
              <a:rPr lang="en-US" sz="1600" dirty="0"/>
              <a:t> to enforce the terms of the order.</a:t>
            </a:r>
          </a:p>
          <a:p>
            <a:pPr indent="-228600" defTabSz="914400"/>
            <a:endParaRPr lang="en-US" sz="1600" dirty="0"/>
          </a:p>
        </p:txBody>
      </p:sp>
      <p:pic>
        <p:nvPicPr>
          <p:cNvPr id="5" name="Picture 1" descr="A painterly, expressive image of justice scales with a subtle, symbolic representation of imbalance, conveying a sense of unfairness. One side of the scales is visibly tilted lower, weighed down with objects symbolizing privilege, wealth, or power, while the other side is lighter with symbols of fairness, equality, or rights. The background has a muted courtroom or legal setting with soft lighting, creating a serious and introspective atmosphere. The style is rich and painterly, with warm tones that emphasize the imbalance and hint at a feeling of injustice.">
            <a:extLst>
              <a:ext uri="{FF2B5EF4-FFF2-40B4-BE49-F238E27FC236}">
                <a16:creationId xmlns:a16="http://schemas.microsoft.com/office/drawing/2014/main" id="{B40DD0F0-C3AD-75A0-DE6F-3A295FD172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95"/>
          <a:stretch/>
        </p:blipFill>
        <p:spPr bwMode="auto">
          <a:xfrm>
            <a:off x="5846384" y="0"/>
            <a:ext cx="5678591" cy="561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13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1FAA6-CB41-3D78-55C9-B9FED22E14A1}"/>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32944BC6-0CE3-365C-7BD7-095E6A680CD1}"/>
              </a:ext>
            </a:extLst>
          </p:cNvPr>
          <p:cNvSpPr txBox="1">
            <a:spLocks/>
          </p:cNvSpPr>
          <p:nvPr/>
        </p:nvSpPr>
        <p:spPr>
          <a:xfrm>
            <a:off x="714190" y="365841"/>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The Thwaite Debate</a:t>
            </a:r>
          </a:p>
        </p:txBody>
      </p:sp>
      <p:sp>
        <p:nvSpPr>
          <p:cNvPr id="3" name="Subtitle 2">
            <a:extLst>
              <a:ext uri="{FF2B5EF4-FFF2-40B4-BE49-F238E27FC236}">
                <a16:creationId xmlns:a16="http://schemas.microsoft.com/office/drawing/2014/main" id="{A0684D34-EC4F-36AA-B7AA-62CE17372C31}"/>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indent="-228600" defTabSz="914400"/>
            <a:r>
              <a:rPr lang="en-US" sz="1800" dirty="0"/>
              <a:t>Development ‘beyond’ Ormrod LJ’s initial test</a:t>
            </a:r>
          </a:p>
          <a:p>
            <a:pPr lvl="1" indent="-228600" defTabSz="914400"/>
            <a:r>
              <a:rPr lang="en-US" sz="1200" dirty="0"/>
              <a:t>L v L [2008] 1 FLR 13 </a:t>
            </a:r>
          </a:p>
          <a:p>
            <a:pPr lvl="1" indent="-228600" defTabSz="914400"/>
            <a:r>
              <a:rPr lang="en-US" sz="1200" dirty="0" err="1"/>
              <a:t>Kicinski</a:t>
            </a:r>
            <a:r>
              <a:rPr lang="en-US" sz="1200" dirty="0"/>
              <a:t> v </a:t>
            </a:r>
            <a:r>
              <a:rPr lang="en-US" sz="1200" dirty="0" err="1"/>
              <a:t>Pardi</a:t>
            </a:r>
            <a:r>
              <a:rPr lang="en-US" sz="1200" dirty="0"/>
              <a:t> [2021] EWHC 499 (Fam) </a:t>
            </a:r>
          </a:p>
          <a:p>
            <a:pPr indent="-228600" defTabSz="914400"/>
            <a:endParaRPr lang="en-US" sz="1800" dirty="0"/>
          </a:p>
          <a:p>
            <a:pPr indent="-228600" defTabSz="914400"/>
            <a:r>
              <a:rPr lang="en-US" sz="1800" dirty="0"/>
              <a:t>The ‘Death’ of Thwaite Mostyn J in: </a:t>
            </a:r>
          </a:p>
          <a:p>
            <a:pPr lvl="1" indent="-228600" defTabSz="914400"/>
            <a:r>
              <a:rPr lang="en-US" sz="1200" dirty="0"/>
              <a:t>SR v HR (Property Adjustment Orders) [2018] EWHC 606 (Fam)</a:t>
            </a:r>
          </a:p>
          <a:p>
            <a:pPr lvl="1" indent="-228600" defTabSz="914400"/>
            <a:r>
              <a:rPr lang="en-US" sz="1200" dirty="0"/>
              <a:t>BT v CU [2021] EWFC 87 </a:t>
            </a:r>
            <a:br>
              <a:rPr lang="en-US" sz="1200" dirty="0"/>
            </a:br>
            <a:endParaRPr lang="en-US" sz="1800" dirty="0"/>
          </a:p>
          <a:p>
            <a:pPr indent="-228600" defTabSz="914400"/>
            <a:r>
              <a:rPr lang="en-US" sz="1800" dirty="0"/>
              <a:t>Where are we now:</a:t>
            </a:r>
          </a:p>
          <a:p>
            <a:pPr lvl="1" indent="-228600" defTabSz="914400"/>
            <a:r>
              <a:rPr lang="en-US" sz="1200" dirty="0"/>
              <a:t>H v W [2023] EWFC 120 (B) </a:t>
            </a:r>
          </a:p>
          <a:p>
            <a:pPr indent="-228600" defTabSz="914400"/>
            <a:endParaRPr lang="en-US" sz="1225" dirty="0"/>
          </a:p>
        </p:txBody>
      </p:sp>
      <p:pic>
        <p:nvPicPr>
          <p:cNvPr id="5" name="Picture 4" descr="A painting of men wearing boxing gloves&#10;&#10;Description automatically generated">
            <a:extLst>
              <a:ext uri="{FF2B5EF4-FFF2-40B4-BE49-F238E27FC236}">
                <a16:creationId xmlns:a16="http://schemas.microsoft.com/office/drawing/2014/main" id="{D2F737CA-D72E-41D5-22E4-439C92F3BC80}"/>
              </a:ext>
            </a:extLst>
          </p:cNvPr>
          <p:cNvPicPr>
            <a:picLocks noChangeAspect="1"/>
          </p:cNvPicPr>
          <p:nvPr/>
        </p:nvPicPr>
        <p:blipFill>
          <a:blip r:embed="rId3"/>
          <a:srcRect r="-251"/>
          <a:stretch/>
        </p:blipFill>
        <p:spPr>
          <a:xfrm>
            <a:off x="5804366" y="0"/>
            <a:ext cx="5625633" cy="5611529"/>
          </a:xfrm>
          <a:prstGeom prst="rect">
            <a:avLst/>
          </a:prstGeom>
        </p:spPr>
      </p:pic>
    </p:spTree>
    <p:extLst>
      <p:ext uri="{BB962C8B-B14F-4D97-AF65-F5344CB8AC3E}">
        <p14:creationId xmlns:p14="http://schemas.microsoft.com/office/powerpoint/2010/main" val="2012468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F3364-592C-8A66-1E49-3A98019CC778}"/>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AA2611CE-A355-08CD-443B-DE780AB2DA33}"/>
              </a:ext>
            </a:extLst>
          </p:cNvPr>
          <p:cNvSpPr txBox="1">
            <a:spLocks/>
          </p:cNvSpPr>
          <p:nvPr/>
        </p:nvSpPr>
        <p:spPr>
          <a:xfrm>
            <a:off x="714190" y="365841"/>
            <a:ext cx="4638860"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Introducing: Barder</a:t>
            </a:r>
          </a:p>
          <a:p>
            <a:pPr marL="0" indent="0" defTabSz="914400">
              <a:spcBef>
                <a:spcPct val="0"/>
              </a:spcBef>
              <a:spcAft>
                <a:spcPts val="600"/>
              </a:spcAft>
              <a:buNone/>
            </a:pPr>
            <a:r>
              <a:rPr lang="en-US" sz="1600" i="1" u="sng" dirty="0">
                <a:latin typeface="+mj-lt"/>
                <a:ea typeface="+mj-ea"/>
                <a:cs typeface="+mj-cs"/>
              </a:rPr>
              <a:t>Barder v Barder (</a:t>
            </a:r>
            <a:r>
              <a:rPr lang="en-US" sz="1600" i="1" u="sng" dirty="0" err="1">
                <a:latin typeface="+mj-lt"/>
                <a:ea typeface="+mj-ea"/>
                <a:cs typeface="+mj-cs"/>
              </a:rPr>
              <a:t>Caluori</a:t>
            </a:r>
            <a:r>
              <a:rPr lang="en-US" sz="1600" i="1" u="sng" dirty="0">
                <a:latin typeface="+mj-lt"/>
                <a:ea typeface="+mj-ea"/>
                <a:cs typeface="+mj-cs"/>
              </a:rPr>
              <a:t> Intervening) </a:t>
            </a:r>
            <a:r>
              <a:rPr lang="en-US" sz="1600" u="sng" dirty="0">
                <a:latin typeface="+mj-lt"/>
                <a:ea typeface="+mj-ea"/>
                <a:cs typeface="+mj-cs"/>
              </a:rPr>
              <a:t>[1987] 2 FLR 480 (HL) </a:t>
            </a:r>
          </a:p>
        </p:txBody>
      </p:sp>
      <p:sp>
        <p:nvSpPr>
          <p:cNvPr id="3" name="Subtitle 2">
            <a:extLst>
              <a:ext uri="{FF2B5EF4-FFF2-40B4-BE49-F238E27FC236}">
                <a16:creationId xmlns:a16="http://schemas.microsoft.com/office/drawing/2014/main" id="{04B1F82F-8FFC-2CE6-8064-D75DE5333BDC}"/>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328613" indent="-342900" defTabSz="914400">
              <a:buFont typeface="+mj-lt"/>
              <a:buAutoNum type="arabicPeriod"/>
            </a:pPr>
            <a:r>
              <a:rPr lang="en-US" sz="1600" dirty="0"/>
              <a:t>Events have occurred since the making of the order invalidating the basis, or fundamental assumption, upon which the order was made.</a:t>
            </a:r>
            <a:br>
              <a:rPr lang="en-US" sz="1600" dirty="0"/>
            </a:br>
            <a:endParaRPr lang="en-US" sz="1600" dirty="0"/>
          </a:p>
          <a:p>
            <a:pPr marL="328613" indent="-342900" defTabSz="914400">
              <a:buFont typeface="+mj-lt"/>
              <a:buAutoNum type="arabicPeriod"/>
            </a:pPr>
            <a:r>
              <a:rPr lang="en-US" sz="1600" dirty="0"/>
              <a:t>The new events should have occurred within a relatively short time of the order having been made. </a:t>
            </a:r>
            <a:br>
              <a:rPr lang="en-US" sz="1600" dirty="0"/>
            </a:br>
            <a:endParaRPr lang="en-US" sz="1600" dirty="0"/>
          </a:p>
          <a:p>
            <a:pPr marL="328613" indent="-342900" defTabSz="914400">
              <a:buFont typeface="+mj-lt"/>
              <a:buAutoNum type="arabicPeriod"/>
            </a:pPr>
            <a:r>
              <a:rPr lang="en-US" sz="1600" dirty="0"/>
              <a:t>The application to set aside should be made promptly.</a:t>
            </a:r>
            <a:br>
              <a:rPr lang="en-US" sz="1600" dirty="0"/>
            </a:br>
            <a:endParaRPr lang="en-US" sz="1600" dirty="0"/>
          </a:p>
          <a:p>
            <a:pPr marL="328613" indent="-342900" defTabSz="914400">
              <a:buFont typeface="+mj-lt"/>
              <a:buAutoNum type="arabicPeriod"/>
            </a:pPr>
            <a:r>
              <a:rPr lang="en-US" sz="1600" dirty="0"/>
              <a:t>Variation should not prejudice third parties.</a:t>
            </a:r>
          </a:p>
          <a:p>
            <a:pPr marL="328613" indent="-342900" defTabSz="914400">
              <a:buFont typeface="+mj-lt"/>
              <a:buAutoNum type="arabicPeriod"/>
            </a:pPr>
            <a:endParaRPr lang="en-US" sz="1600" dirty="0"/>
          </a:p>
          <a:p>
            <a:pPr marL="328613" indent="-342900" defTabSz="914400">
              <a:buFont typeface="+mj-lt"/>
              <a:buAutoNum type="arabicPeriod"/>
            </a:pPr>
            <a:r>
              <a:rPr lang="en-US" sz="1600" dirty="0"/>
              <a:t>No alternative mainstream relief is available.</a:t>
            </a:r>
          </a:p>
        </p:txBody>
      </p:sp>
      <p:pic>
        <p:nvPicPr>
          <p:cNvPr id="2049" name="Picture 1" descr="A slightly impressionist painting of stacks of paper in a lawyer's office. The scene shows piles of documents, folders, and files arranged on a large wooden desk with some spilling over the sides, hinting at a busy legal practice. The room has classic details, with a bookshelf filled with legal volumes and a soft light streaming in through a window, casting warm tones over the papers and desk. The brushstrokes are loose but capture details like the texture of paper, the wood grain of the desk, and the quiet, contemplative atmosphere of a law office. The overall tone is slightly impressionistic, with subtle blending and depth.">
            <a:extLst>
              <a:ext uri="{FF2B5EF4-FFF2-40B4-BE49-F238E27FC236}">
                <a16:creationId xmlns:a16="http://schemas.microsoft.com/office/drawing/2014/main" id="{50A72BF9-8125-682E-4B7C-0CCF9147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471" y="-1"/>
            <a:ext cx="5611529" cy="561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A0B8-52CD-0921-A10F-D76190C73EAF}"/>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30D05777-4D6A-7955-853C-D8A86F4D2C7C}"/>
              </a:ext>
            </a:extLst>
          </p:cNvPr>
          <p:cNvSpPr txBox="1">
            <a:spLocks/>
          </p:cNvSpPr>
          <p:nvPr/>
        </p:nvSpPr>
        <p:spPr>
          <a:xfrm>
            <a:off x="714190" y="365841"/>
            <a:ext cx="4356472" cy="1697097"/>
          </a:xfrm>
          <a:prstGeom prst="rect">
            <a:avLst/>
          </a:prstGeom>
        </p:spPr>
        <p:txBody>
          <a:bodyPr vert="horz" lIns="91440" tIns="45720" rIns="91440" bIns="45720" rtlCol="0" anchor="ctr">
            <a:normAutofit lnSpcReduction="10000"/>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The First Condition: Unforeseen and Unforeseeable</a:t>
            </a:r>
          </a:p>
        </p:txBody>
      </p:sp>
      <p:sp>
        <p:nvSpPr>
          <p:cNvPr id="3" name="Subtitle 2">
            <a:extLst>
              <a:ext uri="{FF2B5EF4-FFF2-40B4-BE49-F238E27FC236}">
                <a16:creationId xmlns:a16="http://schemas.microsoft.com/office/drawing/2014/main" id="{D352C882-8DBC-9236-8CFF-B05C9304B9AC}"/>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defTabSz="914400"/>
            <a:r>
              <a:rPr lang="en-US" sz="1800" dirty="0"/>
              <a:t>The consensus view:</a:t>
            </a:r>
          </a:p>
          <a:p>
            <a:pPr lvl="1" defTabSz="914400"/>
            <a:r>
              <a:rPr lang="en-US" sz="1200" dirty="0"/>
              <a:t>Cornick v Cornick [1994] 2 FLR 530</a:t>
            </a:r>
          </a:p>
          <a:p>
            <a:pPr marL="428625" lvl="1" indent="0" defTabSz="914400">
              <a:buNone/>
            </a:pPr>
            <a:endParaRPr lang="en-US" sz="850" dirty="0"/>
          </a:p>
          <a:p>
            <a:pPr defTabSz="914400"/>
            <a:r>
              <a:rPr lang="en-US" sz="1800" dirty="0"/>
              <a:t>A  narrowing of the test?</a:t>
            </a:r>
          </a:p>
          <a:p>
            <a:pPr lvl="1" defTabSz="914400"/>
            <a:r>
              <a:rPr lang="en-US" sz="1200" dirty="0"/>
              <a:t>J v B (Family Law Arbitration: Award) [2016] 1 WLR 3319 </a:t>
            </a:r>
          </a:p>
          <a:p>
            <a:pPr lvl="1" defTabSz="914400"/>
            <a:r>
              <a:rPr lang="en-US" sz="1200" dirty="0"/>
              <a:t>BT v CU [2021] EWFC 87 </a:t>
            </a:r>
          </a:p>
        </p:txBody>
      </p:sp>
      <p:pic>
        <p:nvPicPr>
          <p:cNvPr id="3075" name="Picture 3" descr="An impressionist-style painting of a group of surprised lawyers, with expressive, loose brushstrokes capturing their collective reaction. The lawyers, dressed in semi-formal attire, each have unique surprised expressions, with wide eyes, raised eyebrows, and open mouths. The background is softly blurred, suggesting a courtroom or office, allowing the focus to remain on the group’s reaction. The colors are vibrant but muted, adding depth and a dynamic, emotional quality to the scene, characteristic of impressionism.">
            <a:extLst>
              <a:ext uri="{FF2B5EF4-FFF2-40B4-BE49-F238E27FC236}">
                <a16:creationId xmlns:a16="http://schemas.microsoft.com/office/drawing/2014/main" id="{82F4D626-E37A-3942-E55E-F66F1F876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552" y="-4919"/>
            <a:ext cx="5616448" cy="561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815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6BD0D-897D-3DBC-8765-EBD2E75E10E7}"/>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A279A7B6-7534-C628-934C-47CBC8D65777}"/>
              </a:ext>
            </a:extLst>
          </p:cNvPr>
          <p:cNvSpPr txBox="1">
            <a:spLocks/>
          </p:cNvSpPr>
          <p:nvPr/>
        </p:nvSpPr>
        <p:spPr>
          <a:xfrm>
            <a:off x="714190" y="365841"/>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Potential Barder Events</a:t>
            </a:r>
          </a:p>
        </p:txBody>
      </p:sp>
      <p:sp>
        <p:nvSpPr>
          <p:cNvPr id="3" name="Subtitle 2">
            <a:extLst>
              <a:ext uri="{FF2B5EF4-FFF2-40B4-BE49-F238E27FC236}">
                <a16:creationId xmlns:a16="http://schemas.microsoft.com/office/drawing/2014/main" id="{86639D9E-2A66-8007-397F-C0C84FDE6292}"/>
              </a:ext>
            </a:extLst>
          </p:cNvPr>
          <p:cNvSpPr txBox="1">
            <a:spLocks/>
          </p:cNvSpPr>
          <p:nvPr/>
        </p:nvSpPr>
        <p:spPr>
          <a:xfrm>
            <a:off x="435056" y="1689653"/>
            <a:ext cx="5279944" cy="3921876"/>
          </a:xfrm>
          <a:prstGeom prst="rect">
            <a:avLst/>
          </a:prstGeom>
        </p:spPr>
        <p:txBody>
          <a:bodyPr vert="horz" lIns="91440" tIns="45720" rIns="91440" bIns="45720" rtlCol="0" anchor="ctr">
            <a:normAutofit lnSpcReduction="10000"/>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buNone/>
            </a:pPr>
            <a:endParaRPr lang="en-US" sz="1600" dirty="0"/>
          </a:p>
          <a:p>
            <a:pPr indent="-228600" defTabSz="914400"/>
            <a:endParaRPr lang="en-US" sz="1800" dirty="0"/>
          </a:p>
          <a:p>
            <a:pPr indent="-228600" defTabSz="914400"/>
            <a:r>
              <a:rPr lang="en-US" sz="1800" dirty="0"/>
              <a:t>Death</a:t>
            </a:r>
          </a:p>
          <a:p>
            <a:pPr lvl="1" indent="-228600" defTabSz="914400"/>
            <a:r>
              <a:rPr lang="en-US" sz="1200" dirty="0"/>
              <a:t>Smith v Smith [1991] 2 FLR 432</a:t>
            </a:r>
          </a:p>
          <a:p>
            <a:pPr lvl="1" indent="-228600" defTabSz="914400"/>
            <a:r>
              <a:rPr lang="en-US" sz="1200" dirty="0"/>
              <a:t>WA v Executors of the Estate of HA [2015] EWHC 2233 (Fam),  </a:t>
            </a:r>
          </a:p>
          <a:p>
            <a:pPr lvl="1" indent="-228600" defTabSz="914400"/>
            <a:r>
              <a:rPr lang="en-US" sz="1200" dirty="0"/>
              <a:t>Critchell v Critchell [2015] EWCA Civ 436  </a:t>
            </a:r>
          </a:p>
          <a:p>
            <a:pPr indent="-228600" defTabSz="914400"/>
            <a:r>
              <a:rPr lang="en-US" sz="1800" dirty="0"/>
              <a:t>An inheritance</a:t>
            </a:r>
          </a:p>
          <a:p>
            <a:pPr lvl="1" indent="-228600" defTabSz="914400"/>
            <a:r>
              <a:rPr lang="en-US" sz="1200" dirty="0"/>
              <a:t>Critchell v Critchell [2015] EWCA Civ 436, </a:t>
            </a:r>
          </a:p>
          <a:p>
            <a:pPr indent="-228600" defTabSz="914400"/>
            <a:r>
              <a:rPr lang="en-US" sz="1800" dirty="0"/>
              <a:t>Remarriage</a:t>
            </a:r>
          </a:p>
          <a:p>
            <a:pPr lvl="1" indent="-228600" defTabSz="914400"/>
            <a:r>
              <a:rPr lang="en-US" sz="1200" dirty="0"/>
              <a:t>Walkden v Walkden [2009] EWCA Civ 627, [2010] 1 FLR 174</a:t>
            </a:r>
          </a:p>
          <a:p>
            <a:pPr indent="-228600" defTabSz="914400"/>
            <a:r>
              <a:rPr lang="en-US" sz="1800" dirty="0"/>
              <a:t>A change in housing needs</a:t>
            </a:r>
          </a:p>
          <a:p>
            <a:pPr lvl="1" indent="-228600" defTabSz="914400"/>
            <a:r>
              <a:rPr lang="en-US" sz="1200" dirty="0"/>
              <a:t>Nasim v Nasim [2015] EWHC 2620 (Fam)</a:t>
            </a:r>
          </a:p>
          <a:p>
            <a:pPr indent="-228600" defTabSz="914400"/>
            <a:r>
              <a:rPr lang="en-US" sz="1800" dirty="0"/>
              <a:t>An unforeseeable change in the law</a:t>
            </a:r>
          </a:p>
          <a:p>
            <a:pPr lvl="1" indent="-228600" defTabSz="914400"/>
            <a:r>
              <a:rPr lang="en-US" sz="1200" dirty="0"/>
              <a:t>De Renee v Galbraith-Marten [2023] EWFC 141</a:t>
            </a:r>
            <a:endParaRPr lang="en-US" sz="1800" dirty="0"/>
          </a:p>
          <a:p>
            <a:pPr indent="-228600" defTabSz="914400"/>
            <a:endParaRPr lang="en-US" sz="1600" dirty="0"/>
          </a:p>
        </p:txBody>
      </p:sp>
      <p:pic>
        <p:nvPicPr>
          <p:cNvPr id="4098" name="Picture 2" descr="An impressionist-style painting of a wedding scene, featuring a bride and groom surrounded by guests in an outdoor or softly lit chapel setting. The figures are dressed in formal attire, with expressive, loose brushstrokes capturing the joyous and celebratory mood. Soft, warm colors create a vibrant yet gentle atmosphere, with flowers, trees, or decorative elements subtly blended into the background. The overall style is painterly, evoking the warmth, love, and beauty of a wedding day in a dreamy, impressionistic manner.">
            <a:extLst>
              <a:ext uri="{FF2B5EF4-FFF2-40B4-BE49-F238E27FC236}">
                <a16:creationId xmlns:a16="http://schemas.microsoft.com/office/drawing/2014/main" id="{77BF1701-7E71-151A-DE9A-1A4123F97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472" y="0"/>
            <a:ext cx="5611528" cy="561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118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31B6-C780-6A86-0D16-1C1E5E37AFAC}"/>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894482E6-D014-4E1C-DC66-CE3A150FFF99}"/>
              </a:ext>
            </a:extLst>
          </p:cNvPr>
          <p:cNvSpPr txBox="1">
            <a:spLocks/>
          </p:cNvSpPr>
          <p:nvPr/>
        </p:nvSpPr>
        <p:spPr>
          <a:xfrm>
            <a:off x="714190" y="365841"/>
            <a:ext cx="4356472" cy="1697097"/>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spcBef>
                <a:spcPct val="0"/>
              </a:spcBef>
              <a:spcAft>
                <a:spcPts val="600"/>
              </a:spcAft>
              <a:buNone/>
            </a:pPr>
            <a:r>
              <a:rPr lang="en-US" sz="4000" dirty="0">
                <a:latin typeface="+mj-lt"/>
                <a:ea typeface="+mj-ea"/>
                <a:cs typeface="+mj-cs"/>
              </a:rPr>
              <a:t>Previously Excluded Events</a:t>
            </a:r>
          </a:p>
        </p:txBody>
      </p:sp>
      <p:sp>
        <p:nvSpPr>
          <p:cNvPr id="3" name="Subtitle 2">
            <a:extLst>
              <a:ext uri="{FF2B5EF4-FFF2-40B4-BE49-F238E27FC236}">
                <a16:creationId xmlns:a16="http://schemas.microsoft.com/office/drawing/2014/main" id="{EC154513-961B-C6B1-AA98-EB2806D3EB24}"/>
              </a:ext>
            </a:extLst>
          </p:cNvPr>
          <p:cNvSpPr txBox="1">
            <a:spLocks/>
          </p:cNvSpPr>
          <p:nvPr/>
        </p:nvSpPr>
        <p:spPr>
          <a:xfrm>
            <a:off x="435056" y="1689653"/>
            <a:ext cx="5279944" cy="3921876"/>
          </a:xfrm>
          <a:prstGeom prst="rect">
            <a:avLst/>
          </a:prstGeom>
        </p:spPr>
        <p:txBody>
          <a:bodyPr vert="horz" lIns="91440" tIns="45720" rIns="91440" bIns="45720" rtlCol="0" anchor="ctr">
            <a:normAutofit/>
          </a:bodyPr>
          <a:lst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a:lstStyle>
          <a:p>
            <a:pPr marL="0" indent="0" defTabSz="914400">
              <a:buNone/>
            </a:pPr>
            <a:endParaRPr lang="en-US" sz="1600" dirty="0"/>
          </a:p>
          <a:p>
            <a:pPr indent="-228600" defTabSz="914400"/>
            <a:r>
              <a:rPr lang="en-US" sz="1800" dirty="0"/>
              <a:t>Price fluctuations (whether in houses, shares, or other property)</a:t>
            </a:r>
          </a:p>
          <a:p>
            <a:pPr lvl="1" indent="-228600" defTabSz="914400"/>
            <a:r>
              <a:rPr lang="en-US" sz="1400" dirty="0"/>
              <a:t>Cornick v Cornick [1994] 2 FLR 530</a:t>
            </a:r>
          </a:p>
          <a:p>
            <a:pPr lvl="1" indent="-228600" defTabSz="914400"/>
            <a:r>
              <a:rPr lang="en-US" sz="1400" dirty="0" err="1"/>
              <a:t>Worlock</a:t>
            </a:r>
            <a:r>
              <a:rPr lang="en-US" sz="1400" dirty="0"/>
              <a:t> v </a:t>
            </a:r>
            <a:r>
              <a:rPr lang="en-US" sz="1400" dirty="0" err="1"/>
              <a:t>Worlock</a:t>
            </a:r>
            <a:r>
              <a:rPr lang="en-US" sz="1400" dirty="0"/>
              <a:t> [1994] 2 FLR 689</a:t>
            </a:r>
          </a:p>
          <a:p>
            <a:pPr lvl="1" indent="-228600" defTabSz="914400"/>
            <a:r>
              <a:rPr lang="en-US" sz="1400" dirty="0"/>
              <a:t>Walkden v Walkden [2009] EWCA Civ 627</a:t>
            </a:r>
            <a:br>
              <a:rPr lang="en-US" sz="1400" dirty="0"/>
            </a:br>
            <a:endParaRPr lang="en-US" sz="1400" dirty="0"/>
          </a:p>
          <a:p>
            <a:pPr indent="-228600" defTabSz="914400"/>
            <a:r>
              <a:rPr lang="en-US" sz="1800" dirty="0"/>
              <a:t>‘General misfortune’</a:t>
            </a:r>
          </a:p>
          <a:p>
            <a:pPr lvl="1" indent="-228600" defTabSz="914400"/>
            <a:r>
              <a:rPr lang="en-US" sz="1400" dirty="0"/>
              <a:t>Penrose v Penrose [1994] 2 FLR 621</a:t>
            </a:r>
          </a:p>
          <a:p>
            <a:pPr indent="-228600" defTabSz="914400"/>
            <a:endParaRPr lang="en-US" sz="1600" dirty="0"/>
          </a:p>
        </p:txBody>
      </p:sp>
      <p:sp>
        <p:nvSpPr>
          <p:cNvPr id="4" name="Rectangle 1">
            <a:extLst>
              <a:ext uri="{FF2B5EF4-FFF2-40B4-BE49-F238E27FC236}">
                <a16:creationId xmlns:a16="http://schemas.microsoft.com/office/drawing/2014/main" id="{3C5CA9C7-FDB7-C4D5-3C62-32E45FE0EBA1}"/>
              </a:ext>
            </a:extLst>
          </p:cNvPr>
          <p:cNvSpPr>
            <a:spLocks noChangeArrowheads="1"/>
          </p:cNvSpPr>
          <p:nvPr/>
        </p:nvSpPr>
        <p:spPr bwMode="auto">
          <a:xfrm flipV="1">
            <a:off x="1541268" y="-438806"/>
            <a:ext cx="37609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122" name="Picture 2" descr="An impressionist-style painting of a 1930s stock market scene, featuring traders and investors in period attire with suits, hats, and ties in a busy trading floor setting. The scene captures the atmosphere of the era, with expressive, loose brushstrokes evoking the intensity and bustle of financial activity during the 1930s. The color palette includes muted tones with hints of sepia and vintage shades, while ticker tape machines and vintage stock boards are visible in the background. The overall style is painterly, capturing the historic mood and energy of a bygone financial era.">
            <a:extLst>
              <a:ext uri="{FF2B5EF4-FFF2-40B4-BE49-F238E27FC236}">
                <a16:creationId xmlns:a16="http://schemas.microsoft.com/office/drawing/2014/main" id="{0A7F89A7-6DBA-3C13-F653-EBEFCE697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471" y="-1"/>
            <a:ext cx="5611529" cy="561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216636"/>
      </p:ext>
    </p:extLst>
  </p:cSld>
  <p:clrMapOvr>
    <a:masterClrMapping/>
  </p:clrMapOvr>
</p:sld>
</file>

<file path=ppt/theme/theme1.xml><?xml version="1.0" encoding="utf-8"?>
<a:theme xmlns:a="http://schemas.openxmlformats.org/drawingml/2006/main" name="Cover Slide 1">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Slide 2">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tent Slid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218</TotalTime>
  <Words>699</Words>
  <Application>Microsoft Macintosh PowerPoint</Application>
  <PresentationFormat>Custom</PresentationFormat>
  <Paragraphs>102</Paragraphs>
  <Slides>13</Slides>
  <Notes>12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13</vt:i4>
      </vt:variant>
    </vt:vector>
  </HeadingPairs>
  <TitlesOfParts>
    <vt:vector size="19" baseType="lpstr">
      <vt:lpstr>Aptos</vt:lpstr>
      <vt:lpstr>Arial</vt:lpstr>
      <vt:lpstr>Helvetica</vt:lpstr>
      <vt:lpstr>Cover Slide 1</vt:lpstr>
      <vt:lpstr>Cover Slide 2</vt:lpstr>
      <vt:lpstr>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Garlick</dc:creator>
  <cp:lastModifiedBy>Patrick John Steel</cp:lastModifiedBy>
  <cp:revision>29</cp:revision>
  <dcterms:created xsi:type="dcterms:W3CDTF">2024-04-19T14:07:47Z</dcterms:created>
  <dcterms:modified xsi:type="dcterms:W3CDTF">2024-11-08T16:56:49Z</dcterms:modified>
</cp:coreProperties>
</file>