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66" r:id="rId5"/>
  </p:sldMasterIdLst>
  <p:sldIdLst>
    <p:sldId id="257" r:id="rId6"/>
    <p:sldId id="258" r:id="rId7"/>
    <p:sldId id="259" r:id="rId8"/>
    <p:sldId id="260" r:id="rId9"/>
    <p:sldId id="262" r:id="rId10"/>
    <p:sldId id="261" r:id="rId11"/>
  </p:sldIdLst>
  <p:sldSz cx="11430000" cy="716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494BF-F050-5570-A329-D6784F951364}" v="51" dt="2024-11-08T16:33:39.561"/>
    <p1510:client id="{989CA541-2607-4F69-9A5F-18E3833AABF1}" v="21" dt="2024-11-08T13:45:04.278"/>
    <p1510:client id="{B2AFA81C-17C9-E44B-71E0-A79BCCF17163}" v="112" dt="2024-11-08T16:38:53.552"/>
    <p1510:client id="{FA75E5D4-8A0A-FB0E-CE4F-7AB0380C5A28}" v="502" dt="2024-11-08T16:31:13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194" y="114"/>
      </p:cViewPr>
      <p:guideLst>
        <p:guide orient="horz" pos="2257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ne Gadsden" userId="f2046bad-e8e0-44f0-b3db-766c8edf7365" providerId="ADAL" clId="{CB47CE53-2B24-4192-BCAE-C4727CCA6E08}"/>
    <pc:docChg chg="custSel modSld">
      <pc:chgData name="Lynne Gadsden" userId="f2046bad-e8e0-44f0-b3db-766c8edf7365" providerId="ADAL" clId="{CB47CE53-2B24-4192-BCAE-C4727CCA6E08}" dt="2024-11-08T16:48:53.284" v="51" actId="20577"/>
      <pc:docMkLst>
        <pc:docMk/>
      </pc:docMkLst>
      <pc:sldChg chg="modSp mod">
        <pc:chgData name="Lynne Gadsden" userId="f2046bad-e8e0-44f0-b3db-766c8edf7365" providerId="ADAL" clId="{CB47CE53-2B24-4192-BCAE-C4727CCA6E08}" dt="2024-11-08T16:48:53.284" v="51" actId="20577"/>
        <pc:sldMkLst>
          <pc:docMk/>
          <pc:sldMk cId="3590355989" sldId="259"/>
        </pc:sldMkLst>
        <pc:spChg chg="mod">
          <ac:chgData name="Lynne Gadsden" userId="f2046bad-e8e0-44f0-b3db-766c8edf7365" providerId="ADAL" clId="{CB47CE53-2B24-4192-BCAE-C4727CCA6E08}" dt="2024-11-08T16:48:53.284" v="51" actId="20577"/>
          <ac:spMkLst>
            <pc:docMk/>
            <pc:sldMk cId="3590355989" sldId="259"/>
            <ac:spMk id="3" creationId="{BB30646B-98A9-7786-4EAD-71C06450D34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66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orient="horz" pos="4162" userDrawn="1">
          <p15:clr>
            <a:srgbClr val="FBAE40"/>
          </p15:clr>
        </p15:guide>
        <p15:guide id="4" pos="68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79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1" userDrawn="1">
          <p15:clr>
            <a:srgbClr val="FBAE40"/>
          </p15:clr>
        </p15:guide>
        <p15:guide id="2" pos="357" userDrawn="1">
          <p15:clr>
            <a:srgbClr val="FBAE40"/>
          </p15:clr>
        </p15:guide>
        <p15:guide id="3" orient="horz" pos="4162" userDrawn="1">
          <p15:clr>
            <a:srgbClr val="FBAE40"/>
          </p15:clr>
        </p15:guide>
        <p15:guide id="4" pos="68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426B3-8972-F178-AA0D-CE51A7E3A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588"/>
            <a:ext cx="11430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8426B3-8972-F178-AA0D-CE51A7E3A6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588"/>
            <a:ext cx="1143000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82F4D94-39A9-B473-3B58-A5ADD889450B}"/>
              </a:ext>
            </a:extLst>
          </p:cNvPr>
          <p:cNvSpPr txBox="1">
            <a:spLocks/>
          </p:cNvSpPr>
          <p:nvPr/>
        </p:nvSpPr>
        <p:spPr>
          <a:xfrm>
            <a:off x="575364" y="3271259"/>
            <a:ext cx="4988674" cy="1619918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7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F4B4B-6A25-3C89-07CE-E68AAFD0B2F0}"/>
              </a:ext>
            </a:extLst>
          </p:cNvPr>
          <p:cNvSpPr txBox="1">
            <a:spLocks/>
          </p:cNvSpPr>
          <p:nvPr/>
        </p:nvSpPr>
        <p:spPr>
          <a:xfrm>
            <a:off x="575364" y="6287499"/>
            <a:ext cx="4445210" cy="213812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82611-E331-3C03-7F86-84C4926C2F14}"/>
              </a:ext>
            </a:extLst>
          </p:cNvPr>
          <p:cNvSpPr txBox="1"/>
          <p:nvPr/>
        </p:nvSpPr>
        <p:spPr>
          <a:xfrm>
            <a:off x="438150" y="3171825"/>
            <a:ext cx="4086225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700">
                <a:solidFill>
                  <a:schemeClr val="bg1"/>
                </a:solidFill>
              </a:rPr>
              <a:t>Pensions in the new </a:t>
            </a:r>
            <a:r>
              <a:rPr lang="en-US" sz="2700" err="1">
                <a:solidFill>
                  <a:schemeClr val="bg1"/>
                </a:solidFill>
              </a:rPr>
              <a:t>Labour</a:t>
            </a:r>
            <a:r>
              <a:rPr lang="en-US" sz="2700">
                <a:solidFill>
                  <a:schemeClr val="bg1"/>
                </a:solidFill>
              </a:rPr>
              <a:t> world!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70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>
                <a:solidFill>
                  <a:schemeClr val="bg1"/>
                </a:solidFill>
              </a:rPr>
              <a:t>Hosted by Trina Little / Barrister at Westgate Chambers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D5961-FF06-E4E7-2BDD-2CFC118108D3}"/>
              </a:ext>
            </a:extLst>
          </p:cNvPr>
          <p:cNvSpPr txBox="1"/>
          <p:nvPr/>
        </p:nvSpPr>
        <p:spPr>
          <a:xfrm>
            <a:off x="438150" y="6016342"/>
            <a:ext cx="5715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Michael and Lynne Gadsden / Eight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8E50585-922D-D95E-E735-383206D62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555" y="6183935"/>
            <a:ext cx="2260707" cy="9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9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E9BA9C9-0A41-1A47-F258-ADCCB19B31DE}"/>
              </a:ext>
            </a:extLst>
          </p:cNvPr>
          <p:cNvSpPr txBox="1">
            <a:spLocks/>
          </p:cNvSpPr>
          <p:nvPr/>
        </p:nvSpPr>
        <p:spPr>
          <a:xfrm>
            <a:off x="566738" y="557213"/>
            <a:ext cx="4988674" cy="322681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D71E48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7AE62-6C0F-0000-048E-DCA9595AAE6C}"/>
              </a:ext>
            </a:extLst>
          </p:cNvPr>
          <p:cNvSpPr txBox="1">
            <a:spLocks/>
          </p:cNvSpPr>
          <p:nvPr/>
        </p:nvSpPr>
        <p:spPr>
          <a:xfrm>
            <a:off x="566738" y="1092051"/>
            <a:ext cx="6138862" cy="3860949"/>
          </a:xfrm>
          <a:prstGeom prst="rect">
            <a:avLst/>
          </a:prstGeom>
        </p:spPr>
        <p:txBody>
          <a:bodyPr lIns="0" tIns="0" rIns="0" bIns="0" anchor="t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Trina Little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    Barrister at Westgate Chambers 14 years +</a:t>
            </a:r>
            <a:endParaRPr lang="en-GB" sz="1400" b="1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    Specialising in financial remedies</a:t>
            </a:r>
            <a:endParaRPr lang="en-GB" sz="1400" b="1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Michael &amp; Lynne Gadsden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    Senior Wealth Consultant and Chartered Financial Planner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    Eight Wealth Management Tunbridge Wells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    Principal Partner Practice at St. James’s Place 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    30 + years each giving holistic advice	</a:t>
            </a:r>
            <a:endParaRPr lang="en-GB">
              <a:solidFill>
                <a:srgbClr val="000000"/>
              </a:solidFill>
              <a:latin typeface="Apto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4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    Pensions experts </a:t>
            </a:r>
            <a:endParaRPr lang="en-GB" sz="2600">
              <a:solidFill>
                <a:srgbClr val="000000"/>
              </a:solidFill>
              <a:latin typeface="Aptos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>
              <a:solidFill>
                <a:srgbClr val="D71E48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58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C86BA-1C74-579A-D952-DC9D511D1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44F73A9E-37D9-6899-8F75-41725A282EFC}"/>
              </a:ext>
            </a:extLst>
          </p:cNvPr>
          <p:cNvSpPr txBox="1">
            <a:spLocks/>
          </p:cNvSpPr>
          <p:nvPr/>
        </p:nvSpPr>
        <p:spPr>
          <a:xfrm>
            <a:off x="566738" y="557213"/>
            <a:ext cx="4988674" cy="322681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D71E48"/>
                </a:solidFill>
              </a:rPr>
              <a:t>Personal taxation bandings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0646B-98A9-7786-4EAD-71C06450D34B}"/>
              </a:ext>
            </a:extLst>
          </p:cNvPr>
          <p:cNvSpPr txBox="1">
            <a:spLocks/>
          </p:cNvSpPr>
          <p:nvPr/>
        </p:nvSpPr>
        <p:spPr>
          <a:xfrm>
            <a:off x="566738" y="1092051"/>
            <a:ext cx="6597569" cy="3860949"/>
          </a:xfrm>
          <a:prstGeom prst="rect">
            <a:avLst/>
          </a:prstGeom>
        </p:spPr>
        <p:txBody>
          <a:bodyPr lIns="0" tIns="0" rIns="0" bIns="0" anchor="t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b="1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 fontAlgn="base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 i="0" dirty="0" err="1">
                <a:solidFill>
                  <a:srgbClr val="000000"/>
                </a:solidFill>
                <a:effectLst/>
              </a:rPr>
              <a:t>Income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 			</a:t>
            </a:r>
            <a:r>
              <a:rPr lang="it-IT" sz="1800" b="1" dirty="0">
                <a:solidFill>
                  <a:srgbClr val="000000"/>
                </a:solidFill>
              </a:rPr>
              <a:t>		Tax Rate</a:t>
            </a:r>
            <a:endParaRPr lang="it-IT" sz="1800" b="1" i="0" dirty="0">
              <a:solidFill>
                <a:srgbClr val="000000"/>
              </a:solidFill>
              <a:effectLst/>
            </a:endParaRPr>
          </a:p>
          <a:p>
            <a:pPr marL="213995" indent="-213995" fontAlgn="base">
              <a:lnSpc>
                <a:spcPts val="1376"/>
              </a:lnSpc>
              <a:spcAft>
                <a:spcPts val="800"/>
              </a:spcAft>
            </a:pPr>
            <a:endParaRPr lang="it-IT" sz="1800" b="1" i="0" dirty="0">
              <a:solidFill>
                <a:srgbClr val="000000"/>
              </a:solidFill>
              <a:effectLst/>
            </a:endParaRPr>
          </a:p>
          <a:p>
            <a:pPr marL="213995" indent="-213995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 i="0" dirty="0">
                <a:solidFill>
                  <a:srgbClr val="000000"/>
                </a:solidFill>
                <a:effectLst/>
              </a:rPr>
              <a:t>£0 - £12,570</a:t>
            </a:r>
            <a:r>
              <a:rPr lang="it-IT" sz="1800" b="0" i="0" dirty="0">
                <a:solidFill>
                  <a:srgbClr val="000000"/>
                </a:solidFill>
                <a:effectLst/>
                <a:cs typeface="Calibri"/>
              </a:rPr>
              <a:t> 		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   </a:t>
            </a:r>
            <a:r>
              <a:rPr lang="it-IT" sz="1800" dirty="0">
                <a:solidFill>
                  <a:srgbClr val="000000"/>
                </a:solidFill>
                <a:ea typeface="Calibri"/>
                <a:cs typeface="Calibri"/>
              </a:rPr>
              <a:t>   	</a:t>
            </a:r>
            <a:r>
              <a:rPr lang="it-IT" sz="1800" b="1" dirty="0">
                <a:solidFill>
                  <a:srgbClr val="000000"/>
                </a:solidFill>
                <a:ea typeface="Calibri"/>
                <a:cs typeface="Calibri"/>
              </a:rPr>
              <a:t>= 0%  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 </a:t>
            </a:r>
            <a:endParaRPr lang="it-IT" sz="1000" b="1" i="0" dirty="0">
              <a:solidFill>
                <a:srgbClr val="000000"/>
              </a:solidFill>
              <a:effectLst/>
              <a:cs typeface="Segoe UI" panose="020B0502040204020203" pitchFamily="34" charset="0"/>
            </a:endParaRPr>
          </a:p>
          <a:p>
            <a:pPr marL="213995" indent="-213995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 i="0" dirty="0">
                <a:solidFill>
                  <a:srgbClr val="000000"/>
                </a:solidFill>
                <a:effectLst/>
              </a:rPr>
              <a:t>£</a:t>
            </a:r>
            <a:r>
              <a:rPr lang="it-IT" sz="1800" b="1" dirty="0">
                <a:solidFill>
                  <a:srgbClr val="000000"/>
                </a:solidFill>
              </a:rPr>
              <a:t>12,571-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 £50,270 (£37,700)</a:t>
            </a:r>
            <a:r>
              <a:rPr lang="it-IT" sz="1800" b="1" i="0" dirty="0">
                <a:solidFill>
                  <a:srgbClr val="000000"/>
                </a:solidFill>
                <a:effectLst/>
                <a:cs typeface="Calibri"/>
              </a:rPr>
              <a:t> 	</a:t>
            </a:r>
            <a:r>
              <a:rPr lang="it-IT" sz="1800" b="1" dirty="0">
                <a:solidFill>
                  <a:srgbClr val="000000"/>
                </a:solidFill>
                <a:cs typeface="Calibri"/>
              </a:rPr>
              <a:t>  	= 20% </a:t>
            </a:r>
            <a:endParaRPr lang="it-IT" sz="1800" b="1" i="0" dirty="0">
              <a:solidFill>
                <a:srgbClr val="000000"/>
              </a:solidFill>
              <a:effectLst/>
              <a:cs typeface="Segoe UI" panose="020B0502040204020203" pitchFamily="34" charset="0"/>
            </a:endParaRPr>
          </a:p>
          <a:p>
            <a:pPr marL="213995" indent="-213995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 i="0" dirty="0">
                <a:solidFill>
                  <a:srgbClr val="000000"/>
                </a:solidFill>
                <a:effectLst/>
              </a:rPr>
              <a:t>£</a:t>
            </a:r>
            <a:r>
              <a:rPr lang="it-IT" sz="1800" b="1" dirty="0">
                <a:solidFill>
                  <a:srgbClr val="000000"/>
                </a:solidFill>
              </a:rPr>
              <a:t>50,271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 - £100,000		</a:t>
            </a:r>
            <a:r>
              <a:rPr lang="it-IT" sz="1800" b="1" dirty="0">
                <a:solidFill>
                  <a:srgbClr val="000000"/>
                </a:solidFill>
              </a:rPr>
              <a:t>   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 </a:t>
            </a:r>
            <a:r>
              <a:rPr lang="it-IT" sz="1000" b="1" dirty="0">
                <a:solidFill>
                  <a:srgbClr val="000000"/>
                </a:solidFill>
                <a:cs typeface="Segoe UI"/>
              </a:rPr>
              <a:t>  	 </a:t>
            </a:r>
            <a:r>
              <a:rPr lang="it-IT" sz="1800" b="1" dirty="0">
                <a:solidFill>
                  <a:srgbClr val="000000"/>
                </a:solidFill>
              </a:rPr>
              <a:t>= 40%</a:t>
            </a:r>
            <a:endParaRPr lang="it-IT" sz="1800" b="1" i="0" dirty="0">
              <a:solidFill>
                <a:srgbClr val="000000"/>
              </a:solidFill>
              <a:effectLst/>
              <a:cs typeface="Segoe UI" panose="020B0502040204020203" pitchFamily="34" charset="0"/>
            </a:endParaRPr>
          </a:p>
          <a:p>
            <a:pPr marL="213995" indent="-213995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 i="0" dirty="0">
                <a:solidFill>
                  <a:srgbClr val="000000"/>
                </a:solidFill>
                <a:effectLst/>
              </a:rPr>
              <a:t>£100,000 - £125,140</a:t>
            </a:r>
            <a:r>
              <a:rPr lang="it-IT" sz="1800" b="0" i="0" dirty="0">
                <a:solidFill>
                  <a:srgbClr val="000000"/>
                </a:solidFill>
                <a:effectLst/>
                <a:cs typeface="Calibri"/>
              </a:rPr>
              <a:t> 		</a:t>
            </a:r>
            <a:r>
              <a:rPr lang="it-IT" sz="1800" dirty="0">
                <a:solidFill>
                  <a:srgbClr val="000000"/>
                </a:solidFill>
                <a:cs typeface="Calibri"/>
              </a:rPr>
              <a:t>      	</a:t>
            </a:r>
            <a:r>
              <a:rPr lang="it-IT" sz="1800" b="1" i="0" dirty="0">
                <a:solidFill>
                  <a:srgbClr val="000000"/>
                </a:solidFill>
                <a:effectLst/>
                <a:cs typeface="Calibri"/>
              </a:rPr>
              <a:t>=</a:t>
            </a:r>
            <a:r>
              <a:rPr lang="it-IT" sz="1800" b="1" dirty="0">
                <a:solidFill>
                  <a:srgbClr val="000000"/>
                </a:solidFill>
                <a:cs typeface="Calibri"/>
              </a:rPr>
              <a:t> 6</a:t>
            </a:r>
            <a:r>
              <a:rPr lang="it-IT" sz="1800" b="1" dirty="0">
                <a:solidFill>
                  <a:srgbClr val="000000"/>
                </a:solidFill>
              </a:rPr>
              <a:t>0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%</a:t>
            </a:r>
            <a:r>
              <a:rPr lang="it-IT" sz="1800" b="0" i="0" dirty="0">
                <a:solidFill>
                  <a:srgbClr val="000000"/>
                </a:solidFill>
                <a:effectLst/>
              </a:rPr>
              <a:t> </a:t>
            </a:r>
            <a:endParaRPr lang="it-IT" sz="1000" b="0" i="0" dirty="0">
              <a:solidFill>
                <a:srgbClr val="000000"/>
              </a:solidFill>
              <a:effectLst/>
              <a:cs typeface="Segoe UI" panose="020B0502040204020203" pitchFamily="34" charset="0"/>
            </a:endParaRPr>
          </a:p>
          <a:p>
            <a:pPr marL="213995" indent="-213995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 i="0" dirty="0">
                <a:solidFill>
                  <a:srgbClr val="000000"/>
                </a:solidFill>
                <a:effectLst/>
              </a:rPr>
              <a:t>£125,141 +			</a:t>
            </a:r>
            <a:r>
              <a:rPr lang="it-IT" sz="1800" b="1" dirty="0">
                <a:solidFill>
                  <a:srgbClr val="000000"/>
                </a:solidFill>
              </a:rPr>
              <a:t>           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=</a:t>
            </a:r>
            <a:r>
              <a:rPr lang="it-IT" sz="1800" b="1" dirty="0">
                <a:solidFill>
                  <a:srgbClr val="000000"/>
                </a:solidFill>
              </a:rPr>
              <a:t> </a:t>
            </a:r>
            <a:r>
              <a:rPr lang="it-IT" sz="1800" b="1" i="0" dirty="0">
                <a:solidFill>
                  <a:srgbClr val="000000"/>
                </a:solidFill>
                <a:effectLst/>
              </a:rPr>
              <a:t>45%</a:t>
            </a:r>
            <a:r>
              <a:rPr lang="it-IT" sz="1800" b="0" i="0" dirty="0">
                <a:solidFill>
                  <a:srgbClr val="000000"/>
                </a:solidFill>
                <a:effectLst/>
              </a:rPr>
              <a:t> </a:t>
            </a:r>
            <a:endParaRPr lang="it-IT" sz="1000" b="0" i="0" dirty="0">
              <a:solidFill>
                <a:srgbClr val="000000"/>
              </a:solidFill>
              <a:effectLst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dirty="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 dirty="0">
              <a:solidFill>
                <a:srgbClr val="D71E48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55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D6187-E59D-8B93-7F77-E8133E50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62341BF-FED8-8202-9D24-9B815276F78C}"/>
              </a:ext>
            </a:extLst>
          </p:cNvPr>
          <p:cNvSpPr txBox="1">
            <a:spLocks/>
          </p:cNvSpPr>
          <p:nvPr/>
        </p:nvSpPr>
        <p:spPr>
          <a:xfrm>
            <a:off x="566738" y="557213"/>
            <a:ext cx="4988674" cy="322681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D71E48"/>
                </a:solidFill>
              </a:rPr>
              <a:t>Annual Allowance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330FC-6625-F576-24EE-0F89EEAF939D}"/>
              </a:ext>
            </a:extLst>
          </p:cNvPr>
          <p:cNvSpPr txBox="1">
            <a:spLocks/>
          </p:cNvSpPr>
          <p:nvPr/>
        </p:nvSpPr>
        <p:spPr>
          <a:xfrm>
            <a:off x="566738" y="1092051"/>
            <a:ext cx="5148262" cy="3860949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b="1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 algn="l" rtl="0" fontAlgn="base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 panose="020B0004020202020204" pitchFamily="34" charset="0"/>
              </a:rPr>
              <a:t>Tax </a:t>
            </a:r>
            <a:r>
              <a:rPr lang="it-IT" sz="1800" b="1" err="1">
                <a:solidFill>
                  <a:srgbClr val="000000"/>
                </a:solidFill>
                <a:latin typeface="Aptos" panose="020B0004020202020204" pitchFamily="34" charset="0"/>
              </a:rPr>
              <a:t>Year</a:t>
            </a:r>
            <a:r>
              <a:rPr lang="it-IT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				</a:t>
            </a:r>
            <a:r>
              <a:rPr lang="it-IT" sz="1800" b="1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Allowance</a:t>
            </a:r>
            <a:r>
              <a:rPr lang="it-IT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£</a:t>
            </a:r>
          </a:p>
          <a:p>
            <a:pPr marL="0" indent="0" algn="l" rtl="0" fontAlgn="base">
              <a:lnSpc>
                <a:spcPts val="1376"/>
              </a:lnSpc>
              <a:spcAft>
                <a:spcPts val="800"/>
              </a:spcAft>
              <a:buNone/>
            </a:pPr>
            <a:endParaRPr lang="it-IT" sz="1800" b="1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2021/22</a:t>
            </a:r>
            <a:r>
              <a:rPr lang="it-IT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			</a:t>
            </a:r>
            <a:r>
              <a:rPr lang="it-IT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40k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>
                <a:solidFill>
                  <a:srgbClr val="000000"/>
                </a:solidFill>
                <a:latin typeface="Calibri" panose="020F0502020204030204" pitchFamily="34" charset="0"/>
              </a:rPr>
              <a:t>2022/23			40k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2023/24			60k</a:t>
            </a:r>
          </a:p>
          <a:p>
            <a:pPr algn="l" rtl="0" fontAlgn="base">
              <a:lnSpc>
                <a:spcPts val="1376"/>
              </a:lnSpc>
              <a:spcAft>
                <a:spcPts val="800"/>
              </a:spcAft>
            </a:pPr>
            <a:r>
              <a:rPr lang="it-IT" sz="1800" b="1">
                <a:solidFill>
                  <a:srgbClr val="000000"/>
                </a:solidFill>
                <a:latin typeface="Calibri" panose="020F0502020204030204" pitchFamily="34" charset="0"/>
              </a:rPr>
              <a:t>2024/25			60k</a:t>
            </a:r>
            <a:r>
              <a:rPr lang="it-IT" sz="1800" b="1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it-IT" sz="1800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 </a:t>
            </a:r>
            <a:endParaRPr lang="it-IT" sz="10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>
              <a:solidFill>
                <a:srgbClr val="D71E48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4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D6187-E59D-8B93-7F77-E8133E50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62341BF-FED8-8202-9D24-9B815276F78C}"/>
              </a:ext>
            </a:extLst>
          </p:cNvPr>
          <p:cNvSpPr txBox="1">
            <a:spLocks/>
          </p:cNvSpPr>
          <p:nvPr/>
        </p:nvSpPr>
        <p:spPr>
          <a:xfrm>
            <a:off x="566738" y="557213"/>
            <a:ext cx="4988674" cy="322681"/>
          </a:xfrm>
          <a:prstGeom prst="rect">
            <a:avLst/>
          </a:prstGeom>
        </p:spPr>
        <p:txBody>
          <a:bodyPr lIns="0" tIns="0" rIns="0" bIns="0" anchor="t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000">
                <a:solidFill>
                  <a:srgbClr val="D71E48"/>
                </a:solidFill>
              </a:rPr>
              <a:t>Death Taxes!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0330FC-6625-F576-24EE-0F89EEAF939D}"/>
              </a:ext>
            </a:extLst>
          </p:cNvPr>
          <p:cNvSpPr txBox="1">
            <a:spLocks/>
          </p:cNvSpPr>
          <p:nvPr/>
        </p:nvSpPr>
        <p:spPr>
          <a:xfrm>
            <a:off x="566738" y="1092051"/>
            <a:ext cx="9218657" cy="4200152"/>
          </a:xfrm>
          <a:prstGeom prst="rect">
            <a:avLst/>
          </a:prstGeom>
        </p:spPr>
        <p:txBody>
          <a:bodyPr lIns="0" tIns="0" rIns="0" bIns="0" anchor="t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 b="1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 fontAlgn="base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/>
              </a:rPr>
              <a:t>                </a:t>
            </a:r>
            <a:r>
              <a:rPr lang="it-IT" sz="2000" b="1">
                <a:solidFill>
                  <a:srgbClr val="000000"/>
                </a:solidFill>
                <a:latin typeface="Aptos"/>
              </a:rPr>
              <a:t>IHT</a:t>
            </a:r>
            <a:r>
              <a:rPr lang="it-IT" sz="1800" b="1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     </a:t>
            </a:r>
            <a:r>
              <a:rPr lang="it-IT" sz="2000" b="1" err="1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Income</a:t>
            </a:r>
            <a:r>
              <a:rPr lang="it-IT" sz="2000" b="1">
                <a:solidFill>
                  <a:srgbClr val="000000"/>
                </a:solidFill>
                <a:latin typeface="Aptos"/>
                <a:ea typeface="Calibri"/>
                <a:cs typeface="Calibri"/>
              </a:rPr>
              <a:t> Tax</a:t>
            </a:r>
            <a:endParaRPr lang="it-IT" sz="2000" b="1">
              <a:solidFill>
                <a:srgbClr val="000000"/>
              </a:solidFill>
              <a:latin typeface="Aptos"/>
              <a:cs typeface="Calibri" panose="020F0502020204030204" pitchFamily="34" charset="0"/>
            </a:endParaRPr>
          </a:p>
          <a:p>
            <a:pPr marL="0" indent="0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 </a:t>
            </a:r>
            <a:r>
              <a:rPr lang="it-IT" sz="1800" b="1" u="sng">
                <a:solidFill>
                  <a:srgbClr val="000000"/>
                </a:solidFill>
                <a:latin typeface="Aptos"/>
                <a:cs typeface="Calibri"/>
              </a:rPr>
              <a:t>06/04/2015-05/04/2027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 </a:t>
            </a:r>
            <a:endParaRPr lang="it-IT" sz="1800" b="1" i="0">
              <a:solidFill>
                <a:srgbClr val="000000"/>
              </a:solidFill>
              <a:effectLst/>
              <a:latin typeface="Aptos"/>
              <a:ea typeface="Calibri"/>
              <a:cs typeface="Calibri" panose="020F0502020204030204" pitchFamily="34" charset="0"/>
            </a:endParaRPr>
          </a:p>
          <a:p>
            <a:pPr marL="0" indent="0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  Death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Before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75       0%     0% </a:t>
            </a:r>
            <a:endParaRPr lang="it-IT" sz="1800" b="1">
              <a:solidFill>
                <a:srgbClr val="000000"/>
              </a:solidFill>
              <a:latin typeface="Aptos"/>
              <a:ea typeface="Calibri"/>
              <a:cs typeface="Calibri"/>
            </a:endParaRPr>
          </a:p>
          <a:p>
            <a:pPr marL="0" indent="0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  Death Post 75        0%     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Taxed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at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marginal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rate of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beneficiary</a:t>
            </a:r>
            <a:endParaRPr lang="it-IT" sz="1800" b="1">
              <a:solidFill>
                <a:srgbClr val="000000"/>
              </a:solidFill>
              <a:latin typeface="Aptos"/>
              <a:cs typeface="Calibri"/>
            </a:endParaRPr>
          </a:p>
          <a:p>
            <a:pPr marL="0" indent="0">
              <a:lnSpc>
                <a:spcPts val="1376"/>
              </a:lnSpc>
              <a:spcAft>
                <a:spcPts val="800"/>
              </a:spcAft>
              <a:buNone/>
            </a:pPr>
            <a:endParaRPr lang="it-IT" sz="1800" b="1">
              <a:solidFill>
                <a:srgbClr val="000000"/>
              </a:solidFill>
              <a:latin typeface="Aptos"/>
              <a:cs typeface="Calibri"/>
            </a:endParaRPr>
          </a:p>
          <a:p>
            <a:pPr marL="0" indent="0" fontAlgn="base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 </a:t>
            </a:r>
            <a:r>
              <a:rPr lang="it-IT" sz="1800" b="1" u="sng">
                <a:solidFill>
                  <a:srgbClr val="000000"/>
                </a:solidFill>
                <a:latin typeface="Aptos"/>
                <a:cs typeface="Calibri"/>
              </a:rPr>
              <a:t>Post 06/04/2027 </a:t>
            </a:r>
            <a:endParaRPr lang="it-IT" sz="1800" u="sng">
              <a:solidFill>
                <a:srgbClr val="000000"/>
              </a:solidFill>
              <a:latin typeface="Aptos"/>
              <a:cs typeface="Calibri"/>
            </a:endParaRPr>
          </a:p>
          <a:p>
            <a:pPr marL="0" indent="0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  Death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Before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75       40%*    0% </a:t>
            </a:r>
            <a:endParaRPr lang="en-US" sz="1800">
              <a:solidFill>
                <a:srgbClr val="000000"/>
              </a:solidFill>
              <a:latin typeface="Aptos"/>
              <a:cs typeface="Calibri"/>
            </a:endParaRPr>
          </a:p>
          <a:p>
            <a:pPr marL="0" indent="0">
              <a:lnSpc>
                <a:spcPts val="1376"/>
              </a:lnSpc>
              <a:spcAft>
                <a:spcPts val="800"/>
              </a:spcAft>
              <a:buNone/>
            </a:pP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  Death Post 75        40%*    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Taxed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at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marginal</a:t>
            </a:r>
            <a:r>
              <a:rPr lang="it-IT" sz="1800" b="1">
                <a:solidFill>
                  <a:srgbClr val="000000"/>
                </a:solidFill>
                <a:latin typeface="Aptos"/>
                <a:cs typeface="Calibri"/>
              </a:rPr>
              <a:t> rate of </a:t>
            </a:r>
            <a:r>
              <a:rPr lang="it-IT" sz="1800" b="1" err="1">
                <a:solidFill>
                  <a:srgbClr val="000000"/>
                </a:solidFill>
                <a:latin typeface="Aptos"/>
                <a:cs typeface="Calibri"/>
              </a:rPr>
              <a:t>beneficiary</a:t>
            </a:r>
            <a:endParaRPr lang="it-IT" sz="2600">
              <a:latin typeface="Apto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2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*Up to 40% paid depending upon how much of the pension pot is over the NRB threshold</a:t>
            </a:r>
            <a:endParaRPr lang="en-GB" sz="1200" b="1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GB" sz="120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>
              <a:solidFill>
                <a:srgbClr val="D71E48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5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D6187-E59D-8B93-7F77-E8133E50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D62341BF-FED8-8202-9D24-9B815276F78C}"/>
              </a:ext>
            </a:extLst>
          </p:cNvPr>
          <p:cNvSpPr txBox="1">
            <a:spLocks/>
          </p:cNvSpPr>
          <p:nvPr/>
        </p:nvSpPr>
        <p:spPr>
          <a:xfrm>
            <a:off x="566738" y="557213"/>
            <a:ext cx="4988674" cy="322681"/>
          </a:xfrm>
          <a:prstGeom prst="rect">
            <a:avLst/>
          </a:prstGeom>
        </p:spPr>
        <p:txBody>
          <a:bodyPr lIns="0" tIns="0" rIns="0" bIns="0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>
                <a:solidFill>
                  <a:srgbClr val="D71E48"/>
                </a:solidFill>
              </a:rPr>
              <a:t>Complimentary Financial Health Check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1B5BBEA-884E-5958-140F-24731B8896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9" t="26188" r="13260" b="24190"/>
          <a:stretch/>
        </p:blipFill>
        <p:spPr>
          <a:xfrm>
            <a:off x="365760" y="2393474"/>
            <a:ext cx="3098656" cy="300148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9490D71-9EEC-88BB-DE62-F28FA51E7662}"/>
              </a:ext>
            </a:extLst>
          </p:cNvPr>
          <p:cNvSpPr txBox="1">
            <a:spLocks/>
          </p:cNvSpPr>
          <p:nvPr/>
        </p:nvSpPr>
        <p:spPr>
          <a:xfrm>
            <a:off x="566738" y="1092051"/>
            <a:ext cx="7146182" cy="3860949"/>
          </a:xfrm>
          <a:prstGeom prst="rect">
            <a:avLst/>
          </a:prstGeom>
        </p:spPr>
        <p:txBody>
          <a:bodyPr lIns="0" tIns="0" rIns="0" bIns="0" anchor="t"/>
          <a:lstStyle>
            <a:lvl1pPr marL="214313" indent="-214313" algn="l" defTabSz="857250" rtl="0" eaLnBrk="1" latinLnBrk="0" hangingPunct="1">
              <a:lnSpc>
                <a:spcPct val="90000"/>
              </a:lnSpc>
              <a:spcBef>
                <a:spcPts val="938"/>
              </a:spcBef>
              <a:buFont typeface="Arial" panose="020B0604020202020204" pitchFamily="34" charset="0"/>
              <a:buChar char="•"/>
              <a:defRPr sz="2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29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15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01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88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743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8606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4688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3313" indent="-214313" algn="l" defTabSz="857250" rtl="0" eaLnBrk="1" latinLnBrk="0" hangingPunct="1">
              <a:lnSpc>
                <a:spcPct val="90000"/>
              </a:lnSpc>
              <a:spcBef>
                <a:spcPts val="469"/>
              </a:spcBef>
              <a:buFont typeface="Arial" panose="020B0604020202020204" pitchFamily="34" charset="0"/>
              <a:buChar char="•"/>
              <a:defRPr sz="16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b="1">
                <a:solidFill>
                  <a:srgbClr val="000000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Thank you for listening!</a:t>
            </a:r>
            <a:endParaRPr lang="en-GB" sz="1600">
              <a:solidFill>
                <a:srgbClr val="000000"/>
              </a:solidFill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GB" sz="1600" b="1">
                <a:solidFill>
                  <a:srgbClr val="000000"/>
                </a:solidFill>
                <a:highlight>
                  <a:srgbClr val="FFFFFF"/>
                </a:highlight>
                <a:latin typeface="Aptos"/>
              </a:rPr>
              <a:t>Scan the QR code below to receive a no-obligation financial review meeting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>
              <a:solidFill>
                <a:srgbClr val="D71E48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4137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 2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tent Slid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7dd861-6011-4097-af54-bbc9fbeb2ec5">
      <Terms xmlns="http://schemas.microsoft.com/office/infopath/2007/PartnerControls"/>
    </lcf76f155ced4ddcb4097134ff3c332f>
    <TaxCatchAll xmlns="1a942eb0-6c75-4aeb-9381-7beb51d5e6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75424E9AC2B5419FCAD286C1B918EE" ma:contentTypeVersion="10" ma:contentTypeDescription="Create a new document." ma:contentTypeScope="" ma:versionID="a37b1a92ecbd14d2c9bafa8a8a31b4e8">
  <xsd:schema xmlns:xsd="http://www.w3.org/2001/XMLSchema" xmlns:xs="http://www.w3.org/2001/XMLSchema" xmlns:p="http://schemas.microsoft.com/office/2006/metadata/properties" xmlns:ns2="1a942eb0-6c75-4aeb-9381-7beb51d5e6c5" xmlns:ns3="c47dd861-6011-4097-af54-bbc9fbeb2ec5" targetNamespace="http://schemas.microsoft.com/office/2006/metadata/properties" ma:root="true" ma:fieldsID="f104beec72c5b2928fb178b4cdbd1539" ns2:_="" ns3:_="">
    <xsd:import namespace="1a942eb0-6c75-4aeb-9381-7beb51d5e6c5"/>
    <xsd:import namespace="c47dd861-6011-4097-af54-bbc9fbeb2ec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lcf76f155ced4ddcb4097134ff3c332f" minOccurs="0"/>
                <xsd:element ref="ns3:MediaLengthInSeconds" minOccurs="0"/>
                <xsd:element ref="ns2:SharedWithDetail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42eb0-6c75-4aeb-9381-7beb51d5e6c5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0f5fa9b-1659-47ea-a33a-b94ea976514c}" ma:internalName="TaxCatchAll" ma:showField="CatchAllData" ma:web="1a942eb0-6c75-4aeb-9381-7beb51d5e6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7dd861-6011-4097-af54-bbc9fbeb2ec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8fa33461-bea6-4792-ac97-aa46ee661c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0F51A9-E57C-48C5-BE7E-423AB38E7543}">
  <ds:schemaRefs>
    <ds:schemaRef ds:uri="1a942eb0-6c75-4aeb-9381-7beb51d5e6c5"/>
    <ds:schemaRef ds:uri="c47dd861-6011-4097-af54-bbc9fbeb2ec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261EC8-FE00-4D78-83B5-152F5B0DE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FA6459-0F5A-4B4A-8325-2300E432D194}">
  <ds:schemaRefs>
    <ds:schemaRef ds:uri="1a942eb0-6c75-4aeb-9381-7beb51d5e6c5"/>
    <ds:schemaRef ds:uri="c47dd861-6011-4097-af54-bbc9fbeb2e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272</Words>
  <Application>Microsoft Office PowerPoint</Application>
  <PresentationFormat>Custom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Segoe UI</vt:lpstr>
      <vt:lpstr>Cover Slide 2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Garlick</dc:creator>
  <cp:lastModifiedBy>Lynne Gadsden</cp:lastModifiedBy>
  <cp:revision>2</cp:revision>
  <dcterms:created xsi:type="dcterms:W3CDTF">2024-04-19T14:07:47Z</dcterms:created>
  <dcterms:modified xsi:type="dcterms:W3CDTF">2024-11-08T16:48:57Z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0x010100DE75424E9AC2B5419FCAD286C1B918EE</vt:lpwstr>
  </property>
  <property fmtid="{D5CDD505-2E9C-101B-9397-08002B2CF9AE}" pid="3" name="MediaServiceImageTags">
    <vt:lpwstr/>
  </property>
</Properties>
</file>