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4" r:id="rId2"/>
    <p:sldMasterId id="2147483666" r:id="rId3"/>
  </p:sldMasterIdLst>
  <p:sldIdLst>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1430000" cy="71643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7" userDrawn="1">
          <p15:clr>
            <a:srgbClr val="A4A3A4"/>
          </p15:clr>
        </p15:guide>
        <p15:guide id="2" pos="36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1E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p:restoredTop sz="94694"/>
  </p:normalViewPr>
  <p:slideViewPr>
    <p:cSldViewPr snapToGrid="0" showGuides="1">
      <p:cViewPr varScale="1">
        <p:scale>
          <a:sx n="100" d="100"/>
          <a:sy n="100" d="100"/>
        </p:scale>
        <p:origin x="1224" y="90"/>
      </p:cViewPr>
      <p:guideLst>
        <p:guide orient="horz" pos="2257"/>
        <p:guide pos="3600"/>
      </p:guideLst>
    </p:cSldViewPr>
  </p:slideViewPr>
  <p:notesTextViewPr>
    <p:cViewPr>
      <p:scale>
        <a:sx n="1" d="1"/>
        <a:sy n="1" d="1"/>
      </p:scale>
      <p:origin x="0" y="0"/>
    </p:cViewPr>
  </p:notesTextViewPr>
  <p:gridSpacing cx="720089" cy="720089"/>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uart Taylor-Jones" userId="3d40e26a-9f29-4589-b5a6-5a5e8033412d" providerId="ADAL" clId="{A41F6B4E-8A07-4DB4-AA75-1CE04B09952B}"/>
    <pc:docChg chg="modSld">
      <pc:chgData name="Stuart Taylor-Jones" userId="3d40e26a-9f29-4589-b5a6-5a5e8033412d" providerId="ADAL" clId="{A41F6B4E-8A07-4DB4-AA75-1CE04B09952B}" dt="2025-02-27T18:29:10.318" v="1" actId="113"/>
      <pc:docMkLst>
        <pc:docMk/>
      </pc:docMkLst>
      <pc:sldChg chg="modSp mod">
        <pc:chgData name="Stuart Taylor-Jones" userId="3d40e26a-9f29-4589-b5a6-5a5e8033412d" providerId="ADAL" clId="{A41F6B4E-8A07-4DB4-AA75-1CE04B09952B}" dt="2025-02-27T18:29:10.318" v="1" actId="113"/>
        <pc:sldMkLst>
          <pc:docMk/>
          <pc:sldMk cId="1648687005" sldId="263"/>
        </pc:sldMkLst>
        <pc:spChg chg="mod">
          <ac:chgData name="Stuart Taylor-Jones" userId="3d40e26a-9f29-4589-b5a6-5a5e8033412d" providerId="ADAL" clId="{A41F6B4E-8A07-4DB4-AA75-1CE04B09952B}" dt="2025-02-27T18:29:10.318" v="1" actId="113"/>
          <ac:spMkLst>
            <pc:docMk/>
            <pc:sldMk cId="1648687005" sldId="263"/>
            <ac:spMk id="3" creationId="{63DD91C2-9982-066C-EA5F-25C85E42114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7100064"/>
      </p:ext>
    </p:extLst>
  </p:cSld>
  <p:clrMapOvr>
    <a:masterClrMapping/>
  </p:clrMapOvr>
  <p:extLst>
    <p:ext uri="{DCECCB84-F9BA-43D5-87BE-67443E8EF086}">
      <p15:sldGuideLst xmlns:p15="http://schemas.microsoft.com/office/powerpoint/2012/main">
        <p15:guide id="1" orient="horz" pos="351" userDrawn="1">
          <p15:clr>
            <a:srgbClr val="FBAE40"/>
          </p15:clr>
        </p15:guide>
        <p15:guide id="2" pos="357" userDrawn="1">
          <p15:clr>
            <a:srgbClr val="FBAE40"/>
          </p15:clr>
        </p15:guide>
        <p15:guide id="3" orient="horz" pos="4162" userDrawn="1">
          <p15:clr>
            <a:srgbClr val="FBAE40"/>
          </p15:clr>
        </p15:guide>
        <p15:guide id="4" pos="684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662397"/>
      </p:ext>
    </p:extLst>
  </p:cSld>
  <p:clrMapOvr>
    <a:masterClrMapping/>
  </p:clrMapOvr>
  <p:extLst>
    <p:ext uri="{DCECCB84-F9BA-43D5-87BE-67443E8EF086}">
      <p15:sldGuideLst xmlns:p15="http://schemas.microsoft.com/office/powerpoint/2012/main">
        <p15:guide id="1" orient="horz" pos="351" userDrawn="1">
          <p15:clr>
            <a:srgbClr val="FBAE40"/>
          </p15:clr>
        </p15:guide>
        <p15:guide id="2" pos="357" userDrawn="1">
          <p15:clr>
            <a:srgbClr val="FBAE40"/>
          </p15:clr>
        </p15:guide>
        <p15:guide id="3" orient="horz" pos="4162" userDrawn="1">
          <p15:clr>
            <a:srgbClr val="FBAE40"/>
          </p15:clr>
        </p15:guide>
        <p15:guide id="4" pos="684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796402"/>
      </p:ext>
    </p:extLst>
  </p:cSld>
  <p:clrMapOvr>
    <a:masterClrMapping/>
  </p:clrMapOvr>
  <p:extLst>
    <p:ext uri="{DCECCB84-F9BA-43D5-87BE-67443E8EF086}">
      <p15:sldGuideLst xmlns:p15="http://schemas.microsoft.com/office/powerpoint/2012/main">
        <p15:guide id="1" orient="horz" pos="351" userDrawn="1">
          <p15:clr>
            <a:srgbClr val="FBAE40"/>
          </p15:clr>
        </p15:guide>
        <p15:guide id="2" pos="357" userDrawn="1">
          <p15:clr>
            <a:srgbClr val="FBAE40"/>
          </p15:clr>
        </p15:guide>
        <p15:guide id="3" orient="horz" pos="4162" userDrawn="1">
          <p15:clr>
            <a:srgbClr val="FBAE40"/>
          </p15:clr>
        </p15:guide>
        <p15:guide id="4" pos="6843"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B2F3EE-E755-7959-D99D-D525482DC191}"/>
              </a:ext>
            </a:extLst>
          </p:cNvPr>
          <p:cNvPicPr>
            <a:picLocks noChangeAspect="1"/>
          </p:cNvPicPr>
          <p:nvPr userDrawn="1"/>
        </p:nvPicPr>
        <p:blipFill>
          <a:blip r:embed="rId3"/>
          <a:srcRect/>
          <a:stretch/>
        </p:blipFill>
        <p:spPr>
          <a:xfrm>
            <a:off x="0" y="1588"/>
            <a:ext cx="11430000" cy="7162800"/>
          </a:xfrm>
          <a:prstGeom prst="rect">
            <a:avLst/>
          </a:prstGeom>
        </p:spPr>
      </p:pic>
    </p:spTree>
    <p:extLst>
      <p:ext uri="{BB962C8B-B14F-4D97-AF65-F5344CB8AC3E}">
        <p14:creationId xmlns:p14="http://schemas.microsoft.com/office/powerpoint/2010/main" val="264701481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8426B3-8972-F178-AA0D-CE51A7E3A6D1}"/>
              </a:ext>
            </a:extLst>
          </p:cNvPr>
          <p:cNvPicPr>
            <a:picLocks noChangeAspect="1"/>
          </p:cNvPicPr>
          <p:nvPr userDrawn="1"/>
        </p:nvPicPr>
        <p:blipFill>
          <a:blip r:embed="rId3"/>
          <a:srcRect/>
          <a:stretch/>
        </p:blipFill>
        <p:spPr>
          <a:xfrm>
            <a:off x="0" y="1588"/>
            <a:ext cx="11430000" cy="7162800"/>
          </a:xfrm>
          <a:prstGeom prst="rect">
            <a:avLst/>
          </a:prstGeom>
        </p:spPr>
      </p:pic>
    </p:spTree>
    <p:extLst>
      <p:ext uri="{BB962C8B-B14F-4D97-AF65-F5344CB8AC3E}">
        <p14:creationId xmlns:p14="http://schemas.microsoft.com/office/powerpoint/2010/main" val="288764316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8426B3-8972-F178-AA0D-CE51A7E3A6D1}"/>
              </a:ext>
            </a:extLst>
          </p:cNvPr>
          <p:cNvPicPr>
            <a:picLocks noChangeAspect="1"/>
          </p:cNvPicPr>
          <p:nvPr userDrawn="1"/>
        </p:nvPicPr>
        <p:blipFill>
          <a:blip r:embed="rId3"/>
          <a:srcRect/>
          <a:stretch/>
        </p:blipFill>
        <p:spPr>
          <a:xfrm>
            <a:off x="0" y="1588"/>
            <a:ext cx="11430000" cy="7162800"/>
          </a:xfrm>
          <a:prstGeom prst="rect">
            <a:avLst/>
          </a:prstGeom>
        </p:spPr>
      </p:pic>
    </p:spTree>
    <p:extLst>
      <p:ext uri="{BB962C8B-B14F-4D97-AF65-F5344CB8AC3E}">
        <p14:creationId xmlns:p14="http://schemas.microsoft.com/office/powerpoint/2010/main" val="1349701678"/>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judiciary.uk/wp-content/uploads/2025/01/Transparency-leaflet-for-parents-and-family.pdf" TargetMode="External"/><Relationship Id="rId2" Type="http://schemas.openxmlformats.org/officeDocument/2006/relationships/hyperlink" Target="https://transparencyproject.org.uk/updated-guidance-what-to-do-if-a-reporter-attends-or-wants-to-attend-your-hearing-pilot-and-non-pilot-court-versions/"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hyperlink" Target="https://www.judiciary.uk/wp-content/uploads/2025/01/Transparency-leaflet-for-parents-and-family.pdf" TargetMode="External"/><Relationship Id="rId3" Type="http://schemas.openxmlformats.org/officeDocument/2006/relationships/hyperlink" Target="https://www.judiciary.uk/guidance-and-resources/practice-guidance-on-remote-observation-of-hearings-new-powers/" TargetMode="External"/><Relationship Id="rId7" Type="http://schemas.openxmlformats.org/officeDocument/2006/relationships/hyperlink" Target="https://www.judiciary.uk/guidance-and-resources/financial-remedies-transparency-pilot-notice/#:~:text=It%20is%20now%20intended%20to,year%20to%2029%20January%202026." TargetMode="External"/><Relationship Id="rId2" Type="http://schemas.openxmlformats.org/officeDocument/2006/relationships/hyperlink" Target="https://www.judiciary.uk/wp-content/uploads/2025/01/DFJ-Media-Guide-January-2025.pdf" TargetMode="External"/><Relationship Id="rId1" Type="http://schemas.openxmlformats.org/officeDocument/2006/relationships/slideLayout" Target="../slideLayouts/slideLayout3.xml"/><Relationship Id="rId6" Type="http://schemas.openxmlformats.org/officeDocument/2006/relationships/hyperlink" Target="https://www.gov.uk/government/publications/guidance-to-staff-on-supporting-media-access-to-courts-and-tribunals/jurisdictional-guidance-to-support-media-access-to-courts-and-tribunals-family-courts-guide-accessible-version" TargetMode="External"/><Relationship Id="rId5" Type="http://schemas.openxmlformats.org/officeDocument/2006/relationships/hyperlink" Target="https://transparencyproject.org.uk/" TargetMode="External"/><Relationship Id="rId4" Type="http://schemas.openxmlformats.org/officeDocument/2006/relationships/hyperlink" Target="https://www.judiciary.uk/about-the-judiciary/our-justice-system/jurisdictions/family-jurisdiction/transparency-implementation-group/"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bailii.org/ew/cases/EWCA/Civ/2016/798.html" TargetMode="External"/><Relationship Id="rId2" Type="http://schemas.openxmlformats.org/officeDocument/2006/relationships/hyperlink" Target="https://www.bailii.org/ew/cases/EWCA/Civ/2025/42.html" TargetMode="External"/><Relationship Id="rId1" Type="http://schemas.openxmlformats.org/officeDocument/2006/relationships/slideLayout" Target="../slideLayouts/slideLayout3.xml"/><Relationship Id="rId6" Type="http://schemas.openxmlformats.org/officeDocument/2006/relationships/hyperlink" Target="Pilot%20scheme%20&#8211;%20January%202023%20-" TargetMode="External"/><Relationship Id="rId5" Type="http://schemas.openxmlformats.org/officeDocument/2006/relationships/hyperlink" Target="https://www.justice.gov.uk/courts/procedure-rules/family/parts/part_27#IDAGR0HC" TargetMode="External"/><Relationship Id="rId4" Type="http://schemas.openxmlformats.org/officeDocument/2006/relationships/hyperlink" Target="https://www.bailii.org/cgi-bin/redirect.cgi?path=/ew/cases/EWCA/Civ/2016/798.html"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justice.gov.uk/courts/procedure-rules/family/parts/part_27#IDAGR0HC"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justice.gov.uk/practice-direction-12r-the-court-giving-permission-to-communicate-information-from-proceedings-to-which-part-12-fpr-applies" TargetMode="External"/><Relationship Id="rId2" Type="http://schemas.openxmlformats.org/officeDocument/2006/relationships/hyperlink" Target="https://www.judiciary.uk/wp-content/uploads/2024/08/Reporting-Pilot-Guidance-2024.pdf" TargetMode="External"/><Relationship Id="rId1" Type="http://schemas.openxmlformats.org/officeDocument/2006/relationships/slideLayout" Target="../slideLayouts/slideLayout3.xml"/><Relationship Id="rId5" Type="http://schemas.openxmlformats.org/officeDocument/2006/relationships/hyperlink" Target="https://www.justice.gov.uk/courts/procedure-rules/family/practice_directions/pd_part_27b" TargetMode="External"/><Relationship Id="rId4" Type="http://schemas.openxmlformats.org/officeDocument/2006/relationships/hyperlink" Target="https://www.justice.gov.uk/courts/procedure-rules/family/rules_pd_menu/practice-direction-14g-the-court-giving-permission-to-communicate-information-from-certain-proceedings-to-which-part-14-fpr-applies"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judiciary.uk/wp-content/uploads/2025/01/Listing-Code.pdf"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4AE3B75-DBAE-D2C0-C677-6BFDC90F724A}"/>
              </a:ext>
            </a:extLst>
          </p:cNvPr>
          <p:cNvSpPr>
            <a:spLocks noGrp="1"/>
          </p:cNvSpPr>
          <p:nvPr>
            <p:ph type="subTitle" idx="4294967295"/>
          </p:nvPr>
        </p:nvSpPr>
        <p:spPr>
          <a:xfrm>
            <a:off x="575364" y="3271259"/>
            <a:ext cx="4988674" cy="1619918"/>
          </a:xfrm>
          <a:prstGeom prst="rect">
            <a:avLst/>
          </a:prstGeom>
        </p:spPr>
        <p:txBody>
          <a:bodyPr lIns="0" tIns="0" rIns="0" bIns="0"/>
          <a:lstStyle/>
          <a:p>
            <a:pPr marL="0" indent="0">
              <a:lnSpc>
                <a:spcPct val="100000"/>
              </a:lnSpc>
              <a:buNone/>
            </a:pPr>
            <a:r>
              <a:rPr lang="en-US" sz="2700" dirty="0">
                <a:solidFill>
                  <a:schemeClr val="bg1"/>
                </a:solidFill>
              </a:rPr>
              <a:t>Reporting is Live -Transparency Orders in Action.</a:t>
            </a:r>
          </a:p>
        </p:txBody>
      </p:sp>
      <p:sp>
        <p:nvSpPr>
          <p:cNvPr id="5" name="Subtitle 2">
            <a:extLst>
              <a:ext uri="{FF2B5EF4-FFF2-40B4-BE49-F238E27FC236}">
                <a16:creationId xmlns:a16="http://schemas.microsoft.com/office/drawing/2014/main" id="{77CC190A-4CFC-C099-2455-0C5D1C301580}"/>
              </a:ext>
            </a:extLst>
          </p:cNvPr>
          <p:cNvSpPr txBox="1">
            <a:spLocks/>
          </p:cNvSpPr>
          <p:nvPr/>
        </p:nvSpPr>
        <p:spPr>
          <a:xfrm>
            <a:off x="575364" y="6287499"/>
            <a:ext cx="4445210" cy="213812"/>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solidFill>
                  <a:schemeClr val="bg1"/>
                </a:solidFill>
              </a:rPr>
              <a:t>Martha Walsh</a:t>
            </a:r>
          </a:p>
        </p:txBody>
      </p:sp>
    </p:spTree>
    <p:extLst>
      <p:ext uri="{BB962C8B-B14F-4D97-AF65-F5344CB8AC3E}">
        <p14:creationId xmlns:p14="http://schemas.microsoft.com/office/powerpoint/2010/main" val="1701998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AD129-F801-3CBB-DD83-D244B7C18269}"/>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608CFCC0-E134-69E6-EA00-0639768C4670}"/>
              </a:ext>
            </a:extLst>
          </p:cNvPr>
          <p:cNvSpPr txBox="1">
            <a:spLocks/>
          </p:cNvSpPr>
          <p:nvPr/>
        </p:nvSpPr>
        <p:spPr>
          <a:xfrm>
            <a:off x="566738" y="557213"/>
            <a:ext cx="10158412" cy="32268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solidFill>
                  <a:srgbClr val="D71E48"/>
                </a:solidFill>
              </a:rPr>
              <a:t>Disclosure of Documents</a:t>
            </a:r>
          </a:p>
        </p:txBody>
      </p:sp>
      <p:sp>
        <p:nvSpPr>
          <p:cNvPr id="3" name="Subtitle 2">
            <a:extLst>
              <a:ext uri="{FF2B5EF4-FFF2-40B4-BE49-F238E27FC236}">
                <a16:creationId xmlns:a16="http://schemas.microsoft.com/office/drawing/2014/main" id="{C89E0184-C7E3-67EB-086A-DB2F9FE9CD8C}"/>
              </a:ext>
            </a:extLst>
          </p:cNvPr>
          <p:cNvSpPr txBox="1">
            <a:spLocks/>
          </p:cNvSpPr>
          <p:nvPr/>
        </p:nvSpPr>
        <p:spPr>
          <a:xfrm>
            <a:off x="566738" y="1092051"/>
            <a:ext cx="10406062" cy="4203849"/>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r>
              <a:rPr lang="en-GB" sz="2400" dirty="0"/>
              <a:t>What: on request, pilot reporters are entitled to be provided with copies of, see, and quote from: </a:t>
            </a:r>
          </a:p>
          <a:p>
            <a:pPr lvl="1"/>
            <a:r>
              <a:rPr lang="en-GB" sz="2400" dirty="0"/>
              <a:t>a. Documents drafted by advocates or the parties if they are litigants in person: Case outlines, skeleton arguments, summaries, position statements, threshold documents, and chronologies. </a:t>
            </a:r>
          </a:p>
          <a:p>
            <a:pPr lvl="1"/>
            <a:r>
              <a:rPr lang="en-GB" sz="2400" dirty="0"/>
              <a:t>b. Any indices from the Court bundle. </a:t>
            </a:r>
          </a:p>
          <a:p>
            <a:pPr lvl="1"/>
            <a:r>
              <a:rPr lang="en-GB" sz="2400" dirty="0"/>
              <a:t>Permission must be sought for disclosure of any other document</a:t>
            </a:r>
          </a:p>
          <a:p>
            <a:r>
              <a:rPr lang="en-GB" sz="2400" dirty="0"/>
              <a:t>When: may be provided prior to start of hearing to enable reporter to follow</a:t>
            </a:r>
          </a:p>
          <a:p>
            <a:r>
              <a:rPr lang="en-GB" sz="2400" dirty="0"/>
              <a:t>How: Reporter must offer secure email address for transmission 	of docs</a:t>
            </a:r>
          </a:p>
          <a:p>
            <a:pPr marL="0" indent="0">
              <a:lnSpc>
                <a:spcPct val="150000"/>
              </a:lnSpc>
              <a:buFont typeface="Arial" panose="020B0604020202020204" pitchFamily="34" charset="0"/>
              <a:buNone/>
            </a:pPr>
            <a:endParaRPr lang="en-US" sz="1800" dirty="0">
              <a:solidFill>
                <a:srgbClr val="D71E48"/>
              </a:solidFill>
              <a:latin typeface="Aptos" panose="020B0004020202020204" pitchFamily="34" charset="0"/>
            </a:endParaRPr>
          </a:p>
        </p:txBody>
      </p:sp>
    </p:spTree>
    <p:extLst>
      <p:ext uri="{BB962C8B-B14F-4D97-AF65-F5344CB8AC3E}">
        <p14:creationId xmlns:p14="http://schemas.microsoft.com/office/powerpoint/2010/main" val="3933429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5FB30-C944-084D-83F2-F0C67D6D71E3}"/>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7475D947-56B3-A801-3017-3D92965D1524}"/>
              </a:ext>
            </a:extLst>
          </p:cNvPr>
          <p:cNvSpPr txBox="1">
            <a:spLocks/>
          </p:cNvSpPr>
          <p:nvPr/>
        </p:nvSpPr>
        <p:spPr>
          <a:xfrm>
            <a:off x="566738" y="557213"/>
            <a:ext cx="10158412" cy="32268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solidFill>
                  <a:srgbClr val="D71E48"/>
                </a:solidFill>
              </a:rPr>
              <a:t>Preparation &amp; What to Expect</a:t>
            </a:r>
          </a:p>
        </p:txBody>
      </p:sp>
      <p:sp>
        <p:nvSpPr>
          <p:cNvPr id="3" name="Subtitle 2">
            <a:extLst>
              <a:ext uri="{FF2B5EF4-FFF2-40B4-BE49-F238E27FC236}">
                <a16:creationId xmlns:a16="http://schemas.microsoft.com/office/drawing/2014/main" id="{3C521D92-C534-8458-E089-F09D9879678D}"/>
              </a:ext>
            </a:extLst>
          </p:cNvPr>
          <p:cNvSpPr txBox="1">
            <a:spLocks/>
          </p:cNvSpPr>
          <p:nvPr/>
        </p:nvSpPr>
        <p:spPr>
          <a:xfrm>
            <a:off x="566738" y="1092051"/>
            <a:ext cx="10406062" cy="4203849"/>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r>
              <a:rPr lang="en-GB" sz="2400" dirty="0"/>
              <a:t>Judge Talbott’s crib sheet</a:t>
            </a:r>
          </a:p>
          <a:p>
            <a:pPr marL="0" indent="0">
              <a:buNone/>
            </a:pPr>
            <a:endParaRPr lang="en-GB" sz="2400" dirty="0"/>
          </a:p>
          <a:p>
            <a:r>
              <a:rPr lang="en-GB" sz="2400" dirty="0"/>
              <a:t>Transparency Project Guidance notes </a:t>
            </a:r>
            <a:r>
              <a:rPr lang="en-GB" sz="2400" dirty="0">
                <a:solidFill>
                  <a:schemeClr val="accent5">
                    <a:lumMod val="50000"/>
                  </a:schemeClr>
                </a:solidFill>
                <a:hlinkClick r:id="rId2">
                  <a:extLst>
                    <a:ext uri="{A12FA001-AC4F-418D-AE19-62706E023703}">
                      <ahyp:hlinkClr xmlns:ahyp="http://schemas.microsoft.com/office/drawing/2018/hyperlinkcolor" val="tx"/>
                    </a:ext>
                  </a:extLst>
                </a:hlinkClick>
              </a:rPr>
              <a:t>"What to do if a reporter attends (or wants to attend) my hearing</a:t>
            </a:r>
            <a:r>
              <a:rPr lang="en-GB" sz="2400" dirty="0">
                <a:solidFill>
                  <a:schemeClr val="accent5">
                    <a:lumMod val="50000"/>
                  </a:schemeClr>
                </a:solidFill>
              </a:rPr>
              <a:t> </a:t>
            </a:r>
          </a:p>
          <a:p>
            <a:r>
              <a:rPr lang="en-GB" sz="2400" dirty="0">
                <a:solidFill>
                  <a:schemeClr val="accent5">
                    <a:lumMod val="50000"/>
                  </a:schemeClr>
                </a:solidFill>
                <a:hlinkClick r:id="rId3">
                  <a:extLst>
                    <a:ext uri="{A12FA001-AC4F-418D-AE19-62706E023703}">
                      <ahyp:hlinkClr xmlns:ahyp="http://schemas.microsoft.com/office/drawing/2018/hyperlinkcolor" val="tx"/>
                    </a:ext>
                  </a:extLst>
                </a:hlinkClick>
              </a:rPr>
              <a:t>Leaflet for parents and family members </a:t>
            </a:r>
            <a:endParaRPr lang="en-GB" sz="2400" dirty="0">
              <a:solidFill>
                <a:schemeClr val="accent5">
                  <a:lumMod val="50000"/>
                </a:schemeClr>
              </a:solidFill>
            </a:endParaRPr>
          </a:p>
          <a:p>
            <a:r>
              <a:rPr lang="en-GB" sz="2400" dirty="0"/>
              <a:t>Transparency Order Template</a:t>
            </a:r>
          </a:p>
          <a:p>
            <a:r>
              <a:rPr lang="en-GB" sz="2400" dirty="0"/>
              <a:t>Vigilance over possible jigsaw identification – any particular traits – nationality/ethnicity, locality, circumstances about the case</a:t>
            </a:r>
          </a:p>
          <a:p>
            <a:pPr marL="0" indent="0">
              <a:lnSpc>
                <a:spcPct val="150000"/>
              </a:lnSpc>
              <a:buFont typeface="Arial" panose="020B0604020202020204" pitchFamily="34" charset="0"/>
              <a:buNone/>
            </a:pPr>
            <a:endParaRPr lang="en-US" sz="1800" dirty="0">
              <a:solidFill>
                <a:srgbClr val="D71E48"/>
              </a:solidFill>
              <a:latin typeface="Aptos" panose="020B0004020202020204" pitchFamily="34" charset="0"/>
            </a:endParaRPr>
          </a:p>
        </p:txBody>
      </p:sp>
    </p:spTree>
    <p:extLst>
      <p:ext uri="{BB962C8B-B14F-4D97-AF65-F5344CB8AC3E}">
        <p14:creationId xmlns:p14="http://schemas.microsoft.com/office/powerpoint/2010/main" val="3900823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0FCC7-98D9-2DD4-0C07-64D9842788B8}"/>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18EF7238-D123-74A7-C144-E50D4A4DD0D3}"/>
              </a:ext>
            </a:extLst>
          </p:cNvPr>
          <p:cNvSpPr txBox="1">
            <a:spLocks/>
          </p:cNvSpPr>
          <p:nvPr/>
        </p:nvSpPr>
        <p:spPr>
          <a:xfrm>
            <a:off x="566738" y="557213"/>
            <a:ext cx="10158412" cy="32268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solidFill>
                  <a:srgbClr val="D71E48"/>
                </a:solidFill>
              </a:rPr>
              <a:t>ROLL OUT DAY – 27</a:t>
            </a:r>
            <a:r>
              <a:rPr lang="en-US" sz="2000" baseline="30000" dirty="0">
                <a:solidFill>
                  <a:srgbClr val="D71E48"/>
                </a:solidFill>
              </a:rPr>
              <a:t>th</a:t>
            </a:r>
            <a:r>
              <a:rPr lang="en-US" sz="2000" dirty="0">
                <a:solidFill>
                  <a:srgbClr val="D71E48"/>
                </a:solidFill>
              </a:rPr>
              <a:t> January 2025</a:t>
            </a:r>
          </a:p>
        </p:txBody>
      </p:sp>
      <p:sp>
        <p:nvSpPr>
          <p:cNvPr id="3" name="Subtitle 2">
            <a:extLst>
              <a:ext uri="{FF2B5EF4-FFF2-40B4-BE49-F238E27FC236}">
                <a16:creationId xmlns:a16="http://schemas.microsoft.com/office/drawing/2014/main" id="{373D5B1A-FB0A-9D4C-B102-B973F9BD922A}"/>
              </a:ext>
            </a:extLst>
          </p:cNvPr>
          <p:cNvSpPr txBox="1">
            <a:spLocks/>
          </p:cNvSpPr>
          <p:nvPr/>
        </p:nvSpPr>
        <p:spPr>
          <a:xfrm>
            <a:off x="566738" y="1092051"/>
            <a:ext cx="10406062" cy="4203849"/>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r>
              <a:rPr lang="en-GB" sz="2400" dirty="0"/>
              <a:t>Notified in advance – this is what should happen, should discuss at AVM, preliminary issue</a:t>
            </a:r>
          </a:p>
          <a:p>
            <a:r>
              <a:rPr lang="en-GB" sz="2400" dirty="0"/>
              <a:t>LA drafted order – circulates to parties</a:t>
            </a:r>
          </a:p>
          <a:p>
            <a:r>
              <a:rPr lang="en-GB" sz="2400" dirty="0"/>
              <a:t>Agreed and sent to HHJ </a:t>
            </a:r>
          </a:p>
          <a:p>
            <a:r>
              <a:rPr lang="en-GB" sz="2400" dirty="0"/>
              <a:t>Judge approved order, sent to journalist</a:t>
            </a:r>
          </a:p>
          <a:p>
            <a:r>
              <a:rPr lang="en-GB" sz="2400" dirty="0"/>
              <a:t>Once Journalist acknowledges receipt of order and restrictions there in  case summary provided </a:t>
            </a:r>
          </a:p>
          <a:p>
            <a:pPr marL="0" indent="0">
              <a:lnSpc>
                <a:spcPct val="150000"/>
              </a:lnSpc>
              <a:buFont typeface="Arial" panose="020B0604020202020204" pitchFamily="34" charset="0"/>
              <a:buNone/>
            </a:pPr>
            <a:endParaRPr lang="en-US" sz="1800" dirty="0">
              <a:solidFill>
                <a:srgbClr val="D71E48"/>
              </a:solidFill>
              <a:latin typeface="Aptos" panose="020B0004020202020204" pitchFamily="34" charset="0"/>
            </a:endParaRPr>
          </a:p>
        </p:txBody>
      </p:sp>
    </p:spTree>
    <p:extLst>
      <p:ext uri="{BB962C8B-B14F-4D97-AF65-F5344CB8AC3E}">
        <p14:creationId xmlns:p14="http://schemas.microsoft.com/office/powerpoint/2010/main" val="1113283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380B9-4B05-7F08-D487-DDA354CD8A18}"/>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33B9C53C-65A0-C820-06AE-25BC27E40BBC}"/>
              </a:ext>
            </a:extLst>
          </p:cNvPr>
          <p:cNvSpPr txBox="1">
            <a:spLocks/>
          </p:cNvSpPr>
          <p:nvPr/>
        </p:nvSpPr>
        <p:spPr>
          <a:xfrm>
            <a:off x="566738" y="557213"/>
            <a:ext cx="10158412" cy="32268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solidFill>
                  <a:srgbClr val="D71E48"/>
                </a:solidFill>
              </a:rPr>
              <a:t>Challenges</a:t>
            </a:r>
          </a:p>
        </p:txBody>
      </p:sp>
      <p:sp>
        <p:nvSpPr>
          <p:cNvPr id="3" name="Subtitle 2">
            <a:extLst>
              <a:ext uri="{FF2B5EF4-FFF2-40B4-BE49-F238E27FC236}">
                <a16:creationId xmlns:a16="http://schemas.microsoft.com/office/drawing/2014/main" id="{D95FE3AA-7595-F5FB-D361-2B3D30B315B3}"/>
              </a:ext>
            </a:extLst>
          </p:cNvPr>
          <p:cNvSpPr txBox="1">
            <a:spLocks/>
          </p:cNvSpPr>
          <p:nvPr/>
        </p:nvSpPr>
        <p:spPr>
          <a:xfrm>
            <a:off x="511969" y="1568301"/>
            <a:ext cx="10406062" cy="4203849"/>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r>
              <a:rPr lang="en-GB" sz="2000" dirty="0"/>
              <a:t>Vulnerable client: v young and neurodiverse </a:t>
            </a:r>
          </a:p>
          <a:p>
            <a:r>
              <a:rPr lang="en-GB" sz="2000" dirty="0"/>
              <a:t>Limited time to explain/take instructions </a:t>
            </a:r>
          </a:p>
          <a:p>
            <a:r>
              <a:rPr lang="en-GB" sz="2000" dirty="0"/>
              <a:t>Lack of familiarity of journalist with procedure – separate jurisdictions of family and criminal court </a:t>
            </a:r>
          </a:p>
          <a:p>
            <a:pPr marL="0" indent="0">
              <a:lnSpc>
                <a:spcPct val="150000"/>
              </a:lnSpc>
              <a:buFont typeface="Arial" panose="020B0604020202020204" pitchFamily="34" charset="0"/>
              <a:buNone/>
            </a:pPr>
            <a:endParaRPr lang="en-US" sz="1800" dirty="0">
              <a:solidFill>
                <a:srgbClr val="D71E48"/>
              </a:solidFill>
              <a:latin typeface="Aptos" panose="020B0004020202020204" pitchFamily="34" charset="0"/>
            </a:endParaRPr>
          </a:p>
        </p:txBody>
      </p:sp>
    </p:spTree>
    <p:extLst>
      <p:ext uri="{BB962C8B-B14F-4D97-AF65-F5344CB8AC3E}">
        <p14:creationId xmlns:p14="http://schemas.microsoft.com/office/powerpoint/2010/main" val="2909311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3AEE6-F5B0-5ABB-DB82-DB9FAD57416D}"/>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36B3B9DC-2B47-BAAA-3670-F2E2F98A6619}"/>
              </a:ext>
            </a:extLst>
          </p:cNvPr>
          <p:cNvSpPr txBox="1">
            <a:spLocks/>
          </p:cNvSpPr>
          <p:nvPr/>
        </p:nvSpPr>
        <p:spPr>
          <a:xfrm>
            <a:off x="566738" y="557213"/>
            <a:ext cx="10158412" cy="32268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solidFill>
                  <a:srgbClr val="D71E48"/>
                </a:solidFill>
              </a:rPr>
              <a:t>How it rolled…	</a:t>
            </a:r>
          </a:p>
        </p:txBody>
      </p:sp>
      <p:sp>
        <p:nvSpPr>
          <p:cNvPr id="3" name="Subtitle 2">
            <a:extLst>
              <a:ext uri="{FF2B5EF4-FFF2-40B4-BE49-F238E27FC236}">
                <a16:creationId xmlns:a16="http://schemas.microsoft.com/office/drawing/2014/main" id="{E22C9408-20A9-C24A-3C6C-3F80C3DAD7E5}"/>
              </a:ext>
            </a:extLst>
          </p:cNvPr>
          <p:cNvSpPr txBox="1">
            <a:spLocks/>
          </p:cNvSpPr>
          <p:nvPr/>
        </p:nvSpPr>
        <p:spPr>
          <a:xfrm>
            <a:off x="566738" y="1480269"/>
            <a:ext cx="10406062" cy="4203849"/>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r>
              <a:rPr lang="en-GB" sz="2400" dirty="0"/>
              <a:t>Reporter sat at the back </a:t>
            </a:r>
          </a:p>
          <a:p>
            <a:r>
              <a:rPr lang="en-GB" sz="2400" dirty="0"/>
              <a:t>Forgot they were there</a:t>
            </a:r>
          </a:p>
          <a:p>
            <a:r>
              <a:rPr lang="en-GB" sz="2400" dirty="0"/>
              <a:t>Client not inhibited to speak directly to judge !</a:t>
            </a:r>
          </a:p>
          <a:p>
            <a:endParaRPr lang="en-GB" sz="2400" dirty="0"/>
          </a:p>
          <a:p>
            <a:pPr marL="0" indent="0">
              <a:buNone/>
            </a:pPr>
            <a:endParaRPr lang="en-GB" sz="2400" dirty="0"/>
          </a:p>
          <a:p>
            <a:r>
              <a:rPr lang="en-GB" sz="2400" dirty="0"/>
              <a:t>No story published! </a:t>
            </a:r>
          </a:p>
          <a:p>
            <a:pPr marL="0" indent="0">
              <a:lnSpc>
                <a:spcPct val="150000"/>
              </a:lnSpc>
              <a:buFont typeface="Arial" panose="020B0604020202020204" pitchFamily="34" charset="0"/>
              <a:buNone/>
            </a:pPr>
            <a:endParaRPr lang="en-US" sz="1800" dirty="0">
              <a:solidFill>
                <a:srgbClr val="D71E48"/>
              </a:solidFill>
              <a:latin typeface="Aptos" panose="020B0004020202020204" pitchFamily="34" charset="0"/>
            </a:endParaRPr>
          </a:p>
        </p:txBody>
      </p:sp>
    </p:spTree>
    <p:extLst>
      <p:ext uri="{BB962C8B-B14F-4D97-AF65-F5344CB8AC3E}">
        <p14:creationId xmlns:p14="http://schemas.microsoft.com/office/powerpoint/2010/main" val="3716973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483CC-2CD2-C8CC-B9CD-6100337F288D}"/>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D18A8506-FEA3-E80A-ABDF-5FB4150A51FA}"/>
              </a:ext>
            </a:extLst>
          </p:cNvPr>
          <p:cNvSpPr txBox="1">
            <a:spLocks/>
          </p:cNvSpPr>
          <p:nvPr/>
        </p:nvSpPr>
        <p:spPr>
          <a:xfrm>
            <a:off x="566738" y="557213"/>
            <a:ext cx="10158412" cy="32268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solidFill>
                  <a:srgbClr val="D71E48"/>
                </a:solidFill>
              </a:rPr>
              <a:t>What is to come…</a:t>
            </a:r>
          </a:p>
        </p:txBody>
      </p:sp>
      <p:sp>
        <p:nvSpPr>
          <p:cNvPr id="3" name="Subtitle 2">
            <a:extLst>
              <a:ext uri="{FF2B5EF4-FFF2-40B4-BE49-F238E27FC236}">
                <a16:creationId xmlns:a16="http://schemas.microsoft.com/office/drawing/2014/main" id="{38102CBE-D249-4CEE-671A-2C20298547BA}"/>
              </a:ext>
            </a:extLst>
          </p:cNvPr>
          <p:cNvSpPr txBox="1">
            <a:spLocks/>
          </p:cNvSpPr>
          <p:nvPr/>
        </p:nvSpPr>
        <p:spPr>
          <a:xfrm>
            <a:off x="511969" y="2231876"/>
            <a:ext cx="10406062" cy="4203849"/>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r>
              <a:rPr lang="en-GB" sz="2400" dirty="0"/>
              <a:t>Roll out to Private Children Law – 1</a:t>
            </a:r>
            <a:r>
              <a:rPr lang="en-GB" sz="2400" baseline="30000" dirty="0"/>
              <a:t>st</a:t>
            </a:r>
            <a:r>
              <a:rPr lang="en-GB" sz="2400" dirty="0"/>
              <a:t> May 2025</a:t>
            </a:r>
          </a:p>
          <a:p>
            <a:endParaRPr lang="en-GB" sz="2400" dirty="0"/>
          </a:p>
          <a:p>
            <a:r>
              <a:rPr lang="en-GB" sz="2400" dirty="0"/>
              <a:t>Roll out to Magistrates – 29</a:t>
            </a:r>
            <a:r>
              <a:rPr lang="en-GB" sz="2400" baseline="30000" dirty="0"/>
              <a:t>th</a:t>
            </a:r>
            <a:r>
              <a:rPr lang="en-GB" sz="2400" dirty="0"/>
              <a:t> September 2025</a:t>
            </a:r>
          </a:p>
          <a:p>
            <a:pPr marL="0" indent="0">
              <a:lnSpc>
                <a:spcPct val="150000"/>
              </a:lnSpc>
              <a:buFont typeface="Arial" panose="020B0604020202020204" pitchFamily="34" charset="0"/>
              <a:buNone/>
            </a:pPr>
            <a:endParaRPr lang="en-US" sz="1800" dirty="0">
              <a:solidFill>
                <a:srgbClr val="D71E48"/>
              </a:solidFill>
              <a:latin typeface="Aptos" panose="020B0004020202020204" pitchFamily="34" charset="0"/>
            </a:endParaRPr>
          </a:p>
        </p:txBody>
      </p:sp>
    </p:spTree>
    <p:extLst>
      <p:ext uri="{BB962C8B-B14F-4D97-AF65-F5344CB8AC3E}">
        <p14:creationId xmlns:p14="http://schemas.microsoft.com/office/powerpoint/2010/main" val="229521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2B32F-2287-C3A9-C949-FB663B3FE93C}"/>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1E8A17A7-0443-3C61-A457-926881F9F868}"/>
              </a:ext>
            </a:extLst>
          </p:cNvPr>
          <p:cNvSpPr txBox="1">
            <a:spLocks/>
          </p:cNvSpPr>
          <p:nvPr/>
        </p:nvSpPr>
        <p:spPr>
          <a:xfrm>
            <a:off x="566738" y="557213"/>
            <a:ext cx="10158412" cy="32268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solidFill>
                  <a:srgbClr val="D71E48"/>
                </a:solidFill>
              </a:rPr>
              <a:t>Divorce and Dissolution cases</a:t>
            </a:r>
          </a:p>
        </p:txBody>
      </p:sp>
      <p:sp>
        <p:nvSpPr>
          <p:cNvPr id="3" name="Subtitle 2">
            <a:extLst>
              <a:ext uri="{FF2B5EF4-FFF2-40B4-BE49-F238E27FC236}">
                <a16:creationId xmlns:a16="http://schemas.microsoft.com/office/drawing/2014/main" id="{CBAA4F3A-5416-737D-126F-41B7D8CDCDF2}"/>
              </a:ext>
            </a:extLst>
          </p:cNvPr>
          <p:cNvSpPr txBox="1">
            <a:spLocks/>
          </p:cNvSpPr>
          <p:nvPr/>
        </p:nvSpPr>
        <p:spPr>
          <a:xfrm>
            <a:off x="566738" y="1092051"/>
            <a:ext cx="10406062" cy="4203849"/>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r>
              <a:rPr lang="en-GB" sz="1400" b="0" i="0" dirty="0">
                <a:solidFill>
                  <a:srgbClr val="0B0C0C"/>
                </a:solidFill>
                <a:effectLst/>
              </a:rPr>
              <a:t>Re: </a:t>
            </a:r>
          </a:p>
          <a:p>
            <a:pPr lvl="1"/>
            <a:r>
              <a:rPr lang="en-GB" sz="1400" b="0" i="0" dirty="0">
                <a:solidFill>
                  <a:srgbClr val="0B0C0C"/>
                </a:solidFill>
                <a:effectLst/>
              </a:rPr>
              <a:t>all matrimonial causes and matters</a:t>
            </a:r>
          </a:p>
          <a:p>
            <a:pPr lvl="1"/>
            <a:r>
              <a:rPr lang="en-GB" sz="1400" b="0" i="0" dirty="0">
                <a:solidFill>
                  <a:srgbClr val="0B0C0C"/>
                </a:solidFill>
                <a:effectLst/>
              </a:rPr>
              <a:t>All applications under Part III of the Family Law Act 1986 (declarations of status)</a:t>
            </a:r>
          </a:p>
          <a:p>
            <a:pPr lvl="1"/>
            <a:r>
              <a:rPr lang="en-GB" sz="1400" b="0" i="0" dirty="0">
                <a:solidFill>
                  <a:srgbClr val="0B0C0C"/>
                </a:solidFill>
                <a:effectLst/>
              </a:rPr>
              <a:t>All civil partnership causes and matters: </a:t>
            </a:r>
          </a:p>
          <a:p>
            <a:pPr lvl="1"/>
            <a:r>
              <a:rPr lang="en-GB" sz="1400" b="0" i="0" dirty="0">
                <a:solidFill>
                  <a:srgbClr val="0B0C0C"/>
                </a:solidFill>
                <a:effectLst/>
              </a:rPr>
              <a:t>Applications under s.58 of the Civil Partnerships Act 2004</a:t>
            </a:r>
          </a:p>
          <a:p>
            <a:pPr lvl="1"/>
            <a:r>
              <a:rPr lang="en-GB" sz="1400" b="0" i="0" dirty="0">
                <a:solidFill>
                  <a:srgbClr val="0B0C0C"/>
                </a:solidFill>
                <a:effectLst/>
              </a:rPr>
              <a:t>Applications under s.27 of the Matrimonial Causes Act 1973</a:t>
            </a:r>
          </a:p>
          <a:p>
            <a:pPr lvl="1"/>
            <a:r>
              <a:rPr lang="en-GB" sz="1400" dirty="0">
                <a:solidFill>
                  <a:srgbClr val="0B0C0C"/>
                </a:solidFill>
              </a:rPr>
              <a:t>Applications under Part 9 of Schedule 5 to the Civil Partnership Act 2004</a:t>
            </a:r>
          </a:p>
          <a:p>
            <a:pPr lvl="1"/>
            <a:r>
              <a:rPr lang="en-GB" sz="1400" b="0" i="0" dirty="0">
                <a:solidFill>
                  <a:srgbClr val="0B0C0C"/>
                </a:solidFill>
                <a:effectLst/>
              </a:rPr>
              <a:t>Marriage (Same Sex Couples) Act 2013</a:t>
            </a:r>
          </a:p>
          <a:p>
            <a:r>
              <a:rPr lang="en-GB" sz="1400" b="1" i="0" dirty="0">
                <a:solidFill>
                  <a:srgbClr val="0B0C0C"/>
                </a:solidFill>
                <a:effectLst/>
              </a:rPr>
              <a:t> it is a criminal offence under section 1 of the Judicial Proceedings (Regulation of Reports) Act 1926 to disclose information other than:</a:t>
            </a:r>
          </a:p>
          <a:p>
            <a:pPr lvl="1">
              <a:spcBef>
                <a:spcPts val="1500"/>
              </a:spcBef>
              <a:spcAft>
                <a:spcPts val="375"/>
              </a:spcAft>
            </a:pPr>
            <a:r>
              <a:rPr lang="en-GB" sz="1400" b="0" i="0" dirty="0">
                <a:solidFill>
                  <a:srgbClr val="0B0C0C"/>
                </a:solidFill>
                <a:effectLst/>
              </a:rPr>
              <a:t>the names, addresses and occupations of parties and witnesses</a:t>
            </a:r>
          </a:p>
          <a:p>
            <a:pPr lvl="1">
              <a:spcBef>
                <a:spcPts val="1500"/>
              </a:spcBef>
              <a:spcAft>
                <a:spcPts val="375"/>
              </a:spcAft>
            </a:pPr>
            <a:r>
              <a:rPr lang="en-GB" sz="1400" b="0" i="0" dirty="0">
                <a:solidFill>
                  <a:srgbClr val="0B0C0C"/>
                </a:solidFill>
                <a:effectLst/>
              </a:rPr>
              <a:t>a concise statement of the “charges, defences and </a:t>
            </a:r>
            <a:r>
              <a:rPr lang="en-GB" sz="1400" b="0" i="0" dirty="0" err="1">
                <a:solidFill>
                  <a:srgbClr val="0B0C0C"/>
                </a:solidFill>
                <a:effectLst/>
              </a:rPr>
              <a:t>countercharges</a:t>
            </a:r>
            <a:r>
              <a:rPr lang="en-GB" sz="1400" b="0" i="0" dirty="0">
                <a:solidFill>
                  <a:srgbClr val="0B0C0C"/>
                </a:solidFill>
                <a:effectLst/>
              </a:rPr>
              <a:t>” in support of which evidence has been given</a:t>
            </a:r>
          </a:p>
          <a:p>
            <a:pPr lvl="1">
              <a:spcBef>
                <a:spcPts val="1500"/>
              </a:spcBef>
              <a:spcAft>
                <a:spcPts val="375"/>
              </a:spcAft>
            </a:pPr>
            <a:r>
              <a:rPr lang="en-GB" sz="1400" b="0" i="0" dirty="0">
                <a:solidFill>
                  <a:srgbClr val="0B0C0C"/>
                </a:solidFill>
                <a:effectLst/>
              </a:rPr>
              <a:t>submissions on any point of law arising in the course of the proceedings, and the decision of the court on these</a:t>
            </a:r>
          </a:p>
          <a:p>
            <a:pPr lvl="1">
              <a:spcBef>
                <a:spcPts val="1500"/>
              </a:spcBef>
              <a:spcAft>
                <a:spcPts val="375"/>
              </a:spcAft>
            </a:pPr>
            <a:r>
              <a:rPr lang="en-GB" sz="1400" b="0" i="0" dirty="0">
                <a:solidFill>
                  <a:srgbClr val="0B0C0C"/>
                </a:solidFill>
                <a:effectLst/>
              </a:rPr>
              <a:t>the summing-up of the judge and the judgment of the court and observations made by the judge in giving judgment</a:t>
            </a:r>
          </a:p>
          <a:p>
            <a:pPr marL="0" indent="0">
              <a:lnSpc>
                <a:spcPct val="150000"/>
              </a:lnSpc>
              <a:buFont typeface="Arial" panose="020B0604020202020204" pitchFamily="34" charset="0"/>
              <a:buNone/>
            </a:pPr>
            <a:endParaRPr lang="en-US" sz="1800" dirty="0">
              <a:solidFill>
                <a:srgbClr val="D71E48"/>
              </a:solidFill>
              <a:latin typeface="Aptos" panose="020B0004020202020204" pitchFamily="34" charset="0"/>
            </a:endParaRPr>
          </a:p>
        </p:txBody>
      </p:sp>
    </p:spTree>
    <p:extLst>
      <p:ext uri="{BB962C8B-B14F-4D97-AF65-F5344CB8AC3E}">
        <p14:creationId xmlns:p14="http://schemas.microsoft.com/office/powerpoint/2010/main" val="104645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14D26-3F04-900F-DD09-15FB583417CB}"/>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95E707E2-CEE9-24B6-2E2C-DC023BCA4640}"/>
              </a:ext>
            </a:extLst>
          </p:cNvPr>
          <p:cNvSpPr txBox="1">
            <a:spLocks/>
          </p:cNvSpPr>
          <p:nvPr/>
        </p:nvSpPr>
        <p:spPr>
          <a:xfrm>
            <a:off x="566738" y="557213"/>
            <a:ext cx="10158412" cy="32268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solidFill>
                  <a:srgbClr val="D71E48"/>
                </a:solidFill>
              </a:rPr>
              <a:t>Financial Remedies</a:t>
            </a:r>
          </a:p>
        </p:txBody>
      </p:sp>
      <p:sp>
        <p:nvSpPr>
          <p:cNvPr id="3" name="Subtitle 2">
            <a:extLst>
              <a:ext uri="{FF2B5EF4-FFF2-40B4-BE49-F238E27FC236}">
                <a16:creationId xmlns:a16="http://schemas.microsoft.com/office/drawing/2014/main" id="{2BFA32A9-0713-0BDA-E851-63A38A6E30A6}"/>
              </a:ext>
            </a:extLst>
          </p:cNvPr>
          <p:cNvSpPr txBox="1">
            <a:spLocks/>
          </p:cNvSpPr>
          <p:nvPr/>
        </p:nvSpPr>
        <p:spPr>
          <a:xfrm>
            <a:off x="566738" y="1092051"/>
            <a:ext cx="10406062" cy="4203849"/>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r>
              <a:rPr lang="en-GB" sz="2400" dirty="0"/>
              <a:t>Financial Remedies (Sub-group chair HHJ Farquhar)</a:t>
            </a:r>
          </a:p>
          <a:p>
            <a:pPr lvl="1"/>
            <a:r>
              <a:rPr lang="en-GB" sz="2400" dirty="0"/>
              <a:t>29</a:t>
            </a:r>
            <a:r>
              <a:rPr lang="en-GB" sz="2400" baseline="30000" dirty="0"/>
              <a:t>th</a:t>
            </a:r>
            <a:r>
              <a:rPr lang="en-GB" sz="2400" dirty="0"/>
              <a:t> January 2024 – pilot begins in CFC, Birmingham, Leeds</a:t>
            </a:r>
          </a:p>
          <a:p>
            <a:pPr lvl="1"/>
            <a:r>
              <a:rPr lang="en-GB" sz="2400" dirty="0"/>
              <a:t>11</a:t>
            </a:r>
            <a:r>
              <a:rPr lang="en-GB" sz="2400" baseline="30000" dirty="0"/>
              <a:t>th</a:t>
            </a:r>
            <a:r>
              <a:rPr lang="en-GB" sz="2400" dirty="0"/>
              <a:t> November 2024 extended to RCJ</a:t>
            </a:r>
          </a:p>
          <a:p>
            <a:pPr lvl="1"/>
            <a:r>
              <a:rPr lang="en-GB" sz="2400" dirty="0"/>
              <a:t>29</a:t>
            </a:r>
            <a:r>
              <a:rPr lang="en-GB" sz="2400" baseline="30000" dirty="0"/>
              <a:t>th</a:t>
            </a:r>
            <a:r>
              <a:rPr lang="en-GB" sz="2400" dirty="0"/>
              <a:t> January 2025 – rolled out to all courts, pilot extended to 29</a:t>
            </a:r>
            <a:r>
              <a:rPr lang="en-GB" sz="2400" baseline="30000" dirty="0"/>
              <a:t>th</a:t>
            </a:r>
            <a:r>
              <a:rPr lang="en-GB" sz="2400" dirty="0"/>
              <a:t> January 2026 </a:t>
            </a:r>
          </a:p>
          <a:p>
            <a:pPr marL="457200" lvl="1" indent="0">
              <a:buNone/>
            </a:pPr>
            <a:r>
              <a:rPr lang="en-GB" sz="2400" b="1" dirty="0"/>
              <a:t>Proceedings Included: </a:t>
            </a:r>
          </a:p>
          <a:p>
            <a:pPr marL="0" indent="0">
              <a:buNone/>
            </a:pPr>
            <a:r>
              <a:rPr lang="en-GB" sz="2400" dirty="0"/>
              <a:t>a. Applications for financial remedies upon divorce;</a:t>
            </a:r>
          </a:p>
          <a:p>
            <a:pPr marL="0" indent="0">
              <a:buNone/>
            </a:pPr>
            <a:r>
              <a:rPr lang="en-GB" sz="2400" dirty="0"/>
              <a:t> b. Applications under Schedule 1 of the Children Act 1989;</a:t>
            </a:r>
          </a:p>
          <a:p>
            <a:pPr marL="0" indent="0">
              <a:buNone/>
            </a:pPr>
            <a:r>
              <a:rPr lang="en-GB" sz="2400" dirty="0"/>
              <a:t> c. Applications under Part III of the Matrimonial and Family Proceedings Act 1984</a:t>
            </a:r>
            <a:endParaRPr lang="en-US" sz="2400" dirty="0">
              <a:solidFill>
                <a:srgbClr val="D71E48"/>
              </a:solidFill>
            </a:endParaRPr>
          </a:p>
        </p:txBody>
      </p:sp>
    </p:spTree>
    <p:extLst>
      <p:ext uri="{BB962C8B-B14F-4D97-AF65-F5344CB8AC3E}">
        <p14:creationId xmlns:p14="http://schemas.microsoft.com/office/powerpoint/2010/main" val="3168961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0E120-01B1-493A-EF4B-0B7EE2C39C05}"/>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43DEB15D-7AF1-A126-4B2C-9CD8BB43C436}"/>
              </a:ext>
            </a:extLst>
          </p:cNvPr>
          <p:cNvSpPr txBox="1">
            <a:spLocks/>
          </p:cNvSpPr>
          <p:nvPr/>
        </p:nvSpPr>
        <p:spPr>
          <a:xfrm>
            <a:off x="566738" y="557213"/>
            <a:ext cx="10158412" cy="32268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solidFill>
                  <a:srgbClr val="D71E48"/>
                </a:solidFill>
              </a:rPr>
              <a:t>Financial Remedies II</a:t>
            </a:r>
          </a:p>
        </p:txBody>
      </p:sp>
      <p:sp>
        <p:nvSpPr>
          <p:cNvPr id="3" name="Subtitle 2">
            <a:extLst>
              <a:ext uri="{FF2B5EF4-FFF2-40B4-BE49-F238E27FC236}">
                <a16:creationId xmlns:a16="http://schemas.microsoft.com/office/drawing/2014/main" id="{50EFB198-6830-739B-AC94-4E4785888218}"/>
              </a:ext>
            </a:extLst>
          </p:cNvPr>
          <p:cNvSpPr txBox="1">
            <a:spLocks/>
          </p:cNvSpPr>
          <p:nvPr/>
        </p:nvSpPr>
        <p:spPr>
          <a:xfrm>
            <a:off x="566738" y="1092051"/>
            <a:ext cx="10406062" cy="4203849"/>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r>
              <a:rPr lang="en-GB" sz="1400" dirty="0"/>
              <a:t>a. Out of court settlements should remain confidential and private; </a:t>
            </a:r>
          </a:p>
          <a:p>
            <a:r>
              <a:rPr lang="en-GB" sz="1400" dirty="0"/>
              <a:t>b. All cause lists should contain the names of the parties and identify that the subject matter of the hearing is financial remedies; </a:t>
            </a:r>
          </a:p>
          <a:p>
            <a:r>
              <a:rPr lang="en-GB" sz="1400" dirty="0"/>
              <a:t>c. The current provisions enabling reporters (that is to say, authorised media and legal bloggers) to attend hearings should continue unchanged; </a:t>
            </a:r>
          </a:p>
          <a:p>
            <a:r>
              <a:rPr lang="en-GB" sz="1400" dirty="0"/>
              <a:t>d. In any case attended by a reporter, a Reporting Order should be made entitling the reporter to see the ES1 and position statements of the parties, and setting out what reporting is permitted in the case, whilst preserving the anonymity of the parties, and the confidentiality of their most private details. </a:t>
            </a:r>
          </a:p>
          <a:p>
            <a:pPr marL="0" indent="0">
              <a:buNone/>
            </a:pPr>
            <a:r>
              <a:rPr lang="en-GB" sz="1400" dirty="0"/>
              <a:t>Core principle: reporter to be permitted to publish information  relating to proceedings EXCEPT: • The names and addresses of the parties (including any intervenors) and their children and any photographs of them; </a:t>
            </a:r>
          </a:p>
          <a:p>
            <a:r>
              <a:rPr lang="en-GB" sz="1400" dirty="0"/>
              <a:t>• The identity of any school attended by a child of the family;</a:t>
            </a:r>
          </a:p>
          <a:p>
            <a:r>
              <a:rPr lang="en-GB" sz="1400" dirty="0"/>
              <a:t> • The identity of the employers, the name of the business or the place of work of any of the parties; </a:t>
            </a:r>
          </a:p>
          <a:p>
            <a:r>
              <a:rPr lang="en-GB" sz="1400" dirty="0"/>
              <a:t>• The address of any real property owned by the parties; </a:t>
            </a:r>
          </a:p>
          <a:p>
            <a:r>
              <a:rPr lang="en-GB" sz="1400" dirty="0"/>
              <a:t>• The identity of any account or investment held by the parties; </a:t>
            </a:r>
          </a:p>
          <a:p>
            <a:r>
              <a:rPr lang="en-GB" sz="1400" dirty="0"/>
              <a:t>• The identity of any private company or partnership in which any party has an interest; </a:t>
            </a:r>
          </a:p>
          <a:p>
            <a:r>
              <a:rPr lang="en-GB" sz="1400" dirty="0"/>
              <a:t>• The name and address of any witness or of any other person referred to in the hearing save for an expert witness. </a:t>
            </a:r>
          </a:p>
          <a:p>
            <a:r>
              <a:rPr lang="en-GB" sz="1400" dirty="0"/>
              <a:t>e. District Judges and Circuit Judges should be encouraged to publish more judgments, when there is a written judgment available.</a:t>
            </a:r>
          </a:p>
        </p:txBody>
      </p:sp>
    </p:spTree>
    <p:extLst>
      <p:ext uri="{BB962C8B-B14F-4D97-AF65-F5344CB8AC3E}">
        <p14:creationId xmlns:p14="http://schemas.microsoft.com/office/powerpoint/2010/main" val="2595913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D9D46-14A1-B1B4-83B5-8780B47C41F4}"/>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66F87A70-08C8-24F0-D9A4-78FBE414FC63}"/>
              </a:ext>
            </a:extLst>
          </p:cNvPr>
          <p:cNvSpPr txBox="1">
            <a:spLocks/>
          </p:cNvSpPr>
          <p:nvPr/>
        </p:nvSpPr>
        <p:spPr>
          <a:xfrm>
            <a:off x="566738" y="557213"/>
            <a:ext cx="10158412" cy="32268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solidFill>
                  <a:srgbClr val="D71E48"/>
                </a:solidFill>
              </a:rPr>
              <a:t>Resources</a:t>
            </a:r>
          </a:p>
        </p:txBody>
      </p:sp>
      <p:sp>
        <p:nvSpPr>
          <p:cNvPr id="3" name="Subtitle 2">
            <a:extLst>
              <a:ext uri="{FF2B5EF4-FFF2-40B4-BE49-F238E27FC236}">
                <a16:creationId xmlns:a16="http://schemas.microsoft.com/office/drawing/2014/main" id="{4FEFA97A-EE11-71D1-BA3A-DC522BC2EB8D}"/>
              </a:ext>
            </a:extLst>
          </p:cNvPr>
          <p:cNvSpPr txBox="1">
            <a:spLocks/>
          </p:cNvSpPr>
          <p:nvPr/>
        </p:nvSpPr>
        <p:spPr>
          <a:xfrm>
            <a:off x="566738" y="1092051"/>
            <a:ext cx="10406062" cy="4203849"/>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r>
              <a:rPr lang="en-GB" sz="2800" dirty="0">
                <a:solidFill>
                  <a:schemeClr val="accent5">
                    <a:lumMod val="50000"/>
                  </a:schemeClr>
                </a:solidFill>
                <a:hlinkClick r:id="rId2">
                  <a:extLst>
                    <a:ext uri="{A12FA001-AC4F-418D-AE19-62706E023703}">
                      <ahyp:hlinkClr xmlns:ahyp="http://schemas.microsoft.com/office/drawing/2018/hyperlinkcolor" val="tx"/>
                    </a:ext>
                  </a:extLst>
                </a:hlinkClick>
              </a:rPr>
              <a:t>DFJ Media Guidance</a:t>
            </a:r>
            <a:endParaRPr lang="en-GB" sz="2800" dirty="0">
              <a:solidFill>
                <a:schemeClr val="accent5">
                  <a:lumMod val="50000"/>
                </a:schemeClr>
              </a:solidFill>
            </a:endParaRPr>
          </a:p>
          <a:p>
            <a:r>
              <a:rPr lang="en-GB" sz="2800" dirty="0">
                <a:solidFill>
                  <a:schemeClr val="accent5">
                    <a:lumMod val="50000"/>
                  </a:schemeClr>
                </a:solidFill>
                <a:hlinkClick r:id="rId3">
                  <a:extLst>
                    <a:ext uri="{A12FA001-AC4F-418D-AE19-62706E023703}">
                      <ahyp:hlinkClr xmlns:ahyp="http://schemas.microsoft.com/office/drawing/2018/hyperlinkcolor" val="tx"/>
                    </a:ext>
                  </a:extLst>
                </a:hlinkClick>
              </a:rPr>
              <a:t>Practice Guidance on Remote Observation of Hearings - New Powers</a:t>
            </a:r>
            <a:endParaRPr lang="en-GB" sz="2800" dirty="0">
              <a:solidFill>
                <a:schemeClr val="accent5">
                  <a:lumMod val="50000"/>
                </a:schemeClr>
              </a:solidFill>
            </a:endParaRPr>
          </a:p>
          <a:p>
            <a:r>
              <a:rPr lang="en-GB" sz="2800" dirty="0">
                <a:solidFill>
                  <a:schemeClr val="accent5">
                    <a:lumMod val="50000"/>
                  </a:schemeClr>
                </a:solidFill>
                <a:hlinkClick r:id="rId4">
                  <a:extLst>
                    <a:ext uri="{A12FA001-AC4F-418D-AE19-62706E023703}">
                      <ahyp:hlinkClr xmlns:ahyp="http://schemas.microsoft.com/office/drawing/2018/hyperlinkcolor" val="tx"/>
                    </a:ext>
                  </a:extLst>
                </a:hlinkClick>
              </a:rPr>
              <a:t>Transparency Implementation Group</a:t>
            </a:r>
            <a:endParaRPr lang="en-GB" sz="2800" dirty="0">
              <a:solidFill>
                <a:schemeClr val="accent5">
                  <a:lumMod val="50000"/>
                </a:schemeClr>
              </a:solidFill>
            </a:endParaRPr>
          </a:p>
          <a:p>
            <a:r>
              <a:rPr lang="en-GB" sz="2800" dirty="0">
                <a:solidFill>
                  <a:schemeClr val="accent5">
                    <a:lumMod val="50000"/>
                  </a:schemeClr>
                </a:solidFill>
                <a:hlinkClick r:id="rId5">
                  <a:extLst>
                    <a:ext uri="{A12FA001-AC4F-418D-AE19-62706E023703}">
                      <ahyp:hlinkClr xmlns:ahyp="http://schemas.microsoft.com/office/drawing/2018/hyperlinkcolor" val="tx"/>
                    </a:ext>
                  </a:extLst>
                </a:hlinkClick>
              </a:rPr>
              <a:t>Transparency Project</a:t>
            </a:r>
            <a:endParaRPr lang="en-GB" sz="2800" dirty="0">
              <a:solidFill>
                <a:schemeClr val="accent5">
                  <a:lumMod val="50000"/>
                </a:schemeClr>
              </a:solidFill>
            </a:endParaRPr>
          </a:p>
          <a:p>
            <a:r>
              <a:rPr lang="en-GB" sz="2800" dirty="0">
                <a:solidFill>
                  <a:schemeClr val="accent5">
                    <a:lumMod val="50000"/>
                  </a:schemeClr>
                </a:solidFill>
                <a:hlinkClick r:id="rId6">
                  <a:extLst>
                    <a:ext uri="{A12FA001-AC4F-418D-AE19-62706E023703}">
                      <ahyp:hlinkClr xmlns:ahyp="http://schemas.microsoft.com/office/drawing/2018/hyperlinkcolor" val="tx"/>
                    </a:ext>
                  </a:extLst>
                </a:hlinkClick>
              </a:rPr>
              <a:t>Guidance to HMCTS staff</a:t>
            </a:r>
            <a:endParaRPr lang="en-GB" sz="2800" dirty="0">
              <a:solidFill>
                <a:schemeClr val="accent5">
                  <a:lumMod val="50000"/>
                </a:schemeClr>
              </a:solidFill>
            </a:endParaRPr>
          </a:p>
          <a:p>
            <a:r>
              <a:rPr lang="en-GB" sz="2800" dirty="0">
                <a:solidFill>
                  <a:schemeClr val="accent5">
                    <a:lumMod val="50000"/>
                  </a:schemeClr>
                </a:solidFill>
                <a:hlinkClick r:id="rId7">
                  <a:extLst>
                    <a:ext uri="{A12FA001-AC4F-418D-AE19-62706E023703}">
                      <ahyp:hlinkClr xmlns:ahyp="http://schemas.microsoft.com/office/drawing/2018/hyperlinkcolor" val="tx"/>
                    </a:ext>
                  </a:extLst>
                </a:hlinkClick>
              </a:rPr>
              <a:t>Financial Remedies Transparency Pilot Notice</a:t>
            </a:r>
            <a:endParaRPr lang="en-GB" sz="2800" dirty="0">
              <a:solidFill>
                <a:schemeClr val="accent5">
                  <a:lumMod val="50000"/>
                </a:schemeClr>
              </a:solidFill>
            </a:endParaRPr>
          </a:p>
          <a:p>
            <a:r>
              <a:rPr lang="en-GB" sz="2800" dirty="0">
                <a:solidFill>
                  <a:schemeClr val="accent5">
                    <a:lumMod val="50000"/>
                  </a:schemeClr>
                </a:solidFill>
              </a:rPr>
              <a:t>HHJ Talbott Crib Sheet (to follow in separate attachment)</a:t>
            </a:r>
          </a:p>
          <a:p>
            <a:r>
              <a:rPr lang="en-GB" sz="2800" dirty="0">
                <a:solidFill>
                  <a:schemeClr val="accent5">
                    <a:lumMod val="50000"/>
                  </a:schemeClr>
                </a:solidFill>
                <a:hlinkClick r:id="rId8">
                  <a:extLst>
                    <a:ext uri="{A12FA001-AC4F-418D-AE19-62706E023703}">
                      <ahyp:hlinkClr xmlns:ahyp="http://schemas.microsoft.com/office/drawing/2018/hyperlinkcolor" val="tx"/>
                    </a:ext>
                  </a:extLst>
                </a:hlinkClick>
              </a:rPr>
              <a:t>Leaflet for parents and family members </a:t>
            </a:r>
            <a:endParaRPr lang="en-GB" sz="2800" dirty="0">
              <a:solidFill>
                <a:schemeClr val="accent5">
                  <a:lumMod val="50000"/>
                </a:schemeClr>
              </a:solidFill>
            </a:endParaRPr>
          </a:p>
          <a:p>
            <a:endParaRPr lang="en-GB" sz="1400" dirty="0"/>
          </a:p>
        </p:txBody>
      </p:sp>
    </p:spTree>
    <p:extLst>
      <p:ext uri="{BB962C8B-B14F-4D97-AF65-F5344CB8AC3E}">
        <p14:creationId xmlns:p14="http://schemas.microsoft.com/office/powerpoint/2010/main" val="742135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DE9BA9C9-0A41-1A47-F258-ADCCB19B31DE}"/>
              </a:ext>
            </a:extLst>
          </p:cNvPr>
          <p:cNvSpPr txBox="1">
            <a:spLocks/>
          </p:cNvSpPr>
          <p:nvPr/>
        </p:nvSpPr>
        <p:spPr>
          <a:xfrm>
            <a:off x="566738" y="557213"/>
            <a:ext cx="4988674" cy="32268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solidFill>
                  <a:srgbClr val="D71E48"/>
                </a:solidFill>
              </a:rPr>
              <a:t>Open Justice: An Evolutionary Process</a:t>
            </a:r>
          </a:p>
        </p:txBody>
      </p:sp>
      <p:sp>
        <p:nvSpPr>
          <p:cNvPr id="3" name="Subtitle 2">
            <a:extLst>
              <a:ext uri="{FF2B5EF4-FFF2-40B4-BE49-F238E27FC236}">
                <a16:creationId xmlns:a16="http://schemas.microsoft.com/office/drawing/2014/main" id="{BE27AE62-6C0F-0000-048E-DCA9595AAE6C}"/>
              </a:ext>
            </a:extLst>
          </p:cNvPr>
          <p:cNvSpPr txBox="1">
            <a:spLocks/>
          </p:cNvSpPr>
          <p:nvPr/>
        </p:nvSpPr>
        <p:spPr>
          <a:xfrm>
            <a:off x="566738" y="1092051"/>
            <a:ext cx="10406062" cy="4203849"/>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r>
              <a:rPr lang="en-GB" sz="2000" dirty="0">
                <a:solidFill>
                  <a:schemeClr val="accent5">
                    <a:lumMod val="50000"/>
                  </a:schemeClr>
                </a:solidFill>
                <a:hlinkClick r:id="rId2">
                  <a:extLst>
                    <a:ext uri="{A12FA001-AC4F-418D-AE19-62706E023703}">
                      <ahyp:hlinkClr xmlns:ahyp="http://schemas.microsoft.com/office/drawing/2018/hyperlinkcolor" val="tx"/>
                    </a:ext>
                  </a:extLst>
                </a:hlinkClick>
              </a:rPr>
              <a:t>Louise Tickle &amp; Anor</a:t>
            </a:r>
            <a:r>
              <a:rPr lang="en-GB" sz="2000" dirty="0">
                <a:solidFill>
                  <a:schemeClr val="accent5">
                    <a:lumMod val="50000"/>
                  </a:schemeClr>
                </a:solidFill>
              </a:rPr>
              <a:t> </a:t>
            </a:r>
            <a:r>
              <a:rPr lang="en-GB" sz="2000" dirty="0"/>
              <a:t>[2025] EWCA </a:t>
            </a:r>
            <a:r>
              <a:rPr lang="en-GB" sz="2000" dirty="0" err="1"/>
              <a:t>Civ</a:t>
            </a:r>
            <a:r>
              <a:rPr lang="en-GB" sz="2000" dirty="0"/>
              <a:t> 42</a:t>
            </a:r>
          </a:p>
          <a:p>
            <a:pPr lvl="1"/>
            <a:r>
              <a:rPr lang="en-GB" sz="2000" dirty="0"/>
              <a:t>Scott v </a:t>
            </a:r>
            <a:r>
              <a:rPr lang="en-GB" sz="2000" dirty="0">
                <a:solidFill>
                  <a:schemeClr val="tx1"/>
                </a:solidFill>
              </a:rPr>
              <a:t>Scott</a:t>
            </a:r>
            <a:r>
              <a:rPr lang="en-GB" sz="2000" dirty="0"/>
              <a:t>  - [1913] AC 417</a:t>
            </a:r>
          </a:p>
          <a:p>
            <a:pPr lvl="1"/>
            <a:r>
              <a:rPr lang="en-GB" sz="2000" dirty="0"/>
              <a:t>Re B (A Child) Disclosure [2004] EWHC 411 (Fam) Munby, </a:t>
            </a:r>
          </a:p>
          <a:p>
            <a:pPr lvl="1"/>
            <a:r>
              <a:rPr lang="en-GB" sz="2000" b="0" i="1" dirty="0">
                <a:solidFill>
                  <a:srgbClr val="000000"/>
                </a:solidFill>
                <a:effectLst/>
              </a:rPr>
              <a:t>Re C (A Child) (Private Judgment: Publication) </a:t>
            </a:r>
            <a:r>
              <a:rPr lang="en-GB" sz="2000" b="0" i="0" dirty="0">
                <a:solidFill>
                  <a:schemeClr val="accent5">
                    <a:lumMod val="50000"/>
                  </a:schemeClr>
                </a:solidFill>
                <a:effectLst/>
                <a:hlinkClick r:id="rId3" tooltip="Link to BAILII version">
                  <a:extLst>
                    <a:ext uri="{A12FA001-AC4F-418D-AE19-62706E023703}">
                      <ahyp:hlinkClr xmlns:ahyp="http://schemas.microsoft.com/office/drawing/2018/hyperlinkcolor" val="tx"/>
                    </a:ext>
                  </a:extLst>
                </a:hlinkClick>
              </a:rPr>
              <a:t>[2016] EWCA </a:t>
            </a:r>
            <a:r>
              <a:rPr lang="en-GB" sz="2000" b="0" i="0" dirty="0" err="1">
                <a:solidFill>
                  <a:schemeClr val="accent5">
                    <a:lumMod val="50000"/>
                  </a:schemeClr>
                </a:solidFill>
                <a:effectLst/>
                <a:hlinkClick r:id="rId3" tooltip="Link to BAILII version">
                  <a:extLst>
                    <a:ext uri="{A12FA001-AC4F-418D-AE19-62706E023703}">
                      <ahyp:hlinkClr xmlns:ahyp="http://schemas.microsoft.com/office/drawing/2018/hyperlinkcolor" val="tx"/>
                    </a:ext>
                  </a:extLst>
                </a:hlinkClick>
              </a:rPr>
              <a:t>Civ</a:t>
            </a:r>
            <a:r>
              <a:rPr lang="en-GB" sz="2000" b="0" i="0" dirty="0">
                <a:solidFill>
                  <a:schemeClr val="accent5">
                    <a:lumMod val="50000"/>
                  </a:schemeClr>
                </a:solidFill>
                <a:effectLst/>
                <a:hlinkClick r:id="rId3" tooltip="Link to BAILII version">
                  <a:extLst>
                    <a:ext uri="{A12FA001-AC4F-418D-AE19-62706E023703}">
                      <ahyp:hlinkClr xmlns:ahyp="http://schemas.microsoft.com/office/drawing/2018/hyperlinkcolor" val="tx"/>
                    </a:ext>
                  </a:extLst>
                </a:hlinkClick>
              </a:rPr>
              <a:t> 798</a:t>
            </a:r>
            <a:r>
              <a:rPr lang="en-GB" sz="2000" b="0" i="0" dirty="0">
                <a:solidFill>
                  <a:schemeClr val="accent5">
                    <a:lumMod val="50000"/>
                  </a:schemeClr>
                </a:solidFill>
                <a:effectLst/>
              </a:rPr>
              <a:t>, </a:t>
            </a:r>
            <a:r>
              <a:rPr lang="en-GB" sz="2000" b="0" i="0" dirty="0">
                <a:solidFill>
                  <a:schemeClr val="accent5">
                    <a:lumMod val="50000"/>
                  </a:schemeClr>
                </a:solidFill>
                <a:effectLst/>
                <a:hlinkClick r:id="rId4" tooltip="Link to BAILII version">
                  <a:extLst>
                    <a:ext uri="{A12FA001-AC4F-418D-AE19-62706E023703}">
                      <ahyp:hlinkClr xmlns:ahyp="http://schemas.microsoft.com/office/drawing/2018/hyperlinkcolor" val="tx"/>
                    </a:ext>
                  </a:extLst>
                </a:hlinkClick>
              </a:rPr>
              <a:t>[2016] 1 WLR 5204</a:t>
            </a:r>
            <a:r>
              <a:rPr lang="en-GB" sz="2000" b="0" i="0" dirty="0">
                <a:solidFill>
                  <a:schemeClr val="accent5">
                    <a:lumMod val="50000"/>
                  </a:schemeClr>
                </a:solidFill>
                <a:effectLst/>
              </a:rPr>
              <a:t> </a:t>
            </a:r>
          </a:p>
          <a:p>
            <a:pPr marL="342900" lvl="1" indent="-342900">
              <a:buFont typeface="Wingdings" panose="05000000000000000000" pitchFamily="2" charset="2"/>
              <a:buChar char="Ø"/>
            </a:pPr>
            <a:r>
              <a:rPr lang="en-GB" sz="2000" dirty="0"/>
              <a:t>Family Proceedings Rules Amended – April 2009 – allowed for accredited journalists to attend </a:t>
            </a:r>
            <a:r>
              <a:rPr lang="en-GB" sz="2000" dirty="0">
                <a:solidFill>
                  <a:schemeClr val="accent5">
                    <a:lumMod val="50000"/>
                  </a:schemeClr>
                </a:solidFill>
                <a:hlinkClick r:id="rId5">
                  <a:extLst>
                    <a:ext uri="{A12FA001-AC4F-418D-AE19-62706E023703}">
                      <ahyp:hlinkClr xmlns:ahyp="http://schemas.microsoft.com/office/drawing/2018/hyperlinkcolor" val="tx"/>
                    </a:ext>
                  </a:extLst>
                </a:hlinkClick>
              </a:rPr>
              <a:t>FPR 27.11 </a:t>
            </a:r>
            <a:r>
              <a:rPr lang="en-GB" sz="2000" dirty="0">
                <a:solidFill>
                  <a:schemeClr val="accent5">
                    <a:lumMod val="50000"/>
                  </a:schemeClr>
                </a:solidFill>
              </a:rPr>
              <a:t>(f)</a:t>
            </a:r>
          </a:p>
          <a:p>
            <a:pPr>
              <a:buFont typeface="Wingdings" panose="05000000000000000000" pitchFamily="2" charset="2"/>
              <a:buChar char="Ø"/>
            </a:pPr>
            <a:r>
              <a:rPr lang="en-GB" sz="2000" dirty="0"/>
              <a:t>Transparency Project founded 2015 </a:t>
            </a:r>
          </a:p>
          <a:p>
            <a:pPr>
              <a:buFont typeface="Wingdings" panose="05000000000000000000" pitchFamily="2" charset="2"/>
              <a:buChar char="Ø"/>
            </a:pPr>
            <a:r>
              <a:rPr lang="en-GB" sz="2000" dirty="0"/>
              <a:t>Family Procedure Rules  legal amended to include legal bloggers – 2018 </a:t>
            </a:r>
            <a:r>
              <a:rPr lang="en-GB" sz="2000" dirty="0">
                <a:solidFill>
                  <a:schemeClr val="accent5">
                    <a:lumMod val="50000"/>
                  </a:schemeClr>
                </a:solidFill>
                <a:hlinkClick r:id="rId5">
                  <a:extLst>
                    <a:ext uri="{A12FA001-AC4F-418D-AE19-62706E023703}">
                      <ahyp:hlinkClr xmlns:ahyp="http://schemas.microsoft.com/office/drawing/2018/hyperlinkcolor" val="tx"/>
                    </a:ext>
                  </a:extLst>
                </a:hlinkClick>
              </a:rPr>
              <a:t>FPR 27.11</a:t>
            </a:r>
            <a:r>
              <a:rPr lang="en-GB" sz="2000" dirty="0">
                <a:solidFill>
                  <a:schemeClr val="accent5">
                    <a:lumMod val="50000"/>
                  </a:schemeClr>
                </a:solidFill>
              </a:rPr>
              <a:t>(ff)</a:t>
            </a:r>
          </a:p>
          <a:p>
            <a:pPr>
              <a:buFont typeface="Wingdings" panose="05000000000000000000" pitchFamily="2" charset="2"/>
              <a:buChar char="Ø"/>
            </a:pPr>
            <a:r>
              <a:rPr lang="en-GB" sz="2000" dirty="0">
                <a:solidFill>
                  <a:schemeClr val="accent5">
                    <a:lumMod val="50000"/>
                  </a:schemeClr>
                </a:solidFill>
                <a:hlinkClick r:id="rId6">
                  <a:extLst>
                    <a:ext uri="{A12FA001-AC4F-418D-AE19-62706E023703}">
                      <ahyp:hlinkClr xmlns:ahyp="http://schemas.microsoft.com/office/drawing/2018/hyperlinkcolor" val="tx"/>
                    </a:ext>
                  </a:extLst>
                </a:hlinkClick>
              </a:rPr>
              <a:t>Confidence and Confidentiality: Transparency in the family courts</a:t>
            </a:r>
            <a:r>
              <a:rPr lang="en-GB" sz="2000" dirty="0">
                <a:solidFill>
                  <a:schemeClr val="accent5">
                    <a:lumMod val="50000"/>
                  </a:schemeClr>
                </a:solidFill>
              </a:rPr>
              <a:t> </a:t>
            </a:r>
            <a:r>
              <a:rPr lang="en-GB" sz="2000" dirty="0"/>
              <a:t>President of the Family Division October 2021: shift in presumption against reporting content</a:t>
            </a:r>
          </a:p>
          <a:p>
            <a:pPr marL="0" indent="0">
              <a:lnSpc>
                <a:spcPct val="150000"/>
              </a:lnSpc>
              <a:buFont typeface="Arial" panose="020B0604020202020204" pitchFamily="34" charset="0"/>
              <a:buNone/>
            </a:pPr>
            <a:endParaRPr lang="en-US" sz="1800" dirty="0">
              <a:solidFill>
                <a:srgbClr val="D71E48"/>
              </a:solidFill>
              <a:latin typeface="Aptos" panose="020B0004020202020204" pitchFamily="34" charset="0"/>
            </a:endParaRPr>
          </a:p>
        </p:txBody>
      </p:sp>
    </p:spTree>
    <p:extLst>
      <p:ext uri="{BB962C8B-B14F-4D97-AF65-F5344CB8AC3E}">
        <p14:creationId xmlns:p14="http://schemas.microsoft.com/office/powerpoint/2010/main" val="3899558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BFCF0-5D1C-61F3-6B74-5208B28BFBB7}"/>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B7E60EB4-1AC1-F7E5-58A7-EEA31D38DB90}"/>
              </a:ext>
            </a:extLst>
          </p:cNvPr>
          <p:cNvSpPr txBox="1">
            <a:spLocks/>
          </p:cNvSpPr>
          <p:nvPr/>
        </p:nvSpPr>
        <p:spPr>
          <a:xfrm>
            <a:off x="566738" y="557213"/>
            <a:ext cx="4988674" cy="32268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solidFill>
                  <a:srgbClr val="D71E48"/>
                </a:solidFill>
              </a:rPr>
              <a:t>Reporting Pilot (Guidance)</a:t>
            </a:r>
          </a:p>
        </p:txBody>
      </p:sp>
      <p:sp>
        <p:nvSpPr>
          <p:cNvPr id="3" name="Subtitle 2">
            <a:extLst>
              <a:ext uri="{FF2B5EF4-FFF2-40B4-BE49-F238E27FC236}">
                <a16:creationId xmlns:a16="http://schemas.microsoft.com/office/drawing/2014/main" id="{F2CEED62-9CD3-6B18-A729-120724EC518C}"/>
              </a:ext>
            </a:extLst>
          </p:cNvPr>
          <p:cNvSpPr txBox="1">
            <a:spLocks/>
          </p:cNvSpPr>
          <p:nvPr/>
        </p:nvSpPr>
        <p:spPr>
          <a:xfrm>
            <a:off x="566738" y="1092051"/>
            <a:ext cx="10406062" cy="4203849"/>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lvl="1"/>
            <a:r>
              <a:rPr lang="en-GB" sz="1400" dirty="0"/>
              <a:t>Who: 	Journalists and legal bloggers (in person or remote)</a:t>
            </a:r>
          </a:p>
          <a:p>
            <a:pPr lvl="1"/>
            <a:r>
              <a:rPr lang="en-GB" sz="1400" dirty="0"/>
              <a:t>What: 	</a:t>
            </a:r>
            <a:r>
              <a:rPr lang="en-GB" sz="1400" dirty="0">
                <a:highlight>
                  <a:srgbClr val="FFFF00"/>
                </a:highlight>
              </a:rPr>
              <a:t>now allowed to report what they see and hear (transparency principle) subject to anonymisation </a:t>
            </a:r>
            <a:r>
              <a:rPr lang="en-GB" sz="1400" dirty="0"/>
              <a:t>		</a:t>
            </a:r>
            <a:r>
              <a:rPr lang="en-GB" sz="1400" dirty="0">
                <a:highlight>
                  <a:srgbClr val="FFFF00"/>
                </a:highlight>
              </a:rPr>
              <a:t>(anonymity 	principle)  </a:t>
            </a:r>
          </a:p>
          <a:p>
            <a:pPr lvl="1"/>
            <a:r>
              <a:rPr lang="en-GB" sz="1400" dirty="0"/>
              <a:t>Which cases included: 	public and private law under Parts II and IV of CA 1989</a:t>
            </a:r>
          </a:p>
          <a:p>
            <a:pPr marL="457200" lvl="1" indent="0">
              <a:buNone/>
            </a:pPr>
            <a:r>
              <a:rPr lang="en-GB" sz="1400" dirty="0"/>
              <a:t>					all applications for placement orders within care proceedings (up until PO)</a:t>
            </a:r>
          </a:p>
          <a:p>
            <a:pPr marL="457200" lvl="1" indent="0">
              <a:buNone/>
            </a:pPr>
            <a:r>
              <a:rPr lang="en-GB" sz="1400" dirty="0"/>
              <a:t>					all applications under inherent jurisdiction including </a:t>
            </a:r>
            <a:r>
              <a:rPr lang="en-GB" sz="1400" dirty="0" err="1"/>
              <a:t>DoLs</a:t>
            </a:r>
            <a:endParaRPr lang="en-GB" sz="1400" dirty="0"/>
          </a:p>
          <a:p>
            <a:pPr lvl="1"/>
            <a:r>
              <a:rPr lang="en-GB" sz="1400" dirty="0"/>
              <a:t>Excluded: 	Financial Remedy (</a:t>
            </a:r>
            <a:r>
              <a:rPr lang="en-GB" sz="1400" dirty="0" err="1"/>
              <a:t>sep</a:t>
            </a:r>
            <a:r>
              <a:rPr lang="en-GB" sz="1400" dirty="0"/>
              <a:t> provision) , applications under Family Law Act 1996</a:t>
            </a:r>
            <a:r>
              <a:rPr lang="en-GB" sz="1400" dirty="0">
                <a:solidFill>
                  <a:schemeClr val="accent5">
                    <a:lumMod val="50000"/>
                  </a:schemeClr>
                </a:solidFill>
              </a:rPr>
              <a:t>, </a:t>
            </a:r>
            <a:r>
              <a:rPr lang="en-GB" sz="1400" dirty="0">
                <a:solidFill>
                  <a:schemeClr val="accent5">
                    <a:lumMod val="50000"/>
                  </a:schemeClr>
                </a:solidFill>
                <a:hlinkClick r:id="rId2">
                  <a:extLst>
                    <a:ext uri="{A12FA001-AC4F-418D-AE19-62706E023703}">
                      <ahyp:hlinkClr xmlns:ahyp="http://schemas.microsoft.com/office/drawing/2018/hyperlinkcolor" val="tx"/>
                    </a:ext>
                  </a:extLst>
                </a:hlinkClick>
              </a:rPr>
              <a:t>r 27(11)</a:t>
            </a:r>
            <a:r>
              <a:rPr lang="en-GB" sz="1400" dirty="0">
                <a:solidFill>
                  <a:schemeClr val="accent5">
                    <a:lumMod val="50000"/>
                  </a:schemeClr>
                </a:solidFill>
              </a:rPr>
              <a:t>(1), </a:t>
            </a:r>
            <a:r>
              <a:rPr lang="en-GB" sz="1400" dirty="0"/>
              <a:t>Court of Appeal</a:t>
            </a:r>
          </a:p>
          <a:p>
            <a:pPr lvl="1"/>
            <a:endParaRPr lang="en-GB" sz="1400" dirty="0"/>
          </a:p>
          <a:p>
            <a:pPr lvl="1"/>
            <a:r>
              <a:rPr lang="en-GB" sz="1400" dirty="0"/>
              <a:t>NB: Court to continue to balance rights under Article 6, Article 8, Article 10</a:t>
            </a:r>
          </a:p>
          <a:p>
            <a:pPr lvl="1"/>
            <a:r>
              <a:rPr lang="en-GB" sz="1400" dirty="0"/>
              <a:t>a. Cases where matters relevant to the case are subject to criminal charges, active investigation, or proceedings, where reporting may cause prejudice to those proceedings; R v Sarker &amp; the BBC 	[2018] EWCA (Crim) 1341 </a:t>
            </a:r>
          </a:p>
          <a:p>
            <a:pPr lvl="1"/>
            <a:r>
              <a:rPr lang="en-GB" sz="1400" dirty="0"/>
              <a:t> b. Applications that are made without notice, where reporting and or/publication of the hearing or facts would cause prejudice to the applicant.</a:t>
            </a:r>
          </a:p>
          <a:p>
            <a:pPr lvl="1"/>
            <a:r>
              <a:rPr lang="en-GB" sz="1400" dirty="0"/>
              <a:t> c. Cases where it is particularly difficult to achieve anonymity for the child. NB s 97 CA1989</a:t>
            </a:r>
          </a:p>
          <a:p>
            <a:pPr lvl="1"/>
            <a:r>
              <a:rPr lang="en-GB" sz="1400" dirty="0"/>
              <a:t>d. Cases involving protected parties, and in particular cases where the Official Solicitor acts as a litigation friend. </a:t>
            </a:r>
          </a:p>
          <a:p>
            <a:pPr lvl="1"/>
            <a:r>
              <a:rPr lang="en-GB" sz="1400" dirty="0"/>
              <a:t>e. FDAC cases, where some court appointments are not hearings within the meaning of FPR 27.11. </a:t>
            </a:r>
            <a:r>
              <a:rPr lang="en-GB" sz="1400" dirty="0" err="1"/>
              <a:t>ie</a:t>
            </a:r>
            <a:r>
              <a:rPr lang="en-GB" sz="1400" dirty="0"/>
              <a:t> NLRs</a:t>
            </a:r>
          </a:p>
          <a:p>
            <a:pPr marL="0" indent="0">
              <a:lnSpc>
                <a:spcPct val="150000"/>
              </a:lnSpc>
              <a:buFont typeface="Arial" panose="020B0604020202020204" pitchFamily="34" charset="0"/>
              <a:buNone/>
            </a:pPr>
            <a:endParaRPr lang="en-US" sz="1800" dirty="0">
              <a:solidFill>
                <a:srgbClr val="D71E48"/>
              </a:solidFill>
              <a:latin typeface="Aptos" panose="020B0004020202020204" pitchFamily="34" charset="0"/>
            </a:endParaRPr>
          </a:p>
        </p:txBody>
      </p:sp>
    </p:spTree>
    <p:extLst>
      <p:ext uri="{BB962C8B-B14F-4D97-AF65-F5344CB8AC3E}">
        <p14:creationId xmlns:p14="http://schemas.microsoft.com/office/powerpoint/2010/main" val="2274277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7D0C9-20F2-134A-350A-E6CC87DC9880}"/>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DA635693-8F38-760E-ED90-85AD656A4576}"/>
              </a:ext>
            </a:extLst>
          </p:cNvPr>
          <p:cNvSpPr txBox="1">
            <a:spLocks/>
          </p:cNvSpPr>
          <p:nvPr/>
        </p:nvSpPr>
        <p:spPr>
          <a:xfrm>
            <a:off x="566738" y="557213"/>
            <a:ext cx="4988674" cy="32268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solidFill>
                  <a:srgbClr val="D71E48"/>
                </a:solidFill>
              </a:rPr>
              <a:t>Phased Roll out</a:t>
            </a:r>
          </a:p>
        </p:txBody>
      </p:sp>
      <p:sp>
        <p:nvSpPr>
          <p:cNvPr id="3" name="Subtitle 2">
            <a:extLst>
              <a:ext uri="{FF2B5EF4-FFF2-40B4-BE49-F238E27FC236}">
                <a16:creationId xmlns:a16="http://schemas.microsoft.com/office/drawing/2014/main" id="{615DFE15-82A2-E584-A588-CE9570443191}"/>
              </a:ext>
            </a:extLst>
          </p:cNvPr>
          <p:cNvSpPr txBox="1">
            <a:spLocks/>
          </p:cNvSpPr>
          <p:nvPr/>
        </p:nvSpPr>
        <p:spPr>
          <a:xfrm>
            <a:off x="566737" y="1092051"/>
            <a:ext cx="10415587" cy="4327674"/>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342900" lvl="1" indent="-342900"/>
            <a:r>
              <a:rPr lang="en-GB" sz="1600" dirty="0"/>
              <a:t>30</a:t>
            </a:r>
            <a:r>
              <a:rPr lang="en-GB" sz="1600" baseline="30000" dirty="0"/>
              <a:t>th</a:t>
            </a:r>
            <a:r>
              <a:rPr lang="en-GB" sz="1600" dirty="0"/>
              <a:t> January 2023 –Leeds, Cardiff, Carlisle </a:t>
            </a:r>
          </a:p>
          <a:p>
            <a:pPr marL="342900" lvl="1" indent="-342900"/>
            <a:endParaRPr lang="en-GB" sz="1600" dirty="0"/>
          </a:p>
          <a:p>
            <a:pPr marL="342900" lvl="1" indent="-342900"/>
            <a:r>
              <a:rPr lang="en-GB" sz="1600" dirty="0"/>
              <a:t>29 January 2024 – public and private children law -extended to cover a total of 19 areas</a:t>
            </a:r>
          </a:p>
          <a:p>
            <a:pPr marL="342900" lvl="1" indent="-342900"/>
            <a:endParaRPr lang="en-GB" sz="1600" dirty="0"/>
          </a:p>
          <a:p>
            <a:pPr marL="342900" lvl="1" indent="-342900"/>
            <a:r>
              <a:rPr lang="en-GB" sz="1600" dirty="0"/>
              <a:t>Evaluation July 2024</a:t>
            </a:r>
            <a:r>
              <a:rPr lang="en-GB" sz="1600" dirty="0">
                <a:solidFill>
                  <a:schemeClr val="accent5">
                    <a:lumMod val="50000"/>
                  </a:schemeClr>
                </a:solidFill>
              </a:rPr>
              <a:t>, </a:t>
            </a:r>
            <a:r>
              <a:rPr lang="en-GB" sz="1600" dirty="0">
                <a:solidFill>
                  <a:schemeClr val="accent5">
                    <a:lumMod val="50000"/>
                  </a:schemeClr>
                </a:solidFill>
                <a:hlinkClick r:id="rId2">
                  <a:extLst>
                    <a:ext uri="{A12FA001-AC4F-418D-AE19-62706E023703}">
                      <ahyp:hlinkClr xmlns:ahyp="http://schemas.microsoft.com/office/drawing/2018/hyperlinkcolor" val="tx"/>
                    </a:ext>
                  </a:extLst>
                </a:hlinkClick>
              </a:rPr>
              <a:t>Reporting Pilot Guidance</a:t>
            </a:r>
            <a:r>
              <a:rPr lang="en-GB" sz="1600" dirty="0">
                <a:solidFill>
                  <a:schemeClr val="accent5">
                    <a:lumMod val="50000"/>
                  </a:schemeClr>
                </a:solidFill>
              </a:rPr>
              <a:t> August 2024</a:t>
            </a:r>
          </a:p>
          <a:p>
            <a:pPr marL="342900" lvl="1" indent="-342900"/>
            <a:endParaRPr lang="en-GB" sz="1600" dirty="0"/>
          </a:p>
          <a:p>
            <a:r>
              <a:rPr lang="en-GB" sz="1600" dirty="0"/>
              <a:t>4</a:t>
            </a:r>
            <a:r>
              <a:rPr lang="en-GB" sz="1600" baseline="30000" dirty="0"/>
              <a:t>th</a:t>
            </a:r>
            <a:r>
              <a:rPr lang="en-GB" sz="1600" dirty="0"/>
              <a:t> November 2024 – extended to cases in Magistrates in 19 pilot areas </a:t>
            </a:r>
          </a:p>
          <a:p>
            <a:endParaRPr lang="en-GB" sz="1600" dirty="0"/>
          </a:p>
          <a:p>
            <a:r>
              <a:rPr lang="en-GB" sz="1600" dirty="0"/>
              <a:t>27</a:t>
            </a:r>
            <a:r>
              <a:rPr lang="en-GB" sz="1600" baseline="30000" dirty="0"/>
              <a:t>th</a:t>
            </a:r>
            <a:r>
              <a:rPr lang="en-GB" sz="1600" dirty="0"/>
              <a:t> January 2025 – extended to public law proceedings in all courts (save Magistrates)</a:t>
            </a:r>
          </a:p>
          <a:p>
            <a:pPr lvl="1"/>
            <a:r>
              <a:rPr lang="en-GB" sz="1600" dirty="0"/>
              <a:t>Rule and practice direction changes come into force 27.01.25: </a:t>
            </a:r>
          </a:p>
          <a:p>
            <a:pPr lvl="2"/>
            <a:r>
              <a:rPr lang="en-GB" sz="1600" dirty="0"/>
              <a:t>FPR 12.73A (reference to PD12R giving permission to communicate information </a:t>
            </a:r>
          </a:p>
          <a:p>
            <a:pPr lvl="2"/>
            <a:r>
              <a:rPr lang="en-GB" sz="1600" dirty="0"/>
              <a:t>FPR 14.14A (reference to PD 14G) giving permission to communicate information (application PO)</a:t>
            </a:r>
          </a:p>
          <a:p>
            <a:pPr lvl="2"/>
            <a:r>
              <a:rPr lang="en-GB" sz="1600" dirty="0">
                <a:solidFill>
                  <a:schemeClr val="accent5">
                    <a:lumMod val="50000"/>
                  </a:schemeClr>
                </a:solidFill>
                <a:hlinkClick r:id="rId3">
                  <a:extLst>
                    <a:ext uri="{A12FA001-AC4F-418D-AE19-62706E023703}">
                      <ahyp:hlinkClr xmlns:ahyp="http://schemas.microsoft.com/office/drawing/2018/hyperlinkcolor" val="tx"/>
                    </a:ext>
                  </a:extLst>
                </a:hlinkClick>
              </a:rPr>
              <a:t>PD12R</a:t>
            </a:r>
            <a:endParaRPr lang="en-GB" sz="1600" dirty="0">
              <a:solidFill>
                <a:schemeClr val="accent5">
                  <a:lumMod val="50000"/>
                </a:schemeClr>
              </a:solidFill>
            </a:endParaRPr>
          </a:p>
          <a:p>
            <a:pPr lvl="2"/>
            <a:r>
              <a:rPr lang="en-GB" sz="1600" dirty="0">
                <a:solidFill>
                  <a:schemeClr val="accent5">
                    <a:lumMod val="50000"/>
                  </a:schemeClr>
                </a:solidFill>
                <a:hlinkClick r:id="rId4">
                  <a:extLst>
                    <a:ext uri="{A12FA001-AC4F-418D-AE19-62706E023703}">
                      <ahyp:hlinkClr xmlns:ahyp="http://schemas.microsoft.com/office/drawing/2018/hyperlinkcolor" val="tx"/>
                    </a:ext>
                  </a:extLst>
                </a:hlinkClick>
              </a:rPr>
              <a:t>PD14G</a:t>
            </a:r>
            <a:endParaRPr lang="en-GB" sz="1600" dirty="0">
              <a:solidFill>
                <a:schemeClr val="accent5">
                  <a:lumMod val="50000"/>
                </a:schemeClr>
              </a:solidFill>
            </a:endParaRPr>
          </a:p>
          <a:p>
            <a:pPr lvl="2"/>
            <a:r>
              <a:rPr lang="en-GB" sz="1600" dirty="0">
                <a:solidFill>
                  <a:schemeClr val="accent5">
                    <a:lumMod val="50000"/>
                  </a:schemeClr>
                </a:solidFill>
                <a:hlinkClick r:id="rId5">
                  <a:extLst>
                    <a:ext uri="{A12FA001-AC4F-418D-AE19-62706E023703}">
                      <ahyp:hlinkClr xmlns:ahyp="http://schemas.microsoft.com/office/drawing/2018/hyperlinkcolor" val="tx"/>
                    </a:ext>
                  </a:extLst>
                </a:hlinkClick>
              </a:rPr>
              <a:t>Amendments to PD27B</a:t>
            </a:r>
            <a:endParaRPr lang="en-GB" sz="1600" dirty="0">
              <a:solidFill>
                <a:schemeClr val="accent5">
                  <a:lumMod val="50000"/>
                </a:schemeClr>
              </a:solidFill>
            </a:endParaRPr>
          </a:p>
          <a:p>
            <a:pPr marL="0" indent="0">
              <a:lnSpc>
                <a:spcPct val="150000"/>
              </a:lnSpc>
              <a:buFont typeface="Arial" panose="020B0604020202020204" pitchFamily="34" charset="0"/>
              <a:buNone/>
            </a:pPr>
            <a:endParaRPr lang="en-US" sz="1800" dirty="0">
              <a:solidFill>
                <a:srgbClr val="D71E48"/>
              </a:solidFill>
              <a:latin typeface="Aptos" panose="020B0004020202020204" pitchFamily="34" charset="0"/>
            </a:endParaRPr>
          </a:p>
        </p:txBody>
      </p:sp>
    </p:spTree>
    <p:extLst>
      <p:ext uri="{BB962C8B-B14F-4D97-AF65-F5344CB8AC3E}">
        <p14:creationId xmlns:p14="http://schemas.microsoft.com/office/powerpoint/2010/main" val="3971870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88782-F080-9A4C-3AAE-1CD7D60EA288}"/>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3617A93F-5F7E-688E-2C0B-34610FFBE97C}"/>
              </a:ext>
            </a:extLst>
          </p:cNvPr>
          <p:cNvSpPr txBox="1">
            <a:spLocks/>
          </p:cNvSpPr>
          <p:nvPr/>
        </p:nvSpPr>
        <p:spPr>
          <a:xfrm>
            <a:off x="566738" y="557213"/>
            <a:ext cx="4988674" cy="32268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solidFill>
                  <a:srgbClr val="D71E48"/>
                </a:solidFill>
              </a:rPr>
              <a:t>Listing Codes</a:t>
            </a:r>
          </a:p>
        </p:txBody>
      </p:sp>
      <p:sp>
        <p:nvSpPr>
          <p:cNvPr id="3" name="Subtitle 2">
            <a:extLst>
              <a:ext uri="{FF2B5EF4-FFF2-40B4-BE49-F238E27FC236}">
                <a16:creationId xmlns:a16="http://schemas.microsoft.com/office/drawing/2014/main" id="{03C5788D-7EA5-D7EE-06C9-E24FCF23F856}"/>
              </a:ext>
            </a:extLst>
          </p:cNvPr>
          <p:cNvSpPr txBox="1">
            <a:spLocks/>
          </p:cNvSpPr>
          <p:nvPr/>
        </p:nvSpPr>
        <p:spPr>
          <a:xfrm>
            <a:off x="566738" y="1092051"/>
            <a:ext cx="10406062" cy="4203849"/>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r>
              <a:rPr lang="en-GB" sz="1200" b="1" dirty="0">
                <a:hlinkClick r:id="rId2">
                  <a:extLst>
                    <a:ext uri="{A12FA001-AC4F-418D-AE19-62706E023703}">
                      <ahyp:hlinkClr xmlns:ahyp="http://schemas.microsoft.com/office/drawing/2018/hyperlinkcolor" val="tx"/>
                    </a:ext>
                  </a:extLst>
                </a:hlinkClick>
              </a:rPr>
              <a:t>Listing Codes</a:t>
            </a:r>
            <a:endParaRPr lang="en-GB" sz="1200" b="1" dirty="0"/>
          </a:p>
          <a:p>
            <a:r>
              <a:rPr lang="en-GB" sz="1200" b="1" dirty="0"/>
              <a:t>Case Category </a:t>
            </a:r>
          </a:p>
          <a:p>
            <a:r>
              <a:rPr lang="en-GB" sz="1200" dirty="0"/>
              <a:t>A – Hearing that reporters are not entitled to attend</a:t>
            </a:r>
          </a:p>
          <a:p>
            <a:r>
              <a:rPr lang="en-GB" sz="1200" dirty="0"/>
              <a:t>B – Hearing that reporters are entitled to attend but is not within the pilot </a:t>
            </a:r>
          </a:p>
          <a:p>
            <a:r>
              <a:rPr lang="en-GB" sz="1200" dirty="0"/>
              <a:t>C – Reporting pilot case</a:t>
            </a:r>
          </a:p>
          <a:p>
            <a:endParaRPr lang="en-GB" sz="1200" dirty="0"/>
          </a:p>
          <a:p>
            <a:r>
              <a:rPr lang="en-GB" sz="1200" b="1" u="sng" dirty="0"/>
              <a:t>Case Issues/Allegations</a:t>
            </a:r>
          </a:p>
          <a:p>
            <a:r>
              <a:rPr lang="en-GB" sz="1200" dirty="0"/>
              <a:t>1 – Alleged neglect				9 – Contact Issues/Prolonged period of no contact</a:t>
            </a:r>
          </a:p>
          <a:p>
            <a:r>
              <a:rPr lang="en-GB" sz="1200" dirty="0"/>
              <a:t>2– Alleged physical harm 			10 – Factitious or induced illness</a:t>
            </a:r>
          </a:p>
          <a:p>
            <a:r>
              <a:rPr lang="en-GB" sz="1200" dirty="0"/>
              <a:t>3 – Alleged sexual harm 			11 - Schooling</a:t>
            </a:r>
          </a:p>
          <a:p>
            <a:r>
              <a:rPr lang="en-GB" sz="1200" dirty="0"/>
              <a:t>4 – Alleged emotional harm 			12 – Medical Treatment</a:t>
            </a:r>
          </a:p>
          <a:p>
            <a:r>
              <a:rPr lang="en-GB" sz="1200" dirty="0"/>
              <a:t>5 – Alleged Domestic abuse			13 – Relocation (in jurisdiction)</a:t>
            </a:r>
          </a:p>
          <a:p>
            <a:r>
              <a:rPr lang="en-GB" sz="1200" dirty="0"/>
              <a:t>6 – Alleged FGM 				14 – Relocation (out of jurisdiction)</a:t>
            </a:r>
          </a:p>
          <a:p>
            <a:r>
              <a:rPr lang="en-GB" sz="1200" dirty="0"/>
              <a:t>7 – Alleged trafficking </a:t>
            </a:r>
          </a:p>
          <a:p>
            <a:r>
              <a:rPr lang="en-GB" sz="1200" dirty="0"/>
              <a:t>8 – Deprivation of Liberty/Secure Accommodation </a:t>
            </a:r>
          </a:p>
          <a:p>
            <a:pPr marL="0" indent="0">
              <a:lnSpc>
                <a:spcPct val="150000"/>
              </a:lnSpc>
              <a:buFont typeface="Arial" panose="020B0604020202020204" pitchFamily="34" charset="0"/>
              <a:buNone/>
            </a:pPr>
            <a:endParaRPr lang="en-US" sz="1800" dirty="0">
              <a:solidFill>
                <a:srgbClr val="D71E48"/>
              </a:solidFill>
              <a:latin typeface="Aptos" panose="020B0004020202020204" pitchFamily="34" charset="0"/>
            </a:endParaRPr>
          </a:p>
        </p:txBody>
      </p:sp>
    </p:spTree>
    <p:extLst>
      <p:ext uri="{BB962C8B-B14F-4D97-AF65-F5344CB8AC3E}">
        <p14:creationId xmlns:p14="http://schemas.microsoft.com/office/powerpoint/2010/main" val="2537666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828A9-97AC-52E6-E3A0-80445D7A1880}"/>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EDA752BE-BFF8-5BA5-7627-CA79371E4ADA}"/>
              </a:ext>
            </a:extLst>
          </p:cNvPr>
          <p:cNvSpPr txBox="1">
            <a:spLocks/>
          </p:cNvSpPr>
          <p:nvPr/>
        </p:nvSpPr>
        <p:spPr>
          <a:xfrm>
            <a:off x="566738" y="557213"/>
            <a:ext cx="4988674" cy="32268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solidFill>
                  <a:srgbClr val="D71E48"/>
                </a:solidFill>
              </a:rPr>
              <a:t>Example from Leeds…</a:t>
            </a:r>
          </a:p>
          <a:p>
            <a:pPr marL="0" indent="0">
              <a:lnSpc>
                <a:spcPct val="100000"/>
              </a:lnSpc>
              <a:buFont typeface="Arial" panose="020B0604020202020204" pitchFamily="34" charset="0"/>
              <a:buNone/>
            </a:pPr>
            <a:endParaRPr lang="en-US" sz="2000" dirty="0">
              <a:solidFill>
                <a:srgbClr val="D71E48"/>
              </a:solidFill>
            </a:endParaRPr>
          </a:p>
        </p:txBody>
      </p:sp>
      <p:sp>
        <p:nvSpPr>
          <p:cNvPr id="3" name="Subtitle 2">
            <a:extLst>
              <a:ext uri="{FF2B5EF4-FFF2-40B4-BE49-F238E27FC236}">
                <a16:creationId xmlns:a16="http://schemas.microsoft.com/office/drawing/2014/main" id="{37505323-DFF7-7CBF-4D4D-8E7DDBF10A11}"/>
              </a:ext>
            </a:extLst>
          </p:cNvPr>
          <p:cNvSpPr txBox="1">
            <a:spLocks/>
          </p:cNvSpPr>
          <p:nvPr/>
        </p:nvSpPr>
        <p:spPr>
          <a:xfrm>
            <a:off x="566738" y="1092051"/>
            <a:ext cx="10406062" cy="4203849"/>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gn="ctr" rtl="0" eaLnBrk="1" fontAlgn="t" latinLnBrk="0" hangingPunct="1">
              <a:buNone/>
            </a:pPr>
            <a:r>
              <a:rPr lang="en-GB" sz="1050" b="1" i="0" u="none" strike="noStrike" kern="1200" dirty="0">
                <a:solidFill>
                  <a:srgbClr val="000000"/>
                </a:solidFill>
                <a:effectLst/>
                <a:latin typeface="Segoe UI" panose="020B0502040204020203" pitchFamily="34" charset="0"/>
              </a:rPr>
              <a:t>Leeds Family and Magistrates' Court</a:t>
            </a:r>
            <a:endParaRPr lang="en-GB" sz="1050" dirty="0">
              <a:latin typeface="Arial" panose="020B0604020202020204" pitchFamily="34" charset="0"/>
            </a:endParaRPr>
          </a:p>
          <a:p>
            <a:pPr marL="0" indent="0" algn="ctr" rtl="0" eaLnBrk="1" fontAlgn="t" latinLnBrk="0" hangingPunct="1">
              <a:buNone/>
            </a:pPr>
            <a:r>
              <a:rPr lang="en-GB" sz="1050" b="0" i="0" u="none" strike="noStrike" kern="1200" dirty="0">
                <a:solidFill>
                  <a:srgbClr val="000000"/>
                </a:solidFill>
                <a:effectLst/>
                <a:latin typeface="Segoe UI" panose="020B0502040204020203" pitchFamily="34" charset="0"/>
              </a:rPr>
              <a:t>Westgate, Leeds</a:t>
            </a:r>
            <a:endParaRPr lang="en-GB" sz="1050" dirty="0">
              <a:latin typeface="Arial" panose="020B0604020202020204" pitchFamily="34" charset="0"/>
            </a:endParaRPr>
          </a:p>
          <a:p>
            <a:pPr marL="0" indent="0" algn="ctr" rtl="0" eaLnBrk="1" fontAlgn="t" latinLnBrk="0" hangingPunct="1">
              <a:buNone/>
            </a:pPr>
            <a:r>
              <a:rPr lang="en-GB" sz="1050" b="1" i="0" u="none" strike="noStrike" kern="1200" dirty="0">
                <a:solidFill>
                  <a:srgbClr val="000000"/>
                </a:solidFill>
                <a:effectLst/>
                <a:latin typeface="Segoe UI" panose="020B0502040204020203" pitchFamily="34" charset="0"/>
              </a:rPr>
              <a:t>DAILY CAUSE LIST</a:t>
            </a:r>
            <a:endParaRPr lang="en-GB" sz="1050" b="0" i="0" u="none" strike="noStrike" dirty="0">
              <a:effectLst/>
              <a:latin typeface="Arial" panose="020B0604020202020204" pitchFamily="34" charset="0"/>
            </a:endParaRPr>
          </a:p>
          <a:p>
            <a:pPr marL="0" indent="0" algn="ctr" rtl="0" eaLnBrk="1" fontAlgn="t" latinLnBrk="0" hangingPunct="1">
              <a:buNone/>
            </a:pPr>
            <a:r>
              <a:rPr lang="en-GB" sz="1050" b="0" i="0" u="none" strike="noStrike" kern="1200" dirty="0">
                <a:solidFill>
                  <a:srgbClr val="000000"/>
                </a:solidFill>
                <a:effectLst/>
                <a:latin typeface="Segoe UI" panose="020B0502040204020203" pitchFamily="34" charset="0"/>
              </a:rPr>
              <a:t>Thursday, 27 February 2025</a:t>
            </a:r>
            <a:endParaRPr lang="en-GB" sz="1050" dirty="0">
              <a:latin typeface="Arial" panose="020B0604020202020204" pitchFamily="34" charset="0"/>
            </a:endParaRPr>
          </a:p>
          <a:p>
            <a:pPr marL="0" indent="0" algn="ctr" rtl="0" eaLnBrk="1" fontAlgn="t" latinLnBrk="0" hangingPunct="1">
              <a:buNone/>
            </a:pPr>
            <a:r>
              <a:rPr lang="en-GB" sz="1050" b="0" i="0" u="none" strike="noStrike" kern="1200" dirty="0">
                <a:solidFill>
                  <a:srgbClr val="000000"/>
                </a:solidFill>
                <a:effectLst/>
                <a:latin typeface="Segoe UI" panose="020B0502040204020203" pitchFamily="34" charset="0"/>
              </a:rPr>
              <a:t>Court room 19</a:t>
            </a:r>
            <a:endParaRPr lang="en-GB" sz="1050" b="0" i="0" u="none" strike="noStrike" dirty="0">
              <a:effectLst/>
              <a:latin typeface="Arial" panose="020B0604020202020204" pitchFamily="34" charset="0"/>
            </a:endParaRPr>
          </a:p>
          <a:p>
            <a:pPr marL="0" indent="0" algn="ctr" rtl="0" eaLnBrk="1" fontAlgn="t" latinLnBrk="0" hangingPunct="1">
              <a:buNone/>
            </a:pPr>
            <a:r>
              <a:rPr lang="en-GB" sz="1050" b="0" i="0" u="none" strike="noStrike" kern="1200" dirty="0">
                <a:solidFill>
                  <a:srgbClr val="000000"/>
                </a:solidFill>
                <a:effectLst/>
                <a:latin typeface="Segoe UI" panose="020B0502040204020203" pitchFamily="34" charset="0"/>
              </a:rPr>
              <a:t>Before: Her Honour Judge Trotter-Jackson (P)</a:t>
            </a:r>
            <a:endParaRPr lang="en-GB" sz="1050" b="0" i="0" u="none" strike="noStrike" dirty="0">
              <a:effectLst/>
              <a:latin typeface="Arial" panose="020B0604020202020204" pitchFamily="34" charset="0"/>
            </a:endParaRPr>
          </a:p>
          <a:p>
            <a:pPr marL="0" indent="0" algn="l" rtl="0" eaLnBrk="1" fontAlgn="t" latinLnBrk="0" hangingPunct="1">
              <a:buNone/>
            </a:pPr>
            <a:endParaRPr lang="en-GB" sz="1050" b="0" i="0" u="none" strike="noStrike" dirty="0">
              <a:effectLst/>
              <a:latin typeface="Arial" panose="020B0604020202020204" pitchFamily="34" charset="0"/>
            </a:endParaRPr>
          </a:p>
          <a:p>
            <a:pPr marL="0" indent="0" algn="l" rtl="0" eaLnBrk="1" fontAlgn="t" latinLnBrk="0" hangingPunct="1">
              <a:buNone/>
            </a:pPr>
            <a:r>
              <a:rPr lang="en-GB" sz="1050" b="1" i="0" u="none" strike="noStrike" kern="1200" dirty="0">
                <a:solidFill>
                  <a:srgbClr val="000000"/>
                </a:solidFill>
                <a:effectLst/>
                <a:latin typeface="Segoe UI" panose="020B0502040204020203" pitchFamily="34" charset="0"/>
              </a:rPr>
              <a:t>Start Time 	Duration		Case Details				Hearing Type		Hearing Channel</a:t>
            </a:r>
            <a:endParaRPr lang="en-GB" sz="1050" b="0" i="0" u="none" strike="noStrike" dirty="0">
              <a:effectLst/>
              <a:latin typeface="Arial" panose="020B0604020202020204" pitchFamily="34" charset="0"/>
            </a:endParaRPr>
          </a:p>
          <a:p>
            <a:pPr marL="0" indent="0" algn="l" rtl="0" eaLnBrk="1" fontAlgn="t" latinLnBrk="0" hangingPunct="1">
              <a:buNone/>
            </a:pPr>
            <a:r>
              <a:rPr lang="en-GB" sz="1050" b="0" i="0" u="none" strike="noStrike" kern="1200" dirty="0">
                <a:solidFill>
                  <a:srgbClr val="000000"/>
                </a:solidFill>
                <a:effectLst/>
                <a:latin typeface="Times New Roman" panose="02020603050405020304" pitchFamily="18" charset="0"/>
              </a:rPr>
              <a:t> </a:t>
            </a:r>
            <a:r>
              <a:rPr lang="en-GB" sz="1050" b="0" i="0" u="none" strike="noStrike" kern="1200" dirty="0">
                <a:solidFill>
                  <a:srgbClr val="000000"/>
                </a:solidFill>
                <a:effectLst/>
                <a:latin typeface="Segoe UI" panose="020B0502040204020203" pitchFamily="34" charset="0"/>
              </a:rPr>
              <a:t>10:00 AM	1 hour		</a:t>
            </a:r>
            <a:r>
              <a:rPr lang="en-GB" sz="1050" b="1" i="0" u="none" strike="noStrike" kern="1200" dirty="0">
                <a:solidFill>
                  <a:srgbClr val="FF0000"/>
                </a:solidFill>
                <a:effectLst/>
                <a:latin typeface="Times New Roman" panose="02020603050405020304" pitchFamily="18" charset="0"/>
              </a:rPr>
              <a:t>LS24C50421, CAT:C 1, 2, 4 - Family Proceedings	</a:t>
            </a:r>
            <a:r>
              <a:rPr lang="en-GB" sz="1050" b="0" i="0" u="none" strike="noStrike" kern="1200" dirty="0">
                <a:solidFill>
                  <a:srgbClr val="000000"/>
                </a:solidFill>
                <a:effectLst/>
                <a:latin typeface="Segoe UI" panose="020B0502040204020203" pitchFamily="34" charset="0"/>
              </a:rPr>
              <a:t>PTR (Pre-Trial Review)	In Person</a:t>
            </a:r>
            <a:endParaRPr lang="en-GB" sz="1050" b="0" i="0" u="none" strike="noStrike" dirty="0">
              <a:effectLst/>
              <a:latin typeface="Arial" panose="020B0604020202020204" pitchFamily="34" charset="0"/>
            </a:endParaRPr>
          </a:p>
          <a:p>
            <a:pPr marL="0" indent="0" algn="l" rtl="0" eaLnBrk="1" fontAlgn="t" latinLnBrk="0" hangingPunct="1">
              <a:buNone/>
            </a:pPr>
            <a:r>
              <a:rPr lang="en-GB" sz="1050" dirty="0">
                <a:solidFill>
                  <a:srgbClr val="000000"/>
                </a:solidFill>
                <a:latin typeface="Times New Roman" panose="02020603050405020304" pitchFamily="18" charset="0"/>
              </a:rPr>
              <a:t>							</a:t>
            </a:r>
            <a:r>
              <a:rPr lang="en-GB" sz="1050" b="0" i="0" u="none" strike="noStrike" kern="1200" dirty="0">
                <a:solidFill>
                  <a:srgbClr val="000000"/>
                </a:solidFill>
                <a:effectLst/>
                <a:latin typeface="Segoe UI" panose="020B0502040204020203" pitchFamily="34" charset="0"/>
              </a:rPr>
              <a:t> Hearing (Public Law</a:t>
            </a:r>
            <a:endParaRPr lang="en-GB" sz="1050" b="0" i="0" u="none" strike="noStrike" dirty="0">
              <a:effectLst/>
              <a:latin typeface="Arial" panose="020B0604020202020204" pitchFamily="34" charset="0"/>
            </a:endParaRPr>
          </a:p>
          <a:p>
            <a:pPr marL="0" indent="0" algn="l" rtl="0" eaLnBrk="1" fontAlgn="t" latinLnBrk="0" hangingPunct="1">
              <a:buNone/>
            </a:pPr>
            <a:r>
              <a:rPr lang="en-GB" sz="1050" b="1" i="0" u="none" strike="noStrike" kern="1200" dirty="0">
                <a:solidFill>
                  <a:srgbClr val="000000"/>
                </a:solidFill>
                <a:effectLst/>
                <a:latin typeface="Segoe UI" panose="020B0502040204020203" pitchFamily="34" charset="0"/>
              </a:rPr>
              <a:t>Party Name</a:t>
            </a:r>
            <a:endParaRPr lang="en-GB" sz="1050" b="0" i="0" u="none" strike="noStrike" dirty="0">
              <a:effectLst/>
              <a:latin typeface="Arial" panose="020B0604020202020204" pitchFamily="34" charset="0"/>
            </a:endParaRPr>
          </a:p>
          <a:p>
            <a:pPr marL="0" indent="0" algn="l" rtl="0" eaLnBrk="1" fontAlgn="t" latinLnBrk="0" hangingPunct="1">
              <a:buNone/>
            </a:pPr>
            <a:r>
              <a:rPr lang="en-GB" sz="1050" b="0" i="0" u="none" strike="noStrike" kern="1200" dirty="0">
                <a:solidFill>
                  <a:srgbClr val="000000"/>
                </a:solidFill>
                <a:effectLst/>
                <a:latin typeface="Segoe UI" panose="020B0502040204020203" pitchFamily="34" charset="0"/>
              </a:rPr>
              <a:t>Parties Suppressed</a:t>
            </a:r>
            <a:endParaRPr lang="en-GB" sz="1050" b="0" i="0" u="none" strike="noStrike" dirty="0">
              <a:effectLst/>
              <a:latin typeface="Arial" panose="020B0604020202020204" pitchFamily="34" charset="0"/>
            </a:endParaRPr>
          </a:p>
          <a:p>
            <a:pPr marL="0" indent="0">
              <a:lnSpc>
                <a:spcPct val="150000"/>
              </a:lnSpc>
              <a:buFont typeface="Arial" panose="020B0604020202020204" pitchFamily="34" charset="0"/>
              <a:buNone/>
            </a:pPr>
            <a:endParaRPr lang="en-US" sz="1800" dirty="0">
              <a:solidFill>
                <a:srgbClr val="D71E48"/>
              </a:solidFill>
              <a:latin typeface="Aptos" panose="020B0004020202020204" pitchFamily="34" charset="0"/>
            </a:endParaRPr>
          </a:p>
        </p:txBody>
      </p:sp>
    </p:spTree>
    <p:extLst>
      <p:ext uri="{BB962C8B-B14F-4D97-AF65-F5344CB8AC3E}">
        <p14:creationId xmlns:p14="http://schemas.microsoft.com/office/powerpoint/2010/main" val="1433671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2FEE1-BA1B-6019-E07F-6B32A74D6BE9}"/>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8FB444B1-4982-CA39-6214-F1F080C9AEF8}"/>
              </a:ext>
            </a:extLst>
          </p:cNvPr>
          <p:cNvSpPr txBox="1">
            <a:spLocks/>
          </p:cNvSpPr>
          <p:nvPr/>
        </p:nvSpPr>
        <p:spPr>
          <a:xfrm>
            <a:off x="566738" y="557213"/>
            <a:ext cx="4988674" cy="32268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solidFill>
                  <a:srgbClr val="D71E48"/>
                </a:solidFill>
              </a:rPr>
              <a:t>The Order</a:t>
            </a:r>
          </a:p>
        </p:txBody>
      </p:sp>
      <p:sp>
        <p:nvSpPr>
          <p:cNvPr id="3" name="Subtitle 2">
            <a:extLst>
              <a:ext uri="{FF2B5EF4-FFF2-40B4-BE49-F238E27FC236}">
                <a16:creationId xmlns:a16="http://schemas.microsoft.com/office/drawing/2014/main" id="{63DD91C2-9982-066C-EA5F-25C85E421149}"/>
              </a:ext>
            </a:extLst>
          </p:cNvPr>
          <p:cNvSpPr txBox="1">
            <a:spLocks/>
          </p:cNvSpPr>
          <p:nvPr/>
        </p:nvSpPr>
        <p:spPr>
          <a:xfrm>
            <a:off x="566738" y="1092051"/>
            <a:ext cx="10406062" cy="4203849"/>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r>
              <a:rPr lang="en-GB" sz="2800" dirty="0"/>
              <a:t>Remains in place until any child to whom proceedings relate reaches the age of 18</a:t>
            </a:r>
          </a:p>
          <a:p>
            <a:r>
              <a:rPr lang="en-GB" sz="2800" dirty="0"/>
              <a:t>Can delay or restrict reporting (</a:t>
            </a:r>
            <a:r>
              <a:rPr lang="en-GB" sz="2800" dirty="0" err="1"/>
              <a:t>eg</a:t>
            </a:r>
            <a:r>
              <a:rPr lang="en-GB" sz="2800" dirty="0"/>
              <a:t> up to a criminal trial)</a:t>
            </a:r>
          </a:p>
          <a:p>
            <a:r>
              <a:rPr lang="en-GB" sz="2800" dirty="0"/>
              <a:t>CMO</a:t>
            </a:r>
          </a:p>
          <a:p>
            <a:pPr lvl="1"/>
            <a:r>
              <a:rPr lang="en-GB" sz="2800" dirty="0"/>
              <a:t>Where a journalist or legal blogger attends it is good practice to record their name and contact details on the case management order. </a:t>
            </a:r>
          </a:p>
          <a:p>
            <a:pPr lvl="1"/>
            <a:r>
              <a:rPr lang="en-GB" sz="2800" dirty="0"/>
              <a:t>If Court excludes reporter/blogger for all or part of hearing should record reasons for doing so</a:t>
            </a:r>
          </a:p>
          <a:p>
            <a:pPr marL="0" indent="0">
              <a:lnSpc>
                <a:spcPct val="150000"/>
              </a:lnSpc>
              <a:buFont typeface="Arial" panose="020B0604020202020204" pitchFamily="34" charset="0"/>
              <a:buNone/>
            </a:pPr>
            <a:endParaRPr lang="en-US" sz="1800" dirty="0">
              <a:solidFill>
                <a:srgbClr val="D71E48"/>
              </a:solidFill>
              <a:latin typeface="Aptos" panose="020B0004020202020204" pitchFamily="34" charset="0"/>
            </a:endParaRPr>
          </a:p>
        </p:txBody>
      </p:sp>
    </p:spTree>
    <p:extLst>
      <p:ext uri="{BB962C8B-B14F-4D97-AF65-F5344CB8AC3E}">
        <p14:creationId xmlns:p14="http://schemas.microsoft.com/office/powerpoint/2010/main" val="1648687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26B99-D000-8DCD-0F8D-A290718021CA}"/>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B4518F06-E7D9-4B19-2F24-0925DEADC66A}"/>
              </a:ext>
            </a:extLst>
          </p:cNvPr>
          <p:cNvSpPr txBox="1">
            <a:spLocks/>
          </p:cNvSpPr>
          <p:nvPr/>
        </p:nvSpPr>
        <p:spPr>
          <a:xfrm>
            <a:off x="566738" y="557213"/>
            <a:ext cx="10158412" cy="32268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solidFill>
                  <a:srgbClr val="D71E48"/>
                </a:solidFill>
              </a:rPr>
              <a:t>What cannot be reported (without express permission from the court)</a:t>
            </a:r>
          </a:p>
        </p:txBody>
      </p:sp>
      <p:sp>
        <p:nvSpPr>
          <p:cNvPr id="3" name="Subtitle 2">
            <a:extLst>
              <a:ext uri="{FF2B5EF4-FFF2-40B4-BE49-F238E27FC236}">
                <a16:creationId xmlns:a16="http://schemas.microsoft.com/office/drawing/2014/main" id="{51C1C3E8-C65E-0744-DC0C-F9C6AD2CFBC5}"/>
              </a:ext>
            </a:extLst>
          </p:cNvPr>
          <p:cNvSpPr txBox="1">
            <a:spLocks/>
          </p:cNvSpPr>
          <p:nvPr/>
        </p:nvSpPr>
        <p:spPr>
          <a:xfrm>
            <a:off x="566738" y="1092051"/>
            <a:ext cx="10406062" cy="4203849"/>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r>
              <a:rPr lang="en-GB" sz="1800" dirty="0"/>
              <a:t>a. The name or date of birth of any subject child in the case. </a:t>
            </a:r>
          </a:p>
          <a:p>
            <a:r>
              <a:rPr lang="en-GB" sz="1800" dirty="0"/>
              <a:t>b. The name of any parent or family member who is a party or who is mentioned in the case, or whose name may lead to the child(ren) being identified; </a:t>
            </a:r>
          </a:p>
          <a:p>
            <a:r>
              <a:rPr lang="en-GB" sz="1800" dirty="0"/>
              <a:t>c. The name of any person who is a party to, or intervening in, the proceedings; </a:t>
            </a:r>
          </a:p>
          <a:p>
            <a:r>
              <a:rPr lang="en-GB" sz="1800" dirty="0"/>
              <a:t>d. The address of any child or family member; </a:t>
            </a:r>
          </a:p>
          <a:p>
            <a:r>
              <a:rPr lang="en-GB" sz="1800" dirty="0"/>
              <a:t>e. The name or address of any foster carer; </a:t>
            </a:r>
          </a:p>
          <a:p>
            <a:r>
              <a:rPr lang="en-GB" sz="1800" dirty="0"/>
              <a:t>f. The school/hospital/placement name or address, or any identifying features of a school of the child; </a:t>
            </a:r>
          </a:p>
          <a:p>
            <a:r>
              <a:rPr lang="en-GB" sz="1800" dirty="0"/>
              <a:t>g. Photographs or images of the child, their parents, carer or any other identifying person, or any of the locations specified above in conjunction with other information relating to the proceedings; </a:t>
            </a:r>
          </a:p>
          <a:p>
            <a:r>
              <a:rPr lang="en-GB" sz="1800" dirty="0"/>
              <a:t>h. The names of any medical professional who is or has been treating any of the children or family member; </a:t>
            </a:r>
          </a:p>
          <a:p>
            <a:r>
              <a:rPr lang="en-GB" sz="1800" dirty="0" err="1"/>
              <a:t>i</a:t>
            </a:r>
            <a:r>
              <a:rPr lang="en-GB" sz="1800" dirty="0"/>
              <a:t>. In cases involving alleged sexual abuse, the details of such alleged abuse; </a:t>
            </a:r>
          </a:p>
          <a:p>
            <a:r>
              <a:rPr lang="en-GB" sz="1800" dirty="0"/>
              <a:t>j. For the purposes of s.97(2) Children Act 1989, any other information likely to identify the child as a subject child or former subject child.</a:t>
            </a:r>
          </a:p>
          <a:p>
            <a:pPr marL="0" indent="0">
              <a:lnSpc>
                <a:spcPct val="150000"/>
              </a:lnSpc>
              <a:buFont typeface="Arial" panose="020B0604020202020204" pitchFamily="34" charset="0"/>
              <a:buNone/>
            </a:pPr>
            <a:endParaRPr lang="en-US" sz="1800" dirty="0">
              <a:solidFill>
                <a:srgbClr val="D71E48"/>
              </a:solidFill>
              <a:latin typeface="Aptos" panose="020B0004020202020204" pitchFamily="34" charset="0"/>
            </a:endParaRPr>
          </a:p>
        </p:txBody>
      </p:sp>
    </p:spTree>
    <p:extLst>
      <p:ext uri="{BB962C8B-B14F-4D97-AF65-F5344CB8AC3E}">
        <p14:creationId xmlns:p14="http://schemas.microsoft.com/office/powerpoint/2010/main" val="778689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C3987-0DA7-7646-ADD7-903D387E3709}"/>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4EBD3EC4-344E-D7EE-0455-403CCBFAA177}"/>
              </a:ext>
            </a:extLst>
          </p:cNvPr>
          <p:cNvSpPr txBox="1">
            <a:spLocks/>
          </p:cNvSpPr>
          <p:nvPr/>
        </p:nvSpPr>
        <p:spPr>
          <a:xfrm>
            <a:off x="566738" y="557213"/>
            <a:ext cx="10158412" cy="322681"/>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solidFill>
                  <a:srgbClr val="D71E48"/>
                </a:solidFill>
              </a:rPr>
              <a:t>Who can be named (unless Court orders otherwise)	</a:t>
            </a:r>
          </a:p>
        </p:txBody>
      </p:sp>
      <p:sp>
        <p:nvSpPr>
          <p:cNvPr id="3" name="Subtitle 2">
            <a:extLst>
              <a:ext uri="{FF2B5EF4-FFF2-40B4-BE49-F238E27FC236}">
                <a16:creationId xmlns:a16="http://schemas.microsoft.com/office/drawing/2014/main" id="{39523BE1-028E-A34B-0301-359509012050}"/>
              </a:ext>
            </a:extLst>
          </p:cNvPr>
          <p:cNvSpPr txBox="1">
            <a:spLocks/>
          </p:cNvSpPr>
          <p:nvPr/>
        </p:nvSpPr>
        <p:spPr>
          <a:xfrm>
            <a:off x="566738" y="1092051"/>
            <a:ext cx="10406062" cy="4203849"/>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buNone/>
            </a:pPr>
            <a:r>
              <a:rPr lang="en-GB" sz="2000" dirty="0"/>
              <a:t>a. The local authority/authorities involved in the proceedings; </a:t>
            </a:r>
          </a:p>
          <a:p>
            <a:pPr marL="0" indent="0">
              <a:buNone/>
            </a:pPr>
            <a:r>
              <a:rPr lang="en-GB" sz="2000" dirty="0"/>
              <a:t>b. The director and assistant director of Children’s Services within the LA (but no other person from the local authority, including the social worker, without express permission of the court); </a:t>
            </a:r>
          </a:p>
          <a:p>
            <a:pPr marL="0" indent="0">
              <a:buNone/>
            </a:pPr>
            <a:r>
              <a:rPr lang="en-GB" sz="2000" dirty="0"/>
              <a:t>c. Cafcass (but not the children’s guardian or reporting officer without express permission of the court); </a:t>
            </a:r>
          </a:p>
          <a:p>
            <a:pPr marL="0" indent="0">
              <a:buNone/>
            </a:pPr>
            <a:r>
              <a:rPr lang="en-GB" sz="2000" dirty="0"/>
              <a:t>d. Independent Social Workers appointed by the court pursuant to FPR r.25 (but not Independent Social Workers instructed by the local authority only and taking the place of the social worker in the preparation of assessments or work with the child); </a:t>
            </a:r>
          </a:p>
          <a:p>
            <a:pPr marL="0" indent="0">
              <a:buNone/>
            </a:pPr>
            <a:r>
              <a:rPr lang="en-GB" sz="2000" dirty="0"/>
              <a:t>e. Any NHS Trust;</a:t>
            </a:r>
          </a:p>
          <a:p>
            <a:pPr marL="0" indent="0">
              <a:buNone/>
            </a:pPr>
            <a:r>
              <a:rPr lang="en-GB" sz="2000" dirty="0"/>
              <a:t> f. Court appointed experts (but not treating clinicians or medical professionals); </a:t>
            </a:r>
          </a:p>
          <a:p>
            <a:pPr marL="0" indent="0">
              <a:buNone/>
            </a:pPr>
            <a:r>
              <a:rPr lang="en-GB" sz="2000" dirty="0"/>
              <a:t>g. Legal representatives and judges; </a:t>
            </a:r>
          </a:p>
          <a:p>
            <a:pPr marL="0" indent="0">
              <a:buNone/>
            </a:pPr>
            <a:r>
              <a:rPr lang="en-GB" sz="2000" dirty="0"/>
              <a:t>h. Anyone else named in a published judgment</a:t>
            </a:r>
          </a:p>
          <a:p>
            <a:pPr marL="0" indent="0">
              <a:lnSpc>
                <a:spcPct val="150000"/>
              </a:lnSpc>
              <a:buFont typeface="Arial" panose="020B0604020202020204" pitchFamily="34" charset="0"/>
              <a:buNone/>
            </a:pPr>
            <a:endParaRPr lang="en-US" sz="1800" dirty="0">
              <a:solidFill>
                <a:srgbClr val="D71E48"/>
              </a:solidFill>
              <a:latin typeface="Aptos" panose="020B0004020202020204" pitchFamily="34" charset="0"/>
            </a:endParaRPr>
          </a:p>
        </p:txBody>
      </p:sp>
    </p:spTree>
    <p:extLst>
      <p:ext uri="{BB962C8B-B14F-4D97-AF65-F5344CB8AC3E}">
        <p14:creationId xmlns:p14="http://schemas.microsoft.com/office/powerpoint/2010/main" val="1500474941"/>
      </p:ext>
    </p:extLst>
  </p:cSld>
  <p:clrMapOvr>
    <a:masterClrMapping/>
  </p:clrMapOvr>
</p:sld>
</file>

<file path=ppt/theme/theme1.xml><?xml version="1.0" encoding="utf-8"?>
<a:theme xmlns:a="http://schemas.openxmlformats.org/drawingml/2006/main" name="Cover Slide 1">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over Slide 2">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ontent Slid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56</TotalTime>
  <Words>2112</Words>
  <Application>Microsoft Office PowerPoint</Application>
  <PresentationFormat>Custom</PresentationFormat>
  <Paragraphs>176</Paragraphs>
  <Slides>19</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Aptos</vt:lpstr>
      <vt:lpstr>Arial</vt:lpstr>
      <vt:lpstr>Segoe UI</vt:lpstr>
      <vt:lpstr>Times New Roman</vt:lpstr>
      <vt:lpstr>Wingdings</vt:lpstr>
      <vt:lpstr>Cover Slide 1</vt:lpstr>
      <vt:lpstr>Cover Slide 2</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Garlick</dc:creator>
  <cp:lastModifiedBy>Stuart Taylor-Jones</cp:lastModifiedBy>
  <cp:revision>13</cp:revision>
  <dcterms:created xsi:type="dcterms:W3CDTF">2024-04-19T14:07:47Z</dcterms:created>
  <dcterms:modified xsi:type="dcterms:W3CDTF">2025-02-27T18:29:13Z</dcterms:modified>
</cp:coreProperties>
</file>