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 id="2147483664" r:id="rId2"/>
    <p:sldMasterId id="2147483666" r:id="rId3"/>
  </p:sldMasterIdLst>
  <p:notesMasterIdLst>
    <p:notesMasterId r:id="rId20"/>
  </p:notesMasterIdLst>
  <p:sldIdLst>
    <p:sldId id="256" r:id="rId4"/>
    <p:sldId id="262" r:id="rId5"/>
    <p:sldId id="291" r:id="rId6"/>
    <p:sldId id="292" r:id="rId7"/>
    <p:sldId id="293" r:id="rId8"/>
    <p:sldId id="294" r:id="rId9"/>
    <p:sldId id="296" r:id="rId10"/>
    <p:sldId id="297" r:id="rId11"/>
    <p:sldId id="298" r:id="rId12"/>
    <p:sldId id="299" r:id="rId13"/>
    <p:sldId id="300" r:id="rId14"/>
    <p:sldId id="301" r:id="rId15"/>
    <p:sldId id="302" r:id="rId16"/>
    <p:sldId id="304" r:id="rId17"/>
    <p:sldId id="303" r:id="rId18"/>
    <p:sldId id="288" r:id="rId19"/>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40DEB7-3409-4ACF-B5C3-474E6F1D348D}">
          <p14:sldIdLst>
            <p14:sldId id="256"/>
            <p14:sldId id="262"/>
            <p14:sldId id="291"/>
            <p14:sldId id="292"/>
            <p14:sldId id="293"/>
            <p14:sldId id="294"/>
            <p14:sldId id="296"/>
            <p14:sldId id="297"/>
            <p14:sldId id="298"/>
            <p14:sldId id="299"/>
            <p14:sldId id="300"/>
            <p14:sldId id="301"/>
            <p14:sldId id="302"/>
            <p14:sldId id="304"/>
            <p14:sldId id="303"/>
            <p14:sldId id="288"/>
          </p14:sldIdLst>
        </p14:section>
      </p14:sectionLst>
    </p:ex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72F99-AC61-46C5-923F-C3C043C357BD}" v="9" dt="2025-03-04T12:43:34.709"/>
    <p1510:client id="{E944E4E4-D93D-445A-83F1-DF8C2C9985F3}" v="1" dt="2025-03-04T15:24:23.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4694"/>
  </p:normalViewPr>
  <p:slideViewPr>
    <p:cSldViewPr snapToGrid="0" showGuides="1">
      <p:cViewPr>
        <p:scale>
          <a:sx n="87" d="100"/>
          <a:sy n="87" d="100"/>
        </p:scale>
        <p:origin x="477" y="72"/>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48090-2DEE-4AF6-99D0-CE8CC5402AF7}" type="datetimeFigureOut">
              <a:rPr lang="en-GB" smtClean="0"/>
              <a:t>04/03/2025</a:t>
            </a:fld>
            <a:endParaRPr lang="en-GB"/>
          </a:p>
        </p:txBody>
      </p:sp>
      <p:sp>
        <p:nvSpPr>
          <p:cNvPr id="4" name="Slide Image Placeholder 3"/>
          <p:cNvSpPr>
            <a:spLocks noGrp="1" noRot="1" noChangeAspect="1"/>
          </p:cNvSpPr>
          <p:nvPr>
            <p:ph type="sldImg" idx="2"/>
          </p:nvPr>
        </p:nvSpPr>
        <p:spPr>
          <a:xfrm>
            <a:off x="966788" y="1143000"/>
            <a:ext cx="49244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378E6-7089-48BC-B20D-508FA3987814}" type="slidenum">
              <a:rPr lang="en-GB" smtClean="0"/>
              <a:t>‹#›</a:t>
            </a:fld>
            <a:endParaRPr lang="en-GB"/>
          </a:p>
        </p:txBody>
      </p:sp>
    </p:spTree>
    <p:extLst>
      <p:ext uri="{BB962C8B-B14F-4D97-AF65-F5344CB8AC3E}">
        <p14:creationId xmlns:p14="http://schemas.microsoft.com/office/powerpoint/2010/main" val="335204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hansard.parliament.uk/search/MemberContributions?house=Lords&amp;memberId=494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lordslibrary.parliament.uk/law-relating-to-prenuptial-agreements/#ref-35" TargetMode="External"/><Relationship Id="rId7" Type="http://schemas.openxmlformats.org/officeDocument/2006/relationships/hyperlink" Target="https://lordslibrary.parliament.uk/law-relating-to-prenuptial-agreements/#ref-37" TargetMode="External"/><Relationship Id="rId2" Type="http://schemas.openxmlformats.org/officeDocument/2006/relationships/hyperlink" Target="https://www.thetimes.com/uk/law/article/the-time-has-come-to-make-prenups-fully-enforceable-xqnrxs2s0" TargetMode="External"/><Relationship Id="rId1" Type="http://schemas.openxmlformats.org/officeDocument/2006/relationships/slideLayout" Target="../slideLayouts/slideLayout3.xml"/><Relationship Id="rId6" Type="http://schemas.openxmlformats.org/officeDocument/2006/relationships/hyperlink" Target="https://www.brabners.com/insights/brabners-personal/prenups-has-the-time-come-to-make-them-fully-legally-binding" TargetMode="External"/><Relationship Id="rId5" Type="http://schemas.openxmlformats.org/officeDocument/2006/relationships/hyperlink" Target="https://lordslibrary.parliament.uk/law-relating-to-prenuptial-agreements/#ref-36" TargetMode="External"/><Relationship Id="rId4" Type="http://schemas.openxmlformats.org/officeDocument/2006/relationships/hyperlink" Target="https://www.sinclairlaw.co.uk/blog/the-future-of-pre-nuptial-agreements-in-england-and-wa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ion.gov.uk/ukpga/2004/33/schedule/5" TargetMode="External"/><Relationship Id="rId2" Type="http://schemas.openxmlformats.org/officeDocument/2006/relationships/hyperlink" Target="http://legislation.gov.uk/ukpga/1973/18/section/2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ailii.org/ew/cases/EWFC/HCJ/2022/22.html" TargetMode="External"/><Relationship Id="rId2" Type="http://schemas.openxmlformats.org/officeDocument/2006/relationships/hyperlink" Target="https://westgate-chambers.co.uk/wp-content/uploads/2023/07/An-overview-of-recent-caselaw-in-relation-to-pre-and-post-nups-and-child-maintenance-by-Cerys-Sayer.pdf" TargetMode="External"/><Relationship Id="rId1" Type="http://schemas.openxmlformats.org/officeDocument/2006/relationships/slideLayout" Target="../slideLayouts/slideLayout3.xml"/><Relationship Id="rId6" Type="http://schemas.openxmlformats.org/officeDocument/2006/relationships/hyperlink" Target="http://www.bailii.org/ew/cases/EWFC/HCJ/2023/2.html" TargetMode="External"/><Relationship Id="rId5" Type="http://schemas.openxmlformats.org/officeDocument/2006/relationships/hyperlink" Target="https://www.bailii.org/ew/cases/EWFC/HCJ/2022/6.html" TargetMode="External"/><Relationship Id="rId4" Type="http://schemas.openxmlformats.org/officeDocument/2006/relationships/hyperlink" Target="http://www.bailii.org/ew/cases/EWFC/HCJ/2022/27.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loud-platform-e218f50a4812967ba1215eaecede923f.s3.amazonaws.com/uploads/sites/30/2024/12/Financial-Remedies-scoping-report-Dec-24-1.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hansard.parliament.uk/lords/2025-02-27/debates/9CF77A50-10D3-4F2B-9F0D-83B32286D4C6/Debat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262218" y="2830606"/>
            <a:ext cx="5301820" cy="2534770"/>
          </a:xfrm>
          <a:prstGeom prst="rect">
            <a:avLst/>
          </a:prstGeom>
        </p:spPr>
        <p:txBody>
          <a:bodyPr lIns="0" tIns="0" rIns="0" bIns="0"/>
          <a:lstStyle/>
          <a:p>
            <a:pPr marL="0" indent="0">
              <a:buNone/>
              <a:tabLst>
                <a:tab pos="1890395" algn="l"/>
              </a:tabLst>
            </a:pPr>
            <a:endParaRPr lang="en-GB"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tabLst>
                <a:tab pos="1890395" algn="l"/>
              </a:tabLst>
            </a:pPr>
            <a:r>
              <a:rPr lang="en-GB"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PRE-NUPTIAL </a:t>
            </a:r>
          </a:p>
          <a:p>
            <a:pPr marL="0" indent="0" algn="ctr">
              <a:buNone/>
              <a:tabLst>
                <a:tab pos="1890395" algn="l"/>
              </a:tabLst>
            </a:pPr>
            <a:r>
              <a:rPr lang="en-GB"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AGREEMENTS</a:t>
            </a:r>
            <a:endParaRPr lang="en-GB"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219018" y="5979190"/>
            <a:ext cx="4894639" cy="60986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dirty="0">
                <a:solidFill>
                  <a:schemeClr val="bg1"/>
                </a:solidFill>
                <a:latin typeface="Times New Roman" panose="02020603050405020304" pitchFamily="18" charset="0"/>
                <a:cs typeface="Times New Roman" panose="02020603050405020304" pitchFamily="18" charset="0"/>
              </a:rPr>
              <a:t>CERYS SAYER</a:t>
            </a:r>
          </a:p>
          <a:p>
            <a:pPr marL="0" indent="0">
              <a:lnSpc>
                <a:spcPct val="100000"/>
              </a:lnSpc>
              <a:buFont typeface="Arial" panose="020B0604020202020204" pitchFamily="34" charset="0"/>
              <a:buNone/>
            </a:pPr>
            <a:endParaRPr lang="en-US" sz="1800" dirty="0">
              <a:solidFill>
                <a:schemeClr val="bg1"/>
              </a:solidFill>
            </a:endParaRP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70EAB6-2603-EFDE-1AD4-38B37B8F10E1}"/>
              </a:ext>
            </a:extLst>
          </p:cNvPr>
          <p:cNvSpPr txBox="1"/>
          <p:nvPr/>
        </p:nvSpPr>
        <p:spPr>
          <a:xfrm>
            <a:off x="169740" y="527334"/>
            <a:ext cx="10896143" cy="4523354"/>
          </a:xfrm>
          <a:prstGeom prst="rect">
            <a:avLst/>
          </a:prstGeom>
          <a:noFill/>
        </p:spPr>
        <p:txBody>
          <a:bodyPr wrap="square">
            <a:spAutoFit/>
          </a:bodyPr>
          <a:lstStyle/>
          <a:p>
            <a:pPr>
              <a:lnSpc>
                <a:spcPct val="115000"/>
              </a:lnSpc>
              <a:spcAft>
                <a:spcPts val="800"/>
              </a:spcAft>
            </a:pP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Lord Keen of Elie – </a:t>
            </a:r>
            <a:r>
              <a:rPr lang="en-GB" sz="2000" b="1" kern="100" dirty="0">
                <a:solidFill>
                  <a:srgbClr val="00B050"/>
                </a:solidFill>
                <a:effectLst/>
                <a:latin typeface="Times New Roman" panose="02020603050405020304" pitchFamily="18" charset="0"/>
                <a:ea typeface="Aptos" panose="020B0004020202020204" pitchFamily="34" charset="0"/>
                <a:cs typeface="Times New Roman" panose="02020603050405020304" pitchFamily="18" charset="0"/>
              </a:rPr>
              <a:t>PRO PRE-NUPS</a:t>
            </a:r>
            <a:endParaRPr lang="en-GB" sz="2000" kern="100" dirty="0">
              <a:solidFill>
                <a:srgbClr val="00B050"/>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While supporting prenuptial agreements on a statutory footing, the noble and learned Baroness, Lady Butler-Sloss, expressed the view that there should be some means of addressing changes in circumstances. I cannot find myself in agreement with that. It seems to me that we would be merely exchanging one set of discretions for another—a point the noble Lord, Lord Faulks, touched upon. </a:t>
            </a:r>
            <a:r>
              <a:rPr lang="en-GB" sz="1800" b="1" i="1" kern="100" dirty="0">
                <a:effectLst/>
                <a:latin typeface="Times New Roman" panose="02020603050405020304" pitchFamily="18" charset="0"/>
                <a:ea typeface="Aptos" panose="020B0004020202020204" pitchFamily="34" charset="0"/>
                <a:cs typeface="Times New Roman" panose="02020603050405020304" pitchFamily="18" charset="0"/>
              </a:rPr>
              <a:t>At present, the court has very wide discretion. I am not sure that replacing that with a narrower discretion is the appropriate way forward.</a:t>
            </a: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The noble Lord, Lord </a:t>
            </a:r>
            <a:r>
              <a:rPr lang="en-GB" sz="1800" i="1" kern="100" dirty="0" err="1">
                <a:effectLst/>
                <a:latin typeface="Times New Roman" panose="02020603050405020304" pitchFamily="18" charset="0"/>
                <a:ea typeface="Aptos" panose="020B0004020202020204" pitchFamily="34" charset="0"/>
                <a:cs typeface="Times New Roman" panose="02020603050405020304" pitchFamily="18" charset="0"/>
              </a:rPr>
              <a:t>Meston</a:t>
            </a: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has the advantage on me with regard to his scope of family law. But I cannot find myself agreeing with his inclination towards the status quo. It does seem to me that the time has come for action. Indeed, the time for action has passed. I agree with the noble Baroness, Lady Berridge, on the matter of awareness, but I will not seek to elaborate on the issue of chattels. I leave that to others to consider. I also agree with the noble Baroness, Lady Featherstone, that, if we are to put in place a statutory basis for prenuptial agreements, we need to have certain safeguards.</a:t>
            </a:r>
            <a:r>
              <a:rPr lang="en-GB" sz="1800" i="1" u="sng"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GB" sz="18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b="1" i="1" u="sng" kern="100" dirty="0">
                <a:effectLst/>
                <a:latin typeface="Times New Roman" panose="02020603050405020304" pitchFamily="18" charset="0"/>
                <a:ea typeface="Aptos" panose="020B0004020202020204" pitchFamily="34" charset="0"/>
                <a:cs typeface="Times New Roman" panose="02020603050405020304" pitchFamily="18" charset="0"/>
              </a:rPr>
              <a:t>There is no compelling logic to a person leaving a marriage wealthier than when they entered it</a:t>
            </a: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1912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EEF215-46C1-F7FA-369B-89314FA36E5B}"/>
              </a:ext>
            </a:extLst>
          </p:cNvPr>
          <p:cNvSpPr txBox="1"/>
          <p:nvPr/>
        </p:nvSpPr>
        <p:spPr>
          <a:xfrm>
            <a:off x="487315" y="284723"/>
            <a:ext cx="10452631" cy="4265078"/>
          </a:xfrm>
          <a:prstGeom prst="rect">
            <a:avLst/>
          </a:prstGeom>
          <a:noFill/>
        </p:spPr>
        <p:txBody>
          <a:bodyPr wrap="square">
            <a:spAutoFit/>
          </a:bodyPr>
          <a:lstStyle/>
          <a:p>
            <a:pPr>
              <a:lnSpc>
                <a:spcPct val="115000"/>
              </a:lnSpc>
              <a:spcAft>
                <a:spcPts val="800"/>
              </a:spcAft>
            </a:pPr>
            <a:r>
              <a:rPr lang="en-GB" sz="2000" b="1" u="sng" kern="100" dirty="0">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The Lord Bishop of Southwell and Nottingham - </a:t>
            </a:r>
            <a:r>
              <a:rPr lang="en-GB" sz="2000" b="1" u="sng" kern="100" dirty="0">
                <a:solidFill>
                  <a:srgbClr val="D71E48"/>
                </a:solidFill>
                <a:latin typeface="Times New Roman" panose="02020603050405020304" pitchFamily="18" charset="0"/>
                <a:ea typeface="Aptos" panose="020B0004020202020204" pitchFamily="34" charset="0"/>
                <a:cs typeface="Times New Roman" panose="02020603050405020304" pitchFamily="18" charset="0"/>
              </a:rPr>
              <a:t>CONTRA PRE-NUPS</a:t>
            </a:r>
            <a:r>
              <a:rPr lang="en-GB" sz="20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If we are to put matrimonial nuptial agreements into statute, it may appear as if we are saying to couples who come to marry that, to save themselves legal costs and uncertainty, they should include in their preparations a plan also for their divorce.</a:t>
            </a: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The origins of prenuptial contracts not being enforceable stems from the notion that it was unconscionable to contemplate the breakdown of a contract which is intended to last for life. That is possibly the reason why the words “prenuptial contract” are not specifically addressed in the Matrimonial Causes Act 1973, as amended. The only reference to marital contracts in that Act is that the court has an overriding discretion to alter any contract made before, during or after a marriage.</a:t>
            </a:r>
          </a:p>
        </p:txBody>
      </p:sp>
    </p:spTree>
    <p:extLst>
      <p:ext uri="{BB962C8B-B14F-4D97-AF65-F5344CB8AC3E}">
        <p14:creationId xmlns:p14="http://schemas.microsoft.com/office/powerpoint/2010/main" val="254728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679BA1-46A2-74D8-AB7D-1FF3E072A624}"/>
              </a:ext>
            </a:extLst>
          </p:cNvPr>
          <p:cNvSpPr txBox="1"/>
          <p:nvPr/>
        </p:nvSpPr>
        <p:spPr>
          <a:xfrm>
            <a:off x="334002" y="-2126134"/>
            <a:ext cx="10726405" cy="7396512"/>
          </a:xfrm>
          <a:prstGeom prst="rect">
            <a:avLst/>
          </a:prstGeom>
          <a:noFill/>
        </p:spPr>
        <p:txBody>
          <a:bodyPr wrap="square">
            <a:spAutoFit/>
          </a:bodyPr>
          <a:lstStyle/>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b="1"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b="1"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000" b="1" u="sng" kern="100" dirty="0">
                <a:effectLst/>
                <a:latin typeface="Times New Roman" panose="02020603050405020304" pitchFamily="18" charset="0"/>
                <a:ea typeface="Aptos" panose="020B0004020202020204" pitchFamily="34" charset="0"/>
                <a:cs typeface="Times New Roman" panose="02020603050405020304" pitchFamily="18" charset="0"/>
              </a:rPr>
              <a:t>Lord </a:t>
            </a:r>
            <a:r>
              <a:rPr lang="en-GB" sz="2000" b="1" u="sng" kern="100" dirty="0" err="1">
                <a:effectLst/>
                <a:latin typeface="Times New Roman" panose="02020603050405020304" pitchFamily="18" charset="0"/>
                <a:ea typeface="Aptos" panose="020B0004020202020204" pitchFamily="34" charset="0"/>
                <a:cs typeface="Times New Roman" panose="02020603050405020304" pitchFamily="18" charset="0"/>
              </a:rPr>
              <a:t>Meston</a:t>
            </a:r>
            <a:r>
              <a:rPr lang="en-GB" sz="2000" b="1" u="sng" kern="100" dirty="0">
                <a:latin typeface="Times New Roman" panose="02020603050405020304" pitchFamily="18" charset="0"/>
                <a:ea typeface="Aptos" panose="020B0004020202020204" pitchFamily="34" charset="0"/>
                <a:cs typeface="Times New Roman" panose="02020603050405020304" pitchFamily="18" charset="0"/>
              </a:rPr>
              <a:t>- </a:t>
            </a:r>
            <a:r>
              <a:rPr lang="en-GB" sz="2000" b="1" u="sng" kern="100" dirty="0">
                <a:solidFill>
                  <a:srgbClr val="D71E48"/>
                </a:solidFill>
                <a:latin typeface="Times New Roman" panose="02020603050405020304" pitchFamily="18" charset="0"/>
                <a:ea typeface="Aptos" panose="020B0004020202020204" pitchFamily="34" charset="0"/>
                <a:cs typeface="Times New Roman" panose="02020603050405020304" pitchFamily="18" charset="0"/>
              </a:rPr>
              <a:t>CONTRA PRE-NUPS</a:t>
            </a:r>
            <a:r>
              <a:rPr lang="en-GB" sz="2000" b="1" u="sng"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It is clearly premature to anticipate a final report by the Law Commission on the much wider question of whether and how substantial reform of financial remedies legislation should be undertaken, and any decision by the Government on that. </a:t>
            </a:r>
          </a:p>
          <a:p>
            <a:pPr>
              <a:lnSpc>
                <a:spcPct val="115000"/>
              </a:lnSpc>
              <a:spcAft>
                <a:spcPts val="800"/>
              </a:spcAft>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Paragraph 7.98 of the commission’s recent scoping report suggests that, if there is not to be major change, its recommendations relating to agreements could be implemented straightaway, but, if major changes are expected, the recommendations about agreements will need to be reconsidered. We should be grateful to the noble Baroness for making us think hard about that.</a:t>
            </a:r>
          </a:p>
          <a:p>
            <a:pPr>
              <a:lnSpc>
                <a:spcPct val="115000"/>
              </a:lnSpc>
              <a:spcAft>
                <a:spcPts val="800"/>
              </a:spcAft>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If there are major wholesale changes, many existing agreements could well need postnuptial revision and renegotiation. An important component of any good advice is what a court might do in the absence of a prenup to protect the economically weaker party. Until it is clear what the law is to be in the foreseeable future, it will be hard to give satisfactory advice to those who need it about what might happen at a much later date. </a:t>
            </a:r>
          </a:p>
          <a:p>
            <a:pPr>
              <a:lnSpc>
                <a:spcPct val="115000"/>
              </a:lnSpc>
              <a:spcAft>
                <a:spcPts val="800"/>
              </a:spcAft>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Accordingly, meanwhile, until clarity is reached and a decision is made about how we should proceed, I suggest that the approach that has developed following </a:t>
            </a:r>
            <a:r>
              <a:rPr lang="en-GB" i="1" kern="100" dirty="0" err="1">
                <a:effectLst/>
                <a:latin typeface="Times New Roman" panose="02020603050405020304" pitchFamily="18" charset="0"/>
                <a:ea typeface="Aptos" panose="020B0004020202020204" pitchFamily="34" charset="0"/>
                <a:cs typeface="Times New Roman" panose="02020603050405020304" pitchFamily="18" charset="0"/>
              </a:rPr>
              <a:t>Radmacher</a:t>
            </a: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 now works well, and that the family courts can and should be trusted to continue to deal with individual cases as required</a:t>
            </a:r>
          </a:p>
        </p:txBody>
      </p:sp>
    </p:spTree>
    <p:extLst>
      <p:ext uri="{BB962C8B-B14F-4D97-AF65-F5344CB8AC3E}">
        <p14:creationId xmlns:p14="http://schemas.microsoft.com/office/powerpoint/2010/main" val="416635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29F82-421B-17A0-A244-C8788ED33F43}"/>
              </a:ext>
            </a:extLst>
          </p:cNvPr>
          <p:cNvSpPr txBox="1"/>
          <p:nvPr/>
        </p:nvSpPr>
        <p:spPr>
          <a:xfrm>
            <a:off x="275141" y="100693"/>
            <a:ext cx="10879718" cy="5570756"/>
          </a:xfrm>
          <a:prstGeom prst="rect">
            <a:avLst/>
          </a:prstGeom>
          <a:noFill/>
        </p:spPr>
        <p:txBody>
          <a:bodyPr wrap="square">
            <a:spAutoFit/>
          </a:bodyPr>
          <a:lstStyle/>
          <a:p>
            <a:pPr>
              <a:lnSpc>
                <a:spcPct val="115000"/>
              </a:lnSpc>
              <a:spcAft>
                <a:spcPts val="800"/>
              </a:spcAft>
            </a:pP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The Minister of State the Minister of Justice Lord Timpson -</a:t>
            </a:r>
            <a:r>
              <a:rPr lang="en-GB" sz="2000" b="1" u="sng" kern="100" dirty="0">
                <a:latin typeface="Times New Roman" panose="02020603050405020304" pitchFamily="18" charset="0"/>
                <a:ea typeface="Aptos" panose="020B0004020202020204" pitchFamily="34" charset="0"/>
                <a:cs typeface="Times New Roman" panose="02020603050405020304" pitchFamily="18" charset="0"/>
              </a:rPr>
              <a:t> </a:t>
            </a:r>
            <a:r>
              <a:rPr lang="en-GB" sz="2000" b="1" u="sng" kern="100" dirty="0">
                <a:solidFill>
                  <a:srgbClr val="D71E48"/>
                </a:solidFill>
                <a:latin typeface="Times New Roman" panose="02020603050405020304" pitchFamily="18" charset="0"/>
                <a:ea typeface="Aptos" panose="020B0004020202020204" pitchFamily="34" charset="0"/>
                <a:cs typeface="Times New Roman" panose="02020603050405020304" pitchFamily="18" charset="0"/>
              </a:rPr>
              <a:t>CONTRA PRE-NUPS</a:t>
            </a:r>
            <a:r>
              <a:rPr lang="en-GB" sz="2000" b="1" u="sng"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It may be helpful if I set out for your Lordships what the Law Commission says in its 2024 report. It says that any reform on the basis of its 2014 prenup and post-</a:t>
            </a:r>
            <a:r>
              <a:rPr lang="en-GB" sz="2000" i="1" kern="100" dirty="0" err="1">
                <a:effectLst/>
                <a:latin typeface="Times New Roman" panose="02020603050405020304" pitchFamily="18" charset="0"/>
                <a:ea typeface="Aptos" panose="020B0004020202020204" pitchFamily="34" charset="0"/>
                <a:cs typeface="Times New Roman" panose="02020603050405020304" pitchFamily="18" charset="0"/>
              </a:rPr>
              <a:t>nup</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 proposals would depend on the type of wider financial reforms that could be put in place. The Law Commission takes this view for a couple of reasons. First, it is of the view that it would be unnecessarily complicated to enact its 2014 proposals now, if future reforms would apply different rules for prenups and post-</a:t>
            </a:r>
            <a:r>
              <a:rPr lang="en-GB" sz="2000" i="1" kern="100" dirty="0" err="1">
                <a:effectLst/>
                <a:latin typeface="Times New Roman" panose="02020603050405020304" pitchFamily="18" charset="0"/>
                <a:ea typeface="Aptos" panose="020B0004020202020204" pitchFamily="34" charset="0"/>
                <a:cs typeface="Times New Roman" panose="02020603050405020304" pitchFamily="18" charset="0"/>
              </a:rPr>
              <a:t>nups</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 that would come into being at a later date. This would result in different law applying to different agreements, depending on the timing of those agreements being put in place.</a:t>
            </a: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Secondly, the 2014 proposals for prenups and post-</a:t>
            </a:r>
            <a:r>
              <a:rPr lang="en-GB" sz="2000" i="1" kern="100" dirty="0" err="1">
                <a:effectLst/>
                <a:latin typeface="Times New Roman" panose="02020603050405020304" pitchFamily="18" charset="0"/>
                <a:ea typeface="Aptos" panose="020B0004020202020204" pitchFamily="34" charset="0"/>
                <a:cs typeface="Times New Roman" panose="02020603050405020304" pitchFamily="18" charset="0"/>
              </a:rPr>
              <a:t>nups</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 were based on the central role of financial needs in the current law. The Law Commission said that any legislation is likely to need to be unpicked if there is future wider reform of financial remedies. I absolutely assure your Lordships that the Government are considering the Law Commission’s 2024 report and the issue of prenups in this context.</a:t>
            </a:r>
          </a:p>
          <a:p>
            <a:r>
              <a:rPr lang="en-GB" sz="2000" b="1" i="1" dirty="0">
                <a:effectLst/>
                <a:latin typeface="Times New Roman" panose="02020603050405020304" pitchFamily="18" charset="0"/>
                <a:ea typeface="Aptos" panose="020B0004020202020204" pitchFamily="34" charset="0"/>
                <a:cs typeface="Times New Roman" panose="02020603050405020304" pitchFamily="18" charset="0"/>
              </a:rPr>
              <a:t>As I previously stated, the Law Commission does not see prenups as a discrete issue. However, the Government will take on board all the views your Lordships have raised today in considering next steps.</a:t>
            </a:r>
            <a:endParaRPr lang="en-GB"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27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94AEA1-3AC4-E9E5-51CF-379D3123A376}"/>
              </a:ext>
            </a:extLst>
          </p:cNvPr>
          <p:cNvSpPr txBox="1"/>
          <p:nvPr/>
        </p:nvSpPr>
        <p:spPr>
          <a:xfrm>
            <a:off x="297043" y="361378"/>
            <a:ext cx="10835914" cy="5029390"/>
          </a:xfrm>
          <a:prstGeom prst="rect">
            <a:avLst/>
          </a:prstGeom>
          <a:noFill/>
        </p:spPr>
        <p:txBody>
          <a:bodyPr wrap="square">
            <a:spAutoFit/>
          </a:bodyPr>
          <a:lstStyle/>
          <a:p>
            <a:pPr>
              <a:lnSpc>
                <a:spcPct val="115000"/>
              </a:lnSpc>
              <a:spcAft>
                <a:spcPts val="800"/>
              </a:spcAft>
            </a:pPr>
            <a:r>
              <a:rPr lang="en-GB" sz="20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Conclusion</a:t>
            </a:r>
          </a:p>
          <a:p>
            <a:pPr>
              <a:lnSpc>
                <a:spcPct val="115000"/>
              </a:lnSpc>
              <a:spcAft>
                <a:spcPts val="800"/>
              </a:spcAft>
            </a:pPr>
            <a:r>
              <a:rPr lang="en-GB" sz="2000" b="1" i="1" kern="100" dirty="0">
                <a:effectLst/>
                <a:latin typeface="Times New Roman" panose="02020603050405020304" pitchFamily="18" charset="0"/>
                <a:ea typeface="Aptos" panose="020B0004020202020204" pitchFamily="34" charset="0"/>
                <a:cs typeface="Times New Roman" panose="02020603050405020304" pitchFamily="18" charset="0"/>
              </a:rPr>
              <a:t>Hyman v Hyman [1929] AC 602</a:t>
            </a:r>
            <a:endParaRPr lang="en-GB" sz="20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Confirms one party cannot by their own covenant prevent themselves from: </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‘invoking the jurisdiction of the Court or preclude the Court from the exercise of that jurisdiction’ </a:t>
            </a:r>
          </a:p>
          <a:p>
            <a:pPr>
              <a:lnSpc>
                <a:spcPct val="115000"/>
              </a:lnSpc>
              <a:spcAft>
                <a:spcPts val="800"/>
              </a:spcAft>
            </a:pPr>
            <a:endParaRPr lang="en-GB" sz="20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Recent Articles:  </a:t>
            </a:r>
            <a:endParaRPr lang="en-GB" sz="2000"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Robert Buckland,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The time has come to make prenups fully enforceable</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Times (£), 29 February 2024.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Return to text</a:t>
            </a:r>
            <a:endParaRPr lang="en-GB"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Lucy Hart,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The future of pre-nuptial agreements in England and Wales. Will they finally become binding?</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Sinclair Law’s solicitor blog, 1 August 2024.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5"/>
              </a:rPr>
              <a:t>Return to text</a:t>
            </a:r>
            <a:endParaRPr lang="en-GB"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Kirsten Tomlinson,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6"/>
              </a:rPr>
              <a:t>Prenups: Has the time come to make them fully legally binding?</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000" kern="100" dirty="0" err="1">
                <a:effectLst/>
                <a:latin typeface="Times New Roman" panose="02020603050405020304" pitchFamily="18" charset="0"/>
                <a:ea typeface="Aptos" panose="020B0004020202020204" pitchFamily="34" charset="0"/>
                <a:cs typeface="Times New Roman" panose="02020603050405020304" pitchFamily="18" charset="0"/>
              </a:rPr>
              <a:t>Brabner’s</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2 April 2024. </a:t>
            </a: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7"/>
              </a:rPr>
              <a:t>Return to text</a:t>
            </a:r>
            <a:endParaRPr lang="en-GB"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32162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DF30F-F9A3-478C-85A2-0FCF6AED5378}"/>
              </a:ext>
            </a:extLst>
          </p:cNvPr>
          <p:cNvSpPr txBox="1"/>
          <p:nvPr/>
        </p:nvSpPr>
        <p:spPr>
          <a:xfrm>
            <a:off x="366855" y="228059"/>
            <a:ext cx="10890667" cy="5439053"/>
          </a:xfrm>
          <a:prstGeom prst="rect">
            <a:avLst/>
          </a:prstGeom>
          <a:noFill/>
        </p:spPr>
        <p:txBody>
          <a:bodyPr wrap="square">
            <a:spAutoFit/>
          </a:bodyPr>
          <a:lstStyle/>
          <a:p>
            <a:pPr algn="ctr">
              <a:lnSpc>
                <a:spcPct val="115000"/>
              </a:lnSpc>
              <a:spcAft>
                <a:spcPts val="800"/>
              </a:spcAft>
            </a:pPr>
            <a:r>
              <a:rPr lang="en-GB" sz="2000" b="1" dirty="0">
                <a:solidFill>
                  <a:srgbClr val="D71E48"/>
                </a:solidFill>
                <a:latin typeface="Times New Roman" panose="02020603050405020304" pitchFamily="18" charset="0"/>
                <a:cs typeface="Times New Roman" panose="02020603050405020304" pitchFamily="18" charset="0"/>
              </a:rPr>
              <a:t>What is the best way to approach pre-nuptial agreements for now?</a:t>
            </a:r>
            <a:endParaRPr lang="en-GB" sz="2000" b="1" i="0" dirty="0">
              <a:solidFill>
                <a:srgbClr val="D71E48"/>
              </a:solidFill>
              <a:effectLst/>
              <a:latin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If presented with a pre/post-</a:t>
            </a:r>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nup</a:t>
            </a:r>
            <a:r>
              <a:rPr lang="en-GB" kern="100" dirty="0">
                <a:latin typeface="Times New Roman" panose="02020603050405020304" pitchFamily="18" charset="0"/>
                <a:ea typeface="Aptos" panose="020B0004020202020204" pitchFamily="34" charset="0"/>
                <a:cs typeface="Times New Roman" panose="02020603050405020304" pitchFamily="18" charset="0"/>
              </a:rPr>
              <a:t>,</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remember, present</a:t>
            </a:r>
            <a:r>
              <a:rPr lang="en-GB" kern="100" dirty="0">
                <a:latin typeface="Times New Roman" panose="02020603050405020304" pitchFamily="18" charset="0"/>
                <a:ea typeface="Aptos" panose="020B0004020202020204" pitchFamily="34" charset="0"/>
                <a:cs typeface="Times New Roman" panose="02020603050405020304" pitchFamily="18" charset="0"/>
              </a:rPr>
              <a:t>ly - </a:t>
            </a:r>
            <a:r>
              <a:rPr lang="en-GB" kern="100" dirty="0">
                <a:solidFill>
                  <a:srgbClr val="D71E48"/>
                </a:solidFill>
                <a:latin typeface="Times New Roman" panose="02020603050405020304" pitchFamily="18" charset="0"/>
                <a:ea typeface="Aptos" panose="020B0004020202020204" pitchFamily="34" charset="0"/>
                <a:cs typeface="Times New Roman" panose="02020603050405020304" pitchFamily="18" charset="0"/>
              </a:rPr>
              <a:t>Ne</a:t>
            </a:r>
            <a:r>
              <a:rPr lang="en-GB" sz="1800"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ed &amp; fairness will trump all. </a:t>
            </a:r>
          </a:p>
          <a:p>
            <a:pPr marL="285750" lvl="0" indent="-285750">
              <a:lnSpc>
                <a:spcPct val="115000"/>
              </a:lnSpc>
              <a:spcAft>
                <a:spcPts val="800"/>
              </a:spcAft>
              <a:buFont typeface="Arial" panose="020B0604020202020204" pitchFamily="34" charset="0"/>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Questions can be exchanged if you feel further information is required from the other party. </a:t>
            </a:r>
            <a:endParaRPr lang="en-GB" kern="100" dirty="0">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If drafting, ensure:</a:t>
            </a:r>
          </a:p>
          <a:p>
            <a:pPr lvl="0">
              <a:lnSpc>
                <a:spcPct val="115000"/>
              </a:lnSpc>
              <a:spcAft>
                <a:spcPts val="800"/>
              </a:spcAft>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 Take and record full instructions and evidence given possible delay before they are re-visited.</a:t>
            </a:r>
            <a:endParaRPr lang="en-GB" kern="100" dirty="0">
              <a:latin typeface="Times New Roman" panose="02020603050405020304" pitchFamily="18" charset="0"/>
              <a:ea typeface="Aptos" panose="020B0004020202020204" pitchFamily="34" charset="0"/>
              <a:cs typeface="Times New Roman" panose="02020603050405020304" pitchFamily="18" charset="0"/>
            </a:endParaRPr>
          </a:p>
          <a:p>
            <a:pPr lvl="0">
              <a:lnSpc>
                <a:spcPct val="115000"/>
              </a:lnSpc>
              <a:spcAft>
                <a:spcPts val="800"/>
              </a:spcAft>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 Disclosure is comprehensive, clear and flows in both directions. Be transparent about what wealth </a:t>
            </a:r>
            <a:r>
              <a:rPr lang="en-GB" kern="100" dirty="0">
                <a:latin typeface="Times New Roman" panose="02020603050405020304" pitchFamily="18" charset="0"/>
                <a:ea typeface="Aptos" panose="020B0004020202020204" pitchFamily="34" charset="0"/>
                <a:cs typeface="Times New Roman" panose="02020603050405020304" pitchFamily="18" charset="0"/>
              </a:rPr>
              <a:t> 	  	         </a:t>
            </a:r>
          </a:p>
          <a:p>
            <a:pPr lvl="0">
              <a:lnSpc>
                <a:spcPct val="115000"/>
              </a:lnSpc>
              <a:spcAft>
                <a:spcPts val="800"/>
              </a:spcAft>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there is and what you wish to ringfence. </a:t>
            </a:r>
          </a:p>
          <a:p>
            <a:pPr lvl="0">
              <a:lnSpc>
                <a:spcPct val="115000"/>
              </a:lnSpc>
              <a:spcAft>
                <a:spcPts val="800"/>
              </a:spcAft>
            </a:pPr>
            <a:r>
              <a:rPr lang="en-GB" kern="100" dirty="0">
                <a:latin typeface="Times New Roman" panose="02020603050405020304" pitchFamily="18" charset="0"/>
                <a:ea typeface="Aptos" panose="020B0004020202020204" pitchFamily="34" charset="0"/>
                <a:cs typeface="Times New Roman" panose="02020603050405020304" pitchFamily="18" charset="0"/>
              </a:rPr>
              <a:t>         </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Clear drafting and clauses within the agreements and consider supporting certificates. </a:t>
            </a:r>
          </a:p>
          <a:p>
            <a:pPr lvl="0">
              <a:lnSpc>
                <a:spcPct val="115000"/>
              </a:lnSpc>
              <a:spcAft>
                <a:spcPts val="800"/>
              </a:spcAft>
            </a:pPr>
            <a:r>
              <a:rPr lang="en-GB" kern="100" dirty="0">
                <a:latin typeface="Times New Roman" panose="02020603050405020304" pitchFamily="18" charset="0"/>
                <a:ea typeface="Aptos" panose="020B0004020202020204" pitchFamily="34" charset="0"/>
                <a:cs typeface="Times New Roman" panose="02020603050405020304" pitchFamily="18" charset="0"/>
              </a:rPr>
              <a:t>         - D</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ocuments are finalised well ahead of the legal ceremony</a:t>
            </a:r>
            <a:r>
              <a:rPr lang="en-GB" kern="100" dirty="0">
                <a:latin typeface="Times New Roman" panose="02020603050405020304" pitchFamily="18" charset="0"/>
                <a:ea typeface="Aptos" panose="020B0004020202020204" pitchFamily="34" charset="0"/>
                <a:cs typeface="Times New Roman" panose="02020603050405020304" pitchFamily="18" charset="0"/>
              </a:rPr>
              <a:t>. Consider 28 days as the</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minimum.</a:t>
            </a:r>
          </a:p>
          <a:p>
            <a:pPr marL="342900" lvl="0" indent="-342900">
              <a:lnSpc>
                <a:spcPct val="115000"/>
              </a:lnSpc>
              <a:spcAft>
                <a:spcPts val="800"/>
              </a:spcAft>
              <a:buFont typeface="Symbol" panose="05050102010706020507" pitchFamily="18" charset="2"/>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Both parties should receive independent legal advice from lawyers who are experienced in this area. </a:t>
            </a:r>
          </a:p>
          <a:p>
            <a:pPr marL="342900" lvl="0" indent="-342900">
              <a:lnSpc>
                <a:spcPct val="115000"/>
              </a:lnSpc>
              <a:spcAft>
                <a:spcPts val="800"/>
              </a:spcAft>
              <a:buFont typeface="Symbol" panose="05050102010706020507" pitchFamily="18" charset="2"/>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Update within approximately 5 years but don’t say you will if you don’t intend to</a:t>
            </a:r>
            <a:r>
              <a:rPr lang="en-GB" kern="100" dirty="0">
                <a:latin typeface="Times New Roman" panose="02020603050405020304" pitchFamily="18" charset="0"/>
                <a:ea typeface="Aptos" panose="020B0004020202020204" pitchFamily="34" charset="0"/>
                <a:cs typeface="Times New Roman" panose="02020603050405020304" pitchFamily="18" charset="0"/>
              </a:rPr>
              <a:t>. ‘Sunset Clause’.</a:t>
            </a:r>
          </a:p>
          <a:p>
            <a:pPr marL="342900" lvl="0" indent="-342900">
              <a:lnSpc>
                <a:spcPct val="115000"/>
              </a:lnSpc>
              <a:spcAft>
                <a:spcPts val="800"/>
              </a:spcAft>
              <a:buFont typeface="Symbol" panose="05050102010706020507" pitchFamily="18" charset="2"/>
              <a:buChar char=""/>
            </a:pP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Be alive to the whether the document has been manipulated and remember to check the edit trail. </a:t>
            </a:r>
          </a:p>
          <a:p>
            <a:pPr marL="342900" lvl="0" indent="-342900">
              <a:lnSpc>
                <a:spcPct val="115000"/>
              </a:lnSpc>
              <a:spcAft>
                <a:spcPts val="800"/>
              </a:spcAft>
              <a:buFont typeface="Symbol" panose="05050102010706020507" pitchFamily="18" charset="2"/>
              <a:buChar char=""/>
            </a:pPr>
            <a:r>
              <a:rPr lang="en-GB" kern="100" dirty="0">
                <a:latin typeface="Times New Roman" panose="02020603050405020304" pitchFamily="18" charset="0"/>
                <a:ea typeface="Aptos" panose="020B0004020202020204" pitchFamily="34" charset="0"/>
                <a:cs typeface="Times New Roman" panose="02020603050405020304" pitchFamily="18" charset="0"/>
              </a:rPr>
              <a:t>Remember g</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ood practice, observe the procedural rules and the efficiency statement, cost sanctions</a:t>
            </a:r>
          </a:p>
        </p:txBody>
      </p:sp>
    </p:spTree>
    <p:extLst>
      <p:ext uri="{BB962C8B-B14F-4D97-AF65-F5344CB8AC3E}">
        <p14:creationId xmlns:p14="http://schemas.microsoft.com/office/powerpoint/2010/main" val="203062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99338-A745-1733-C6A6-8E92FCFD4F57}"/>
              </a:ext>
            </a:extLst>
          </p:cNvPr>
          <p:cNvSpPr txBox="1"/>
          <p:nvPr/>
        </p:nvSpPr>
        <p:spPr>
          <a:xfrm>
            <a:off x="174171" y="3228251"/>
            <a:ext cx="8400661" cy="954107"/>
          </a:xfrm>
          <a:prstGeom prst="rect">
            <a:avLst/>
          </a:prstGeom>
          <a:noFill/>
        </p:spPr>
        <p:txBody>
          <a:bodyPr wrap="square">
            <a:spAutoFit/>
          </a:bodyPr>
          <a:lstStyle/>
          <a:p>
            <a:pPr marL="0" indent="0">
              <a:lnSpc>
                <a:spcPct val="100000"/>
              </a:lnSpc>
              <a:buNone/>
            </a:pPr>
            <a:r>
              <a:rPr lang="en-US" sz="2800" dirty="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QUESTIONS</a:t>
            </a:r>
          </a:p>
          <a:p>
            <a:pPr marL="0" indent="0">
              <a:lnSpc>
                <a:spcPct val="100000"/>
              </a:lnSpc>
              <a:buNone/>
            </a:pPr>
            <a:r>
              <a:rPr lang="en-US" sz="2800" b="1" dirty="0">
                <a:solidFill>
                  <a:schemeClr val="bg1"/>
                </a:solidFill>
                <a:latin typeface="Times New Roman" panose="02020603050405020304" pitchFamily="18" charset="0"/>
                <a:cs typeface="Times New Roman" panose="02020603050405020304" pitchFamily="18" charset="0"/>
              </a:rPr>
              <a:t> csayer@westgate-chambers.co.uk</a:t>
            </a:r>
          </a:p>
        </p:txBody>
      </p:sp>
    </p:spTree>
    <p:extLst>
      <p:ext uri="{BB962C8B-B14F-4D97-AF65-F5344CB8AC3E}">
        <p14:creationId xmlns:p14="http://schemas.microsoft.com/office/powerpoint/2010/main" val="400095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C96A7-DBBB-957F-0DCD-38CAFD7E93BA}"/>
              </a:ext>
            </a:extLst>
          </p:cNvPr>
          <p:cNvSpPr txBox="1"/>
          <p:nvPr/>
        </p:nvSpPr>
        <p:spPr>
          <a:xfrm>
            <a:off x="295674" y="395730"/>
            <a:ext cx="10935116" cy="5940088"/>
          </a:xfrm>
          <a:prstGeom prst="rect">
            <a:avLst/>
          </a:prstGeom>
          <a:noFill/>
        </p:spPr>
        <p:txBody>
          <a:bodyPr wrap="square">
            <a:spAutoFit/>
          </a:bodyPr>
          <a:lstStyle/>
          <a:p>
            <a:pPr marL="0" indent="0" algn="ctr">
              <a:lnSpc>
                <a:spcPct val="100000"/>
              </a:lnSpc>
              <a:buFont typeface="Arial" panose="020B0604020202020204" pitchFamily="34" charset="0"/>
              <a:buNone/>
            </a:pPr>
            <a:endParaRPr lang="en-US" sz="4400" b="1" dirty="0">
              <a:solidFill>
                <a:srgbClr val="D71E48"/>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r>
              <a:rPr lang="en-US" sz="4400" b="1" dirty="0">
                <a:solidFill>
                  <a:srgbClr val="D71E48"/>
                </a:solidFill>
                <a:latin typeface="Times New Roman" panose="02020603050405020304" pitchFamily="18" charset="0"/>
                <a:cs typeface="Times New Roman" panose="02020603050405020304" pitchFamily="18" charset="0"/>
              </a:rPr>
              <a:t>		</a:t>
            </a:r>
            <a:r>
              <a:rPr lang="en-US" sz="4800" b="1" dirty="0">
                <a:solidFill>
                  <a:srgbClr val="D71E48"/>
                </a:solidFill>
                <a:latin typeface="Times New Roman" panose="02020603050405020304" pitchFamily="18" charset="0"/>
                <a:cs typeface="Times New Roman" panose="02020603050405020304" pitchFamily="18" charset="0"/>
              </a:rPr>
              <a:t>PRE-NUPTIAL AGREEMENTS</a:t>
            </a:r>
          </a:p>
          <a:p>
            <a:pPr marL="0" indent="0">
              <a:lnSpc>
                <a:spcPct val="100000"/>
              </a:lnSpc>
              <a:buFont typeface="Arial" panose="020B0604020202020204" pitchFamily="34" charset="0"/>
              <a:buNone/>
            </a:pPr>
            <a:r>
              <a:rPr lang="en-US" sz="48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b="1" kern="100" dirty="0">
                <a:latin typeface="Times New Roman" panose="02020603050405020304" pitchFamily="18" charset="0"/>
                <a:ea typeface="Aptos" panose="020B0004020202020204" pitchFamily="34" charset="0"/>
                <a:cs typeface="Times New Roman" panose="02020603050405020304" pitchFamily="18" charset="0"/>
              </a:rPr>
              <a:t>- </a:t>
            </a:r>
            <a:r>
              <a:rPr lang="en-GB" sz="2400" b="1" kern="100" dirty="0">
                <a:effectLst/>
                <a:latin typeface="Times New Roman" panose="02020603050405020304" pitchFamily="18" charset="0"/>
                <a:ea typeface="Aptos" panose="020B0004020202020204" pitchFamily="34" charset="0"/>
                <a:cs typeface="Times New Roman" panose="02020603050405020304" pitchFamily="18" charset="0"/>
              </a:rPr>
              <a:t>What is the current legal status of prenuptial agreements?</a:t>
            </a:r>
          </a:p>
          <a:p>
            <a:pPr marL="0" indent="0">
              <a:lnSpc>
                <a:spcPct val="100000"/>
              </a:lnSpc>
              <a:buFont typeface="Arial" panose="020B0604020202020204" pitchFamily="34" charset="0"/>
              <a:buNone/>
            </a:pPr>
            <a:endParaRPr lang="en-GB"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0000"/>
              </a:lnSpc>
              <a:buFont typeface="Arial" panose="020B0604020202020204" pitchFamily="34" charset="0"/>
              <a:buNone/>
            </a:pPr>
            <a:r>
              <a:rPr lang="en-GB" sz="2400" b="1" i="0" kern="100" dirty="0">
                <a:latin typeface="Times New Roman" panose="02020603050405020304" pitchFamily="18" charset="0"/>
                <a:cs typeface="Times New Roman" panose="02020603050405020304" pitchFamily="18" charset="0"/>
              </a:rPr>
              <a:t>		</a:t>
            </a:r>
            <a:r>
              <a:rPr lang="en-GB" sz="2400" b="1" kern="100" dirty="0">
                <a:latin typeface="Times New Roman" panose="02020603050405020304" pitchFamily="18" charset="0"/>
                <a:cs typeface="Times New Roman" panose="02020603050405020304" pitchFamily="18" charset="0"/>
              </a:rPr>
              <a:t>  - </a:t>
            </a:r>
            <a:r>
              <a:rPr lang="en-GB" sz="2400" b="1" i="0" dirty="0">
                <a:effectLst/>
                <a:latin typeface="Times New Roman" panose="02020603050405020304" pitchFamily="18" charset="0"/>
                <a:cs typeface="Times New Roman" panose="02020603050405020304" pitchFamily="18" charset="0"/>
              </a:rPr>
              <a:t>What proposals have there been to reform the law in relation to them?</a:t>
            </a:r>
          </a:p>
          <a:p>
            <a:pPr algn="ctr"/>
            <a:endParaRPr lang="en-GB" sz="2400" b="1" i="0" dirty="0">
              <a:effectLst/>
              <a:latin typeface="Times New Roman" panose="02020603050405020304" pitchFamily="18" charset="0"/>
              <a:cs typeface="Times New Roman" panose="02020603050405020304" pitchFamily="18" charset="0"/>
            </a:endParaRPr>
          </a:p>
          <a:p>
            <a:pPr algn="ctr"/>
            <a:r>
              <a:rPr lang="en-GB" sz="2400" b="1" dirty="0">
                <a:latin typeface="Times New Roman" panose="02020603050405020304" pitchFamily="18" charset="0"/>
                <a:cs typeface="Times New Roman" panose="02020603050405020304" pitchFamily="18" charset="0"/>
              </a:rPr>
              <a:t> - What is the best way to approach pre-nuptial agreements for now?</a:t>
            </a:r>
            <a:endParaRPr lang="en-GB" sz="2400" b="1" i="0" dirty="0">
              <a:effectLst/>
              <a:latin typeface="Times New Roman" panose="02020603050405020304" pitchFamily="18" charset="0"/>
              <a:cs typeface="Times New Roman" panose="02020603050405020304" pitchFamily="18" charset="0"/>
            </a:endParaRPr>
          </a:p>
          <a:p>
            <a:pPr marL="342900" indent="-342900">
              <a:buFontTx/>
              <a:buChar char="-"/>
            </a:pP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00000"/>
              </a:lnSpc>
              <a:buFont typeface="Arial" panose="020B0604020202020204" pitchFamily="34" charset="0"/>
              <a:buNone/>
            </a:pPr>
            <a:endParaRPr lang="en-US" sz="4000" b="1" dirty="0">
              <a:solidFill>
                <a:srgbClr val="D71E48"/>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sz="4000" b="1" dirty="0">
              <a:solidFill>
                <a:srgbClr val="D71E48"/>
              </a:solidFill>
              <a:latin typeface="Times New Roman" panose="02020603050405020304" pitchFamily="18" charset="0"/>
              <a:cs typeface="Times New Roman" panose="02020603050405020304" pitchFamily="18" charset="0"/>
            </a:endParaRPr>
          </a:p>
          <a:p>
            <a:pPr marL="0" indent="0">
              <a:lnSpc>
                <a:spcPct val="100000"/>
              </a:lnSpc>
              <a:buFont typeface="Arial" panose="020B0604020202020204" pitchFamily="34" charset="0"/>
              <a:buNone/>
            </a:pPr>
            <a:endParaRPr lang="en-US" sz="4000" b="1" dirty="0">
              <a:solidFill>
                <a:srgbClr val="D71E4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17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A48FA-EF0A-2877-FA61-386DAFA78F39}"/>
              </a:ext>
            </a:extLst>
          </p:cNvPr>
          <p:cNvSpPr txBox="1"/>
          <p:nvPr/>
        </p:nvSpPr>
        <p:spPr>
          <a:xfrm>
            <a:off x="312101" y="306749"/>
            <a:ext cx="9998169" cy="4086055"/>
          </a:xfrm>
          <a:prstGeom prst="rect">
            <a:avLst/>
          </a:prstGeom>
          <a:noFill/>
        </p:spPr>
        <p:txBody>
          <a:bodyPr wrap="square">
            <a:spAutoFit/>
          </a:bodyPr>
          <a:lstStyle/>
          <a:p>
            <a:pPr algn="just">
              <a:lnSpc>
                <a:spcPct val="115000"/>
              </a:lnSpc>
              <a:spcAft>
                <a:spcPts val="800"/>
              </a:spcAft>
            </a:pPr>
            <a:r>
              <a:rPr lang="en-GB" sz="2400" b="1"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rPr>
              <a:t>What is the current legal status of prenuptial agreements?</a:t>
            </a:r>
            <a:endParaRPr lang="en-GB" sz="2400" kern="100" dirty="0">
              <a:solidFill>
                <a:srgbClr val="D71E48"/>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800"/>
              </a:spcAft>
            </a:pP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present, courts in England and Wales consider factors outlined in </a:t>
            </a:r>
            <a:r>
              <a:rPr lang="en-GB" sz="2400" u="sng" kern="100" dirty="0">
                <a:effectLst/>
                <a:latin typeface="Times New Roman" panose="02020603050405020304" pitchFamily="18"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section 25 of the Matrimonial Causes Act 1973</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GB" sz="2400" u="sng" kern="100" dirty="0">
                <a:effectLst/>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schedule 5 of the Civil Partnership Act 2004</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 to determine financial settlements following divorce or dissolution. Factors include each party’s income and responsibilities.</a:t>
            </a:r>
          </a:p>
          <a:p>
            <a:pPr algn="just">
              <a:lnSpc>
                <a:spcPct val="115000"/>
              </a:lnSpc>
              <a:spcAft>
                <a:spcPts val="800"/>
              </a:spcAft>
            </a:pP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The landmark 2010 Supreme Court ruling </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Radmacher</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 v </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Granatino</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 determined that courts should give effect to such agreements, provided that they are entered into freely by both parties with a full understanding of their consequences, unless doing so would be considered unfair. </a:t>
            </a:r>
          </a:p>
        </p:txBody>
      </p:sp>
    </p:spTree>
    <p:extLst>
      <p:ext uri="{BB962C8B-B14F-4D97-AF65-F5344CB8AC3E}">
        <p14:creationId xmlns:p14="http://schemas.microsoft.com/office/powerpoint/2010/main" val="329546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F9BAA5-2473-1429-8EC1-9071456C9C06}"/>
              </a:ext>
            </a:extLst>
          </p:cNvPr>
          <p:cNvSpPr txBox="1"/>
          <p:nvPr/>
        </p:nvSpPr>
        <p:spPr>
          <a:xfrm>
            <a:off x="186166" y="49280"/>
            <a:ext cx="11020710" cy="5578258"/>
          </a:xfrm>
          <a:prstGeom prst="rect">
            <a:avLst/>
          </a:prstGeom>
          <a:noFill/>
        </p:spPr>
        <p:txBody>
          <a:bodyPr wrap="square">
            <a:spAutoFit/>
          </a:bodyPr>
          <a:lstStyle/>
          <a:p>
            <a:pPr>
              <a:lnSpc>
                <a:spcPct val="115000"/>
              </a:lnSpc>
              <a:spcAft>
                <a:spcPts val="800"/>
              </a:spcAft>
            </a:pPr>
            <a:r>
              <a:rPr lang="en-GB" sz="2000" b="1" dirty="0">
                <a:effectLst/>
                <a:latin typeface="Times New Roman" panose="02020603050405020304" pitchFamily="18" charset="0"/>
                <a:ea typeface="Aptos" panose="020B0004020202020204" pitchFamily="34" charset="0"/>
                <a:cs typeface="Times New Roman" panose="02020603050405020304" pitchFamily="18" charset="0"/>
              </a:rPr>
              <a:t>Lady Hale famously dissented, highlighting the status and legal consequences of marriage:</a:t>
            </a:r>
            <a:endParaRPr lang="en-GB" sz="2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‘Marriage is, of course, a contract, in the sense that each party must agree to enter into it and once entered both are bound by its legal consequences. But it is also a status. This means two things. First, the parties are not entirely free to determine all its legal consequences for themselves. They contract into the package which the law of the land lays down. Secondly, their marriage also has legal consequences for other people and for the state. Nowadays there is considerable freedom and flexibility within the marital package but there is an irreducible minimum. This includes a couple’s mutual duty to support one another and their children. We have now arrived at a position where the differing roles which either may adopt within the relationship are entitled to equal esteem. The question for us is how far individual couples should be free to re-write that essential feature of the marital relationship as they choose…</a:t>
            </a:r>
            <a:r>
              <a:rPr lang="en-GB" sz="2000" b="1" i="1" kern="100" dirty="0">
                <a:effectLst/>
                <a:latin typeface="Times New Roman" panose="02020603050405020304" pitchFamily="18" charset="0"/>
                <a:ea typeface="Aptos" panose="020B0004020202020204" pitchFamily="34" charset="0"/>
                <a:cs typeface="Times New Roman" panose="02020603050405020304" pitchFamily="18" charset="0"/>
              </a:rPr>
              <a:t>A nuptial agreement should not stand in the way of producing a fair outcome.’</a:t>
            </a:r>
          </a:p>
          <a:p>
            <a:pPr>
              <a:lnSpc>
                <a:spcPct val="115000"/>
              </a:lnSpc>
              <a:spcAft>
                <a:spcPts val="800"/>
              </a:spcAft>
            </a:pP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Lady Hale also criticised the law regarding marital agreements, describing it as </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“in a mess” </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and</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 “ripe for systematic review and reform”</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Furthermore, she suggested that </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“this is just the sort of task for which the Law Commission was established”</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and could make </a:t>
            </a:r>
            <a:r>
              <a:rPr lang="en-GB" sz="2000" i="1" kern="100" dirty="0">
                <a:effectLst/>
                <a:latin typeface="Times New Roman" panose="02020603050405020304" pitchFamily="18" charset="0"/>
                <a:ea typeface="Aptos" panose="020B0004020202020204" pitchFamily="34" charset="0"/>
                <a:cs typeface="Times New Roman" panose="02020603050405020304" pitchFamily="18" charset="0"/>
              </a:rPr>
              <a:t>“detailed proposals for legislative reform</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for Parliament to consider.</a:t>
            </a:r>
          </a:p>
        </p:txBody>
      </p:sp>
    </p:spTree>
    <p:extLst>
      <p:ext uri="{BB962C8B-B14F-4D97-AF65-F5344CB8AC3E}">
        <p14:creationId xmlns:p14="http://schemas.microsoft.com/office/powerpoint/2010/main" val="3230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0A5296-C35C-28CE-E6E6-63D7A7BEC4C1}"/>
              </a:ext>
            </a:extLst>
          </p:cNvPr>
          <p:cNvSpPr txBox="1"/>
          <p:nvPr/>
        </p:nvSpPr>
        <p:spPr>
          <a:xfrm>
            <a:off x="334002" y="399708"/>
            <a:ext cx="10611421" cy="5503879"/>
          </a:xfrm>
          <a:prstGeom prst="rect">
            <a:avLst/>
          </a:prstGeom>
          <a:noFill/>
        </p:spPr>
        <p:txBody>
          <a:bodyPr wrap="square">
            <a:spAutoFit/>
          </a:bodyPr>
          <a:lstStyle/>
          <a:p>
            <a:pPr algn="ctr">
              <a:lnSpc>
                <a:spcPct val="115000"/>
              </a:lnSpc>
              <a:spcBef>
                <a:spcPts val="1800"/>
              </a:spcBef>
              <a:spcAft>
                <a:spcPts val="400"/>
              </a:spcAft>
            </a:pPr>
            <a:r>
              <a:rPr lang="en-GB" sz="2400" b="1" u="sng" kern="100" dirty="0">
                <a:solidFill>
                  <a:srgbClr val="D71E48"/>
                </a:solidFill>
                <a:effectLst/>
                <a:latin typeface="Times New Roman" panose="02020603050405020304" pitchFamily="18" charset="0"/>
                <a:ea typeface="Times New Roman" panose="02020603050405020304" pitchFamily="18" charset="0"/>
                <a:cs typeface="Times New Roman" panose="02020603050405020304" pitchFamily="18" charset="0"/>
              </a:rPr>
              <a:t>A recent case </a:t>
            </a:r>
            <a:r>
              <a:rPr lang="en-GB" sz="2400" b="1" u="sng" kern="100" dirty="0">
                <a:solidFill>
                  <a:srgbClr val="D71E48"/>
                </a:solidFill>
                <a:latin typeface="Times New Roman" panose="02020603050405020304" pitchFamily="18" charset="0"/>
                <a:ea typeface="Times New Roman" panose="02020603050405020304" pitchFamily="18" charset="0"/>
                <a:cs typeface="Times New Roman" panose="02020603050405020304" pitchFamily="18" charset="0"/>
              </a:rPr>
              <a:t>a</a:t>
            </a:r>
            <a:r>
              <a:rPr lang="en-GB" sz="2400" b="1" u="sng" kern="100" dirty="0">
                <a:solidFill>
                  <a:srgbClr val="D71E48"/>
                </a:solidFill>
                <a:effectLst/>
                <a:latin typeface="Times New Roman" panose="02020603050405020304" pitchFamily="18" charset="0"/>
                <a:ea typeface="Times New Roman" panose="02020603050405020304" pitchFamily="18" charset="0"/>
                <a:cs typeface="Times New Roman" panose="02020603050405020304" pitchFamily="18" charset="0"/>
              </a:rPr>
              <a:t>nalysis of the court’s discretion in relation to Pre-</a:t>
            </a:r>
            <a:r>
              <a:rPr lang="en-GB" sz="2400" b="1" u="sng" kern="100" dirty="0" err="1">
                <a:solidFill>
                  <a:srgbClr val="D71E48"/>
                </a:solidFill>
                <a:effectLst/>
                <a:latin typeface="Times New Roman" panose="02020603050405020304" pitchFamily="18" charset="0"/>
                <a:ea typeface="Times New Roman" panose="02020603050405020304" pitchFamily="18" charset="0"/>
                <a:cs typeface="Times New Roman" panose="02020603050405020304" pitchFamily="18" charset="0"/>
              </a:rPr>
              <a:t>Nups</a:t>
            </a:r>
            <a:r>
              <a:rPr lang="en-GB" sz="2400" b="1" u="sng" kern="100" dirty="0">
                <a:solidFill>
                  <a:srgbClr val="D71E48"/>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15000"/>
              </a:lnSpc>
              <a:spcBef>
                <a:spcPts val="1800"/>
              </a:spcBef>
              <a:spcAft>
                <a:spcPts val="400"/>
              </a:spcAft>
            </a:pPr>
            <a:r>
              <a:rPr lang="en-GB" sz="20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https://westgate-chambers.co.uk/wp-content/uploads/2023/07/An-overview-of-recent-caselaw-in-relation-to-pre-and-post-nups-and-child-maintenance-by-Cerys-Sayer.pdf</a:t>
            </a:r>
            <a:r>
              <a:rPr lang="en-GB" sz="2000" kern="100" dirty="0">
                <a:effectLst/>
                <a:latin typeface="Times New Roman" panose="02020603050405020304" pitchFamily="18" charset="0"/>
                <a:ea typeface="Aptos" panose="020B0004020202020204" pitchFamily="34" charset="0"/>
                <a:cs typeface="Times New Roman" panose="02020603050405020304" pitchFamily="18" charset="0"/>
              </a:rPr>
              <a:t> </a:t>
            </a:r>
          </a:p>
          <a:p>
            <a:endParaRPr lang="en-GB"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WC v HC (Financial Remedies Agreements) (Rev1) [2022] EWFC 22 (22 March 2022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https://www.bailii.org/ew/cases/EWFC/HCJ/2022/22.html</a:t>
            </a:r>
            <a:endParaRPr lang="en-US"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Traharne</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 v Limb [2022] EWFC 27 (31 March 2022)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4"/>
              </a:rPr>
              <a:t>http://www.bailii.org/ew/cases/EWFC/HCJ/2022/27.html</a:t>
            </a:r>
            <a:endParaRPr lang="en-GB"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err="1">
                <a:effectLst/>
                <a:latin typeface="Times New Roman" panose="02020603050405020304" pitchFamily="18" charset="0"/>
                <a:ea typeface="Aptos" panose="020B0004020202020204" pitchFamily="34" charset="0"/>
                <a:cs typeface="Times New Roman" panose="02020603050405020304" pitchFamily="18" charset="0"/>
              </a:rPr>
              <a:t>Collardeau</a:t>
            </a:r>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-Fuchs v Fuchs [2022] EWFC 6 (November 2022)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5"/>
              </a:rPr>
              <a:t>https://www.bailii.org/ew/cases/EWFC/HCJ/2022/6.html</a:t>
            </a:r>
            <a:endParaRPr lang="en-GB"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effectLst/>
                <a:latin typeface="Times New Roman" panose="02020603050405020304" pitchFamily="18" charset="0"/>
                <a:ea typeface="Aptos" panose="020B0004020202020204" pitchFamily="34" charset="0"/>
                <a:cs typeface="Times New Roman" panose="02020603050405020304" pitchFamily="18" charset="0"/>
              </a:rPr>
              <a:t>HD v WB [2023] EWFC2 (13 January 2023)</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i="1"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6"/>
              </a:rPr>
              <a:t>http://www.bailii.org/ew/cases/EWFC/HCJ/2023/2.html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Bef>
                <a:spcPts val="1800"/>
              </a:spcBef>
              <a:spcAft>
                <a:spcPts val="400"/>
              </a:spcAft>
            </a:pPr>
            <a:endParaRPr lang="en-GB" sz="2400" b="1" u="sng" kern="100" dirty="0">
              <a:solidFill>
                <a:srgbClr val="D71E48"/>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52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E61CEF-B2DF-23C7-FC2F-4088C3B87470}"/>
              </a:ext>
            </a:extLst>
          </p:cNvPr>
          <p:cNvSpPr txBox="1"/>
          <p:nvPr/>
        </p:nvSpPr>
        <p:spPr>
          <a:xfrm>
            <a:off x="262822" y="432560"/>
            <a:ext cx="10841389" cy="4581575"/>
          </a:xfrm>
          <a:prstGeom prst="rect">
            <a:avLst/>
          </a:prstGeom>
          <a:noFill/>
        </p:spPr>
        <p:txBody>
          <a:bodyPr wrap="square">
            <a:spAutoFit/>
          </a:bodyPr>
          <a:lstStyle/>
          <a:p>
            <a:pPr algn="ctr">
              <a:lnSpc>
                <a:spcPct val="115000"/>
              </a:lnSpc>
              <a:spcAft>
                <a:spcPts val="800"/>
              </a:spcAft>
            </a:pPr>
            <a:r>
              <a:rPr lang="en-GB" sz="2800" b="1" i="0" dirty="0">
                <a:solidFill>
                  <a:srgbClr val="D71E48"/>
                </a:solidFill>
                <a:effectLst/>
                <a:latin typeface="Times New Roman" panose="02020603050405020304" pitchFamily="18" charset="0"/>
                <a:cs typeface="Times New Roman" panose="02020603050405020304" pitchFamily="18" charset="0"/>
              </a:rPr>
              <a:t>What proposals have there been to reform the law?</a:t>
            </a:r>
            <a:endParaRPr lang="en-GB" sz="2800" b="1" dirty="0">
              <a:solidFill>
                <a:srgbClr val="D71E48"/>
              </a:solidFill>
              <a:latin typeface="Times New Roman" panose="02020603050405020304" pitchFamily="18" charset="0"/>
              <a:cs typeface="Times New Roman" panose="02020603050405020304" pitchFamily="18" charset="0"/>
            </a:endParaRPr>
          </a:p>
          <a:p>
            <a:pPr lvl="0">
              <a:lnSpc>
                <a:spcPct val="115000"/>
              </a:lnSpc>
              <a:spcAft>
                <a:spcPts val="800"/>
              </a:spcAft>
            </a:pPr>
            <a:r>
              <a:rPr lang="en-GB" sz="2400" b="1" kern="100" dirty="0">
                <a:effectLst/>
                <a:latin typeface="Times New Roman" panose="02020603050405020304" pitchFamily="18" charset="0"/>
                <a:ea typeface="Aptos" panose="020B0004020202020204" pitchFamily="34" charset="0"/>
                <a:cs typeface="Times New Roman" panose="02020603050405020304" pitchFamily="18" charset="0"/>
              </a:rPr>
              <a:t>Sir Paul Coleridge, former High Court family judge, said in his address to the Family Law </a:t>
            </a:r>
            <a:r>
              <a:rPr lang="en-GB" sz="2400" b="1" kern="100" dirty="0">
                <a:latin typeface="Times New Roman" panose="02020603050405020304" pitchFamily="18" charset="0"/>
                <a:ea typeface="Aptos" panose="020B0004020202020204" pitchFamily="34" charset="0"/>
                <a:cs typeface="Times New Roman" panose="02020603050405020304" pitchFamily="18" charset="0"/>
              </a:rPr>
              <a:t>C</a:t>
            </a:r>
            <a:r>
              <a:rPr lang="en-GB" sz="2400" b="1" kern="100" dirty="0">
                <a:effectLst/>
                <a:latin typeface="Times New Roman" panose="02020603050405020304" pitchFamily="18" charset="0"/>
                <a:ea typeface="Aptos" panose="020B0004020202020204" pitchFamily="34" charset="0"/>
                <a:cs typeface="Times New Roman" panose="02020603050405020304" pitchFamily="18" charset="0"/>
              </a:rPr>
              <a:t>onference 2013, when the MCA was 40 years old:</a:t>
            </a:r>
          </a:p>
          <a:p>
            <a:pPr>
              <a:lnSpc>
                <a:spcPct val="115000"/>
              </a:lnSpc>
              <a:spcAft>
                <a:spcPts val="800"/>
              </a:spcAft>
            </a:pPr>
            <a:r>
              <a:rPr lang="en-GB"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Since family law is intended to regulate family life as it is lived now and not in the distant past, it follows that the current divorce and financial provision law … is no longer, I suggest, fit for purpose. It was designed in a wholly different era to deal with a wholly different society and way of life … The Matrimonial Causes Act 1973 with all its layers of crustacean growth needs to be humanely killed off and given a decent burial and the heroic efforts of the Supreme Court to maintain the life support system need to stop. The Act has, quite simply, had its day”.</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4535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CD159-7A6B-943B-D393-B042AE18C135}"/>
              </a:ext>
            </a:extLst>
          </p:cNvPr>
          <p:cNvSpPr txBox="1"/>
          <p:nvPr/>
        </p:nvSpPr>
        <p:spPr>
          <a:xfrm>
            <a:off x="361380" y="0"/>
            <a:ext cx="10841389" cy="5786199"/>
          </a:xfrm>
          <a:prstGeom prst="rect">
            <a:avLst/>
          </a:prstGeom>
          <a:noFill/>
        </p:spPr>
        <p:txBody>
          <a:bodyPr wrap="square">
            <a:spAutoFit/>
          </a:bodyPr>
          <a:lstStyle/>
          <a:p>
            <a:pPr algn="just"/>
            <a:endParaRPr lang="en-GB" sz="2400" b="1" i="0" dirty="0">
              <a:solidFill>
                <a:srgbClr val="D71E48"/>
              </a:solidFill>
              <a:effectLst/>
              <a:latin typeface="Times New Roman" panose="02020603050405020304" pitchFamily="18" charset="0"/>
              <a:cs typeface="Times New Roman" panose="02020603050405020304" pitchFamily="18" charset="0"/>
            </a:endParaRPr>
          </a:p>
          <a:p>
            <a:pPr algn="just"/>
            <a:r>
              <a:rPr lang="en-GB" b="1" i="0" dirty="0">
                <a:effectLst/>
                <a:latin typeface="Times New Roman" panose="02020603050405020304" pitchFamily="18" charset="0"/>
                <a:cs typeface="Times New Roman" panose="02020603050405020304" pitchFamily="18" charset="0"/>
              </a:rPr>
              <a:t>2011 – 2014 - </a:t>
            </a:r>
            <a:r>
              <a:rPr lang="en-GB" dirty="0">
                <a:latin typeface="Times New Roman" panose="02020603050405020304" pitchFamily="18" charset="0"/>
                <a:cs typeface="Times New Roman" panose="02020603050405020304" pitchFamily="18" charset="0"/>
              </a:rPr>
              <a:t>T</a:t>
            </a:r>
            <a:r>
              <a:rPr lang="en-GB" i="0" dirty="0">
                <a:effectLst/>
                <a:latin typeface="Times New Roman" panose="02020603050405020304" pitchFamily="18" charset="0"/>
                <a:cs typeface="Times New Roman" panose="02020603050405020304" pitchFamily="18" charset="0"/>
              </a:rPr>
              <a:t>he Law Commission </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launched a consultation to review the law relating to marital</a:t>
            </a:r>
            <a:r>
              <a:rPr lang="en-GB" kern="100" dirty="0">
                <a:latin typeface="Times New Roman" panose="02020603050405020304" pitchFamily="18" charset="0"/>
                <a:ea typeface="Aptos" panose="020B0004020202020204" pitchFamily="34" charset="0"/>
                <a:cs typeface="Times New Roman" panose="02020603050405020304" pitchFamily="18" charset="0"/>
              </a:rPr>
              <a:t> p</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roperty</a:t>
            </a:r>
          </a:p>
          <a:p>
            <a:pPr algn="just"/>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agreements and explore potential reforms. The project was extended in 2012 to include financial provision arising from either the divorce or dissolution of a civil partnership. </a:t>
            </a:r>
            <a:r>
              <a:rPr lang="en-GB" dirty="0">
                <a:effectLst/>
                <a:latin typeface="Times New Roman" panose="02020603050405020304" pitchFamily="18" charset="0"/>
                <a:ea typeface="Aptos" panose="020B0004020202020204" pitchFamily="34" charset="0"/>
                <a:cs typeface="Times New Roman" panose="02020603050405020304" pitchFamily="18" charset="0"/>
              </a:rPr>
              <a:t>The Law Commission published its final report in February 2014.</a:t>
            </a:r>
            <a:endParaRPr lang="en-GB" dirty="0">
              <a:latin typeface="Times New Roman" panose="02020603050405020304" pitchFamily="18" charset="0"/>
              <a:cs typeface="Times New Roman" panose="02020603050405020304" pitchFamily="18" charset="0"/>
            </a:endParaRPr>
          </a:p>
          <a:p>
            <a:pPr algn="just"/>
            <a:endParaRPr lang="en-GB"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GB" b="1" kern="100" dirty="0">
                <a:effectLst/>
                <a:latin typeface="Times New Roman" panose="02020603050405020304" pitchFamily="18" charset="0"/>
                <a:ea typeface="Aptos" panose="020B0004020202020204" pitchFamily="34" charset="0"/>
                <a:cs typeface="Times New Roman" panose="02020603050405020304" pitchFamily="18" charset="0"/>
              </a:rPr>
              <a:t>2017 – 2022 </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Private members’ bills on divorce and financial provision</a:t>
            </a:r>
          </a:p>
          <a:p>
            <a:pPr algn="just"/>
            <a:endParaRPr lang="en-GB" kern="100" dirty="0">
              <a:latin typeface="Times New Roman" panose="02020603050405020304" pitchFamily="18" charset="0"/>
              <a:ea typeface="Aptos" panose="020B0004020202020204" pitchFamily="34" charset="0"/>
              <a:cs typeface="Times New Roman" panose="02020603050405020304" pitchFamily="18" charset="0"/>
            </a:endParaRPr>
          </a:p>
          <a:p>
            <a:pPr algn="l"/>
            <a:r>
              <a:rPr lang="en-GB" b="1" i="0" dirty="0">
                <a:effectLst/>
                <a:latin typeface="Times New Roman" panose="02020603050405020304" pitchFamily="18" charset="0"/>
                <a:cs typeface="Times New Roman" panose="02020603050405020304" pitchFamily="18" charset="0"/>
              </a:rPr>
              <a:t>2023</a:t>
            </a:r>
            <a:r>
              <a:rPr lang="en-GB" b="1" dirty="0">
                <a:latin typeface="Times New Roman" panose="02020603050405020304" pitchFamily="18" charset="0"/>
                <a:cs typeface="Times New Roman" panose="02020603050405020304" pitchFamily="18" charset="0"/>
              </a:rPr>
              <a:t> – 2024 </a:t>
            </a:r>
            <a:r>
              <a:rPr lang="en-GB" dirty="0">
                <a:latin typeface="Times New Roman" panose="02020603050405020304" pitchFamily="18" charset="0"/>
                <a:cs typeface="Times New Roman" panose="02020603050405020304" pitchFamily="18" charset="0"/>
              </a:rPr>
              <a:t>- T</a:t>
            </a:r>
            <a:r>
              <a:rPr lang="en-GB" b="0" i="0" dirty="0">
                <a:effectLst/>
                <a:latin typeface="Times New Roman" panose="02020603050405020304" pitchFamily="18" charset="0"/>
                <a:cs typeface="Times New Roman" panose="02020603050405020304" pitchFamily="18" charset="0"/>
              </a:rPr>
              <a:t>he Law Commission undertook a scoping project into financial remedies on divorce. The government had asked the Law Commission to review whether the law was “working effectively” and “delivering fair and consistent outcomes for divorcing couples”. The Law Commission published its scoping report in December 2024.</a:t>
            </a:r>
          </a:p>
          <a:p>
            <a:pPr algn="l"/>
            <a:endParaRPr lang="en-GB" dirty="0">
              <a:latin typeface="Times New Roman" panose="02020603050405020304" pitchFamily="18" charset="0"/>
              <a:cs typeface="Times New Roman" panose="02020603050405020304" pitchFamily="18" charset="0"/>
            </a:endParaRPr>
          </a:p>
          <a:p>
            <a:r>
              <a:rPr lang="en-GB" b="1" dirty="0">
                <a:effectLst/>
                <a:latin typeface="Times New Roman" panose="02020603050405020304" pitchFamily="18" charset="0"/>
                <a:ea typeface="Aptos" panose="020B0004020202020204" pitchFamily="34" charset="0"/>
                <a:cs typeface="Times New Roman" panose="02020603050405020304" pitchFamily="18" charset="0"/>
              </a:rPr>
              <a:t>Financial remedies on divorce and dissolution report: </a:t>
            </a:r>
            <a:r>
              <a:rPr lang="en-GB" sz="16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https://cloud-platformE218f50a4812967ba1215eaecede923f.s3.</a:t>
            </a:r>
          </a:p>
          <a:p>
            <a:r>
              <a:rPr lang="en-GB" sz="16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amazonaws.com/uploads/sites/30/2024/12/Financial-Remedies-scoping-report-Dec-24-1.pdf</a:t>
            </a:r>
            <a:endParaRPr lang="en-GB"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endParaRPr lang="en-GB" b="0" i="0" dirty="0">
              <a:effectLst/>
              <a:latin typeface="Times New Roman" panose="02020603050405020304" pitchFamily="18" charset="0"/>
              <a:cs typeface="Times New Roman" panose="02020603050405020304" pitchFamily="18" charset="0"/>
            </a:endParaRPr>
          </a:p>
          <a:p>
            <a:r>
              <a:rPr lang="en-GB" sz="1800" b="1" kern="100" dirty="0">
                <a:effectLst/>
                <a:latin typeface="Times New Roman" panose="02020603050405020304" pitchFamily="18" charset="0"/>
                <a:ea typeface="Aptos" panose="020B0004020202020204" pitchFamily="34" charset="0"/>
                <a:cs typeface="Times New Roman" panose="02020603050405020304" pitchFamily="18" charset="0"/>
              </a:rPr>
              <a:t>202</a:t>
            </a:r>
            <a:r>
              <a:rPr lang="en-GB" b="1" kern="100" dirty="0">
                <a:latin typeface="Times New Roman" panose="02020603050405020304" pitchFamily="18" charset="0"/>
                <a:ea typeface="Aptos" panose="020B0004020202020204" pitchFamily="34" charset="0"/>
                <a:cs typeface="Times New Roman" panose="02020603050405020304" pitchFamily="18" charset="0"/>
              </a:rPr>
              <a:t>5 - </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There has been no further government response to the Law Commission’s recommendations regarding nuptial agreements as of February 2025.</a:t>
            </a:r>
          </a:p>
          <a:p>
            <a:pPr algn="l"/>
            <a:endParaRPr lang="en-GB" b="0" i="0" dirty="0">
              <a:effectLst/>
              <a:latin typeface="Times New Roman" panose="02020603050405020304" pitchFamily="18" charset="0"/>
              <a:cs typeface="Times New Roman" panose="02020603050405020304" pitchFamily="18" charset="0"/>
            </a:endParaRPr>
          </a:p>
          <a:p>
            <a:pPr algn="ctr"/>
            <a:endParaRPr lang="en-GB" sz="2400" b="1" i="0" dirty="0">
              <a:solidFill>
                <a:srgbClr val="D71E4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1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0464-E076-5D34-A391-1E8EB3CB495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5F66D7-C0ED-C39C-B3EE-EFB1B083CF41}"/>
              </a:ext>
            </a:extLst>
          </p:cNvPr>
          <p:cNvSpPr txBox="1"/>
          <p:nvPr/>
        </p:nvSpPr>
        <p:spPr>
          <a:xfrm>
            <a:off x="197116" y="235444"/>
            <a:ext cx="11000177" cy="5469702"/>
          </a:xfrm>
          <a:prstGeom prst="rect">
            <a:avLst/>
          </a:prstGeom>
          <a:noFill/>
        </p:spPr>
        <p:txBody>
          <a:bodyPr wrap="square">
            <a:spAutoFit/>
          </a:bodyPr>
          <a:lstStyle/>
          <a:p>
            <a:pPr>
              <a:lnSpc>
                <a:spcPct val="115000"/>
              </a:lnSpc>
              <a:spcAft>
                <a:spcPts val="800"/>
              </a:spcAft>
            </a:pPr>
            <a:r>
              <a:rPr lang="en-GB" sz="2400" b="1"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R</a:t>
            </a:r>
            <a:r>
              <a:rPr lang="en-GB" sz="2400"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ecent Debate in the House of Lords: </a:t>
            </a:r>
            <a:r>
              <a:rPr lang="en-GB" sz="2400" b="1"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Prenuptial Agreements </a:t>
            </a:r>
          </a:p>
          <a:p>
            <a:pPr>
              <a:lnSpc>
                <a:spcPct val="115000"/>
              </a:lnSpc>
              <a:spcAft>
                <a:spcPts val="800"/>
              </a:spcAft>
            </a:pPr>
            <a:r>
              <a:rPr lang="en-GB" sz="2000" b="1"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Volume 843: debated on Thursday 27 February 2025</a:t>
            </a:r>
            <a:endParaRPr lang="en-GB" sz="2000" kern="100" dirty="0">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https://hansard.parliament.uk/lords/2025-02-27/debates/9CF77A50-10D3-4F2B-9F0D-83B32286D4C6/Debate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5000"/>
              </a:lnSpc>
              <a:spcAft>
                <a:spcPts val="800"/>
              </a:spcAft>
            </a:pP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Baroness </a:t>
            </a:r>
            <a:r>
              <a:rPr lang="en-GB" sz="2000" b="1" kern="100" dirty="0" err="1">
                <a:effectLst/>
                <a:latin typeface="Times New Roman" panose="02020603050405020304" pitchFamily="18" charset="0"/>
                <a:ea typeface="Aptos" panose="020B0004020202020204" pitchFamily="34" charset="0"/>
                <a:cs typeface="Times New Roman" panose="02020603050405020304" pitchFamily="18" charset="0"/>
              </a:rPr>
              <a:t>Deech</a:t>
            </a: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 – </a:t>
            </a:r>
            <a:r>
              <a:rPr lang="en-GB" sz="2000" b="1" kern="100" dirty="0">
                <a:solidFill>
                  <a:srgbClr val="00B050"/>
                </a:solidFill>
                <a:effectLst/>
                <a:latin typeface="Times New Roman" panose="02020603050405020304" pitchFamily="18" charset="0"/>
                <a:ea typeface="Aptos" panose="020B0004020202020204" pitchFamily="34" charset="0"/>
                <a:cs typeface="Times New Roman" panose="02020603050405020304" pitchFamily="18" charset="0"/>
              </a:rPr>
              <a:t>PRO – PRE-NUPS</a:t>
            </a:r>
          </a:p>
          <a:p>
            <a:pPr>
              <a:lnSpc>
                <a:spcPct val="115000"/>
              </a:lnSpc>
              <a:spcAft>
                <a:spcPts val="800"/>
              </a:spcAft>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‘The Law Commission presented a draft Bill to enact its prenup recommendations, and it is </a:t>
            </a:r>
            <a:r>
              <a:rPr lang="en-GB" b="1" i="1" kern="100" dirty="0">
                <a:effectLst/>
                <a:latin typeface="Times New Roman" panose="02020603050405020304" pitchFamily="18" charset="0"/>
                <a:ea typeface="Aptos" panose="020B0004020202020204" pitchFamily="34" charset="0"/>
                <a:cs typeface="Times New Roman" panose="02020603050405020304" pitchFamily="18" charset="0"/>
              </a:rPr>
              <a:t>oven-ready, </a:t>
            </a: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as we say, needing only to be heated up to the right degree by this Government. Not only is the Bill ready but, in December 2024, the Law Commission reported again and recommended the statutory enactment of a prenup law. </a:t>
            </a:r>
          </a:p>
          <a:p>
            <a:r>
              <a:rPr lang="en-GB" i="1" dirty="0">
                <a:effectLst/>
                <a:latin typeface="Times New Roman" panose="02020603050405020304" pitchFamily="18" charset="0"/>
                <a:ea typeface="Aptos" panose="020B0004020202020204" pitchFamily="34" charset="0"/>
                <a:cs typeface="Times New Roman" panose="02020603050405020304" pitchFamily="18" charset="0"/>
              </a:rPr>
              <a:t>It has been 16 years since the fundamental decision in </a:t>
            </a:r>
            <a:r>
              <a:rPr lang="en-GB" i="1" dirty="0" err="1">
                <a:effectLst/>
                <a:latin typeface="Times New Roman" panose="02020603050405020304" pitchFamily="18" charset="0"/>
                <a:ea typeface="Aptos" panose="020B0004020202020204" pitchFamily="34" charset="0"/>
                <a:cs typeface="Times New Roman" panose="02020603050405020304" pitchFamily="18" charset="0"/>
              </a:rPr>
              <a:t>Radmacher</a:t>
            </a:r>
            <a:r>
              <a:rPr lang="en-GB" i="1" dirty="0">
                <a:effectLst/>
                <a:latin typeface="Times New Roman" panose="02020603050405020304" pitchFamily="18" charset="0"/>
                <a:ea typeface="Aptos" panose="020B0004020202020204" pitchFamily="34" charset="0"/>
                <a:cs typeface="Times New Roman" panose="02020603050405020304" pitchFamily="18" charset="0"/>
              </a:rPr>
              <a:t> and 10 years since the Law Commission prepared the ground for statutory reform. </a:t>
            </a:r>
            <a:endParaRPr lang="en-GB" i="1" dirty="0">
              <a:latin typeface="Times New Roman" panose="02020603050405020304" pitchFamily="18" charset="0"/>
              <a:ea typeface="Aptos" panose="020B0004020202020204" pitchFamily="34" charset="0"/>
              <a:cs typeface="Times New Roman" panose="02020603050405020304" pitchFamily="18" charset="0"/>
            </a:endParaRPr>
          </a:p>
          <a:p>
            <a:endParaRPr lang="en-GB" b="1" i="1"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GB" b="1" i="1" kern="100" dirty="0">
                <a:effectLst/>
                <a:latin typeface="Times New Roman" panose="02020603050405020304" pitchFamily="18" charset="0"/>
                <a:ea typeface="Aptos" panose="020B0004020202020204" pitchFamily="34" charset="0"/>
                <a:cs typeface="Times New Roman" panose="02020603050405020304" pitchFamily="18" charset="0"/>
              </a:rPr>
              <a:t>It is this doubt about enforceability that is wrecking the usefulness of prenups</a:t>
            </a: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 The doubts centre on what is fair and what are the needs that some judges hold must nevertheless be met. The accumulation of cases leaves real doubts over the ability to predict the validity of any current prenups. Judges still insist on applying their own vision of what is fair and exercising the much-criticised set of factors in Section 25 of the Matrimonial Causes Act. Discretion, I am afraid, is what we know to be the source of the problems in financial provision law.’</a:t>
            </a:r>
          </a:p>
          <a:p>
            <a:endParaRPr lang="en-GB"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8980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612752-EA70-F05B-6D6A-5C311616A40A}"/>
              </a:ext>
            </a:extLst>
          </p:cNvPr>
          <p:cNvSpPr txBox="1"/>
          <p:nvPr/>
        </p:nvSpPr>
        <p:spPr>
          <a:xfrm>
            <a:off x="355904" y="139046"/>
            <a:ext cx="10797585" cy="5460597"/>
          </a:xfrm>
          <a:prstGeom prst="rect">
            <a:avLst/>
          </a:prstGeom>
          <a:noFill/>
        </p:spPr>
        <p:txBody>
          <a:bodyPr wrap="square">
            <a:spAutoFit/>
          </a:bodyPr>
          <a:lstStyle/>
          <a:p>
            <a:pPr>
              <a:lnSpc>
                <a:spcPct val="115000"/>
              </a:lnSpc>
              <a:spcAft>
                <a:spcPts val="800"/>
              </a:spcAft>
            </a:pPr>
            <a:r>
              <a:rPr lang="en-GB" sz="2000" b="1" kern="100" dirty="0">
                <a:effectLst/>
                <a:latin typeface="Times New Roman" panose="02020603050405020304" pitchFamily="18" charset="0"/>
                <a:ea typeface="Aptos" panose="020B0004020202020204" pitchFamily="34" charset="0"/>
                <a:cs typeface="Times New Roman" panose="02020603050405020304" pitchFamily="18" charset="0"/>
              </a:rPr>
              <a:t>Baroness Shackleton of Belgravia – </a:t>
            </a:r>
            <a:r>
              <a:rPr lang="en-GB" sz="2000" b="1" kern="100" dirty="0">
                <a:solidFill>
                  <a:srgbClr val="00B050"/>
                </a:solidFill>
                <a:effectLst/>
                <a:latin typeface="Times New Roman" panose="02020603050405020304" pitchFamily="18" charset="0"/>
                <a:ea typeface="Aptos" panose="020B0004020202020204" pitchFamily="34" charset="0"/>
                <a:cs typeface="Times New Roman" panose="02020603050405020304" pitchFamily="18" charset="0"/>
              </a:rPr>
              <a:t>PRO PRE-NUPS</a:t>
            </a:r>
            <a:endParaRPr lang="en-GB" sz="2000" kern="100" dirty="0">
              <a:solidFill>
                <a:srgbClr val="00B050"/>
              </a:solidFill>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I ask the Minister, rather than being distracted by the temptation to consider overall reform of the Matrimonial Causes Act 1973, to concentrate on the reasons why the Government cannot deal with this isolated stand-alone area of the law, which, as the noble Baroness, Lady </a:t>
            </a:r>
            <a:r>
              <a:rPr lang="en-GB" sz="1800" i="1" kern="100" dirty="0" err="1">
                <a:effectLst/>
                <a:latin typeface="Times New Roman" panose="02020603050405020304" pitchFamily="18" charset="0"/>
                <a:ea typeface="Aptos" panose="020B0004020202020204" pitchFamily="34" charset="0"/>
                <a:cs typeface="Times New Roman" panose="02020603050405020304" pitchFamily="18" charset="0"/>
              </a:rPr>
              <a:t>Deech</a:t>
            </a: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says, is oven-ready. </a:t>
            </a:r>
          </a:p>
          <a:p>
            <a:pPr>
              <a:lnSpc>
                <a:spcPct val="115000"/>
              </a:lnSpc>
              <a:spcAft>
                <a:spcPts val="800"/>
              </a:spcAft>
            </a:pPr>
            <a:r>
              <a:rPr lang="en-GB" sz="1800" b="1" i="1" kern="100" dirty="0">
                <a:effectLst/>
                <a:latin typeface="Times New Roman" panose="02020603050405020304" pitchFamily="18" charset="0"/>
                <a:ea typeface="Aptos" panose="020B0004020202020204" pitchFamily="34" charset="0"/>
                <a:cs typeface="Times New Roman" panose="02020603050405020304" pitchFamily="18" charset="0"/>
              </a:rPr>
              <a:t>- It is akin to having a leaking roof and water dripping down the walls, but not having the roof fixed until you have decided what colour to paint the walls. Eventually, the delay will cause the roof to collapse, with all the collateral damage that causes.</a:t>
            </a:r>
          </a:p>
          <a:p>
            <a:pPr>
              <a:lnSpc>
                <a:spcPct val="115000"/>
              </a:lnSpc>
              <a:spcAft>
                <a:spcPts val="800"/>
              </a:spcAft>
            </a:pPr>
            <a:r>
              <a:rPr lang="en-GB" sz="1800" b="1" i="1" kern="100" dirty="0">
                <a:effectLst/>
                <a:latin typeface="Times New Roman" panose="02020603050405020304" pitchFamily="18" charset="0"/>
                <a:ea typeface="Aptos" panose="020B0004020202020204" pitchFamily="34" charset="0"/>
                <a:cs typeface="Times New Roman" panose="02020603050405020304" pitchFamily="18" charset="0"/>
              </a:rPr>
              <a:t>- The very reason for entering a prenuptial contract is removed when the period of a marriage is the same as the length it takes to adjudicate the financial relief on divorce. </a:t>
            </a:r>
            <a:endParaRPr lang="en-GB" sz="1800" i="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People are entitled to know how the judges are going to exercise their discretion. The Law Commission provides enormous help in this respect and its recommendations should be enacted. </a:t>
            </a: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-The uncertainty of outcome would be reduced and the already overburdened courts would be relieved of some unnecessary work.</a:t>
            </a:r>
          </a:p>
          <a:p>
            <a:pPr>
              <a:lnSpc>
                <a:spcPct val="115000"/>
              </a:lnSpc>
              <a:spcAft>
                <a:spcPts val="800"/>
              </a:spcAft>
            </a:pPr>
            <a:r>
              <a:rPr lang="en-GB"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800" b="1" i="1" kern="100" dirty="0">
                <a:effectLst/>
                <a:latin typeface="Times New Roman" panose="02020603050405020304" pitchFamily="18" charset="0"/>
                <a:ea typeface="Aptos" panose="020B0004020202020204" pitchFamily="34" charset="0"/>
                <a:cs typeface="Times New Roman" panose="02020603050405020304" pitchFamily="18" charset="0"/>
              </a:rPr>
              <a:t>When Parliament is invited by the Supreme Court to legislate, as it was in </a:t>
            </a:r>
            <a:r>
              <a:rPr lang="en-GB" sz="1800" b="1" i="1" kern="100" dirty="0" err="1">
                <a:effectLst/>
                <a:latin typeface="Times New Roman" panose="02020603050405020304" pitchFamily="18" charset="0"/>
                <a:ea typeface="Aptos" panose="020B0004020202020204" pitchFamily="34" charset="0"/>
                <a:cs typeface="Times New Roman" panose="02020603050405020304" pitchFamily="18" charset="0"/>
              </a:rPr>
              <a:t>Granatino</a:t>
            </a:r>
            <a:r>
              <a:rPr lang="en-GB" sz="1800" b="1" i="1" kern="100" dirty="0">
                <a:effectLst/>
                <a:latin typeface="Times New Roman" panose="02020603050405020304" pitchFamily="18" charset="0"/>
                <a:ea typeface="Aptos" panose="020B0004020202020204" pitchFamily="34" charset="0"/>
                <a:cs typeface="Times New Roman" panose="02020603050405020304" pitchFamily="18" charset="0"/>
              </a:rPr>
              <a:t>, and 14 years later nothing has happened, we have to look to ourselves in shame.</a:t>
            </a:r>
          </a:p>
        </p:txBody>
      </p:sp>
    </p:spTree>
    <p:extLst>
      <p:ext uri="{BB962C8B-B14F-4D97-AF65-F5344CB8AC3E}">
        <p14:creationId xmlns:p14="http://schemas.microsoft.com/office/powerpoint/2010/main" val="3716751498"/>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13591</TotalTime>
  <Words>2615</Words>
  <Application>Microsoft Office PowerPoint</Application>
  <PresentationFormat>Custom</PresentationFormat>
  <Paragraphs>108</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Aptos</vt:lpstr>
      <vt:lpstr>Arial</vt:lpstr>
      <vt:lpstr>Symbol</vt:lpstr>
      <vt:lpstr>Times New Roman</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Cerys Sayer</cp:lastModifiedBy>
  <cp:revision>20</cp:revision>
  <dcterms:created xsi:type="dcterms:W3CDTF">2024-04-19T14:07:47Z</dcterms:created>
  <dcterms:modified xsi:type="dcterms:W3CDTF">2025-03-04T22:04:55Z</dcterms:modified>
</cp:coreProperties>
</file>