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664" r:id="rId2"/>
    <p:sldMasterId id="2147483666" r:id="rId3"/>
  </p:sldMasterIdLst>
  <p:notesMasterIdLst>
    <p:notesMasterId r:id="rId44"/>
  </p:notesMasterIdLst>
  <p:sldIdLst>
    <p:sldId id="256" r:id="rId4"/>
    <p:sldId id="318" r:id="rId5"/>
    <p:sldId id="284" r:id="rId6"/>
    <p:sldId id="286" r:id="rId7"/>
    <p:sldId id="285" r:id="rId8"/>
    <p:sldId id="287" r:id="rId9"/>
    <p:sldId id="276" r:id="rId10"/>
    <p:sldId id="289" r:id="rId11"/>
    <p:sldId id="281" r:id="rId12"/>
    <p:sldId id="288" r:id="rId13"/>
    <p:sldId id="279" r:id="rId14"/>
    <p:sldId id="282" r:id="rId15"/>
    <p:sldId id="283" r:id="rId16"/>
    <p:sldId id="278" r:id="rId17"/>
    <p:sldId id="290" r:id="rId18"/>
    <p:sldId id="291" r:id="rId19"/>
    <p:sldId id="292" r:id="rId20"/>
    <p:sldId id="280" r:id="rId21"/>
    <p:sldId id="266" r:id="rId22"/>
    <p:sldId id="258" r:id="rId23"/>
    <p:sldId id="294" r:id="rId24"/>
    <p:sldId id="295" r:id="rId25"/>
    <p:sldId id="296" r:id="rId26"/>
    <p:sldId id="297" r:id="rId27"/>
    <p:sldId id="305" r:id="rId28"/>
    <p:sldId id="311" r:id="rId29"/>
    <p:sldId id="298" r:id="rId30"/>
    <p:sldId id="307" r:id="rId31"/>
    <p:sldId id="308" r:id="rId32"/>
    <p:sldId id="309" r:id="rId33"/>
    <p:sldId id="306" r:id="rId34"/>
    <p:sldId id="312" r:id="rId35"/>
    <p:sldId id="313" r:id="rId36"/>
    <p:sldId id="314" r:id="rId37"/>
    <p:sldId id="315" r:id="rId38"/>
    <p:sldId id="303" r:id="rId39"/>
    <p:sldId id="317" r:id="rId40"/>
    <p:sldId id="299" r:id="rId41"/>
    <p:sldId id="302" r:id="rId42"/>
    <p:sldId id="301" r:id="rId43"/>
  </p:sldIdLst>
  <p:sldSz cx="11430000" cy="71643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57" userDrawn="1">
          <p15:clr>
            <a:srgbClr val="A4A3A4"/>
          </p15:clr>
        </p15:guide>
        <p15:guide id="2" pos="360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A8A209A-3027-76E4-EBD8-880D33150A83}" name="Catharine Langley" initials="CL" userId="4a347e229f36dcdb"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D71E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AC58A66-F912-4B1C-8F90-C38F619B3F6B}" v="1" dt="2025-12-04T12:15:21.8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677"/>
    <p:restoredTop sz="90282" autoAdjust="0"/>
  </p:normalViewPr>
  <p:slideViewPr>
    <p:cSldViewPr snapToGrid="0" showGuides="1">
      <p:cViewPr varScale="1">
        <p:scale>
          <a:sx n="96" d="100"/>
          <a:sy n="96" d="100"/>
        </p:scale>
        <p:origin x="882" y="78"/>
      </p:cViewPr>
      <p:guideLst>
        <p:guide orient="horz" pos="2257"/>
        <p:guide pos="3600"/>
      </p:guideLst>
    </p:cSldViewPr>
  </p:slideViewPr>
  <p:notesTextViewPr>
    <p:cViewPr>
      <p:scale>
        <a:sx n="1" d="1"/>
        <a:sy n="1" d="1"/>
      </p:scale>
      <p:origin x="0" y="0"/>
    </p:cViewPr>
  </p:notesTextViewPr>
  <p:gridSpacing cx="720089" cy="720089"/>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heme" Target="theme/theme1.xml"/><Relationship Id="rId50" Type="http://schemas.microsoft.com/office/2018/10/relationships/authors" Target="author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microsoft.com/office/2015/10/relationships/revisionInfo" Target="revisionInfo.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ableStyles" Target="tableStyle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4B7211-CE36-49AE-9E3E-E3B9FBF9A823}" type="datetimeFigureOut">
              <a:rPr lang="en-GB" smtClean="0"/>
              <a:t>04/12/2025</a:t>
            </a:fld>
            <a:endParaRPr lang="en-GB"/>
          </a:p>
        </p:txBody>
      </p:sp>
      <p:sp>
        <p:nvSpPr>
          <p:cNvPr id="4" name="Slide Image Placeholder 3"/>
          <p:cNvSpPr>
            <a:spLocks noGrp="1" noRot="1" noChangeAspect="1"/>
          </p:cNvSpPr>
          <p:nvPr>
            <p:ph type="sldImg" idx="2"/>
          </p:nvPr>
        </p:nvSpPr>
        <p:spPr>
          <a:xfrm>
            <a:off x="966788" y="1143000"/>
            <a:ext cx="492442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385C4D4-E690-492C-A619-3B25654E33AE}" type="slidenum">
              <a:rPr lang="en-GB" smtClean="0"/>
              <a:t>‹#›</a:t>
            </a:fld>
            <a:endParaRPr lang="en-GB"/>
          </a:p>
        </p:txBody>
      </p:sp>
    </p:spTree>
    <p:extLst>
      <p:ext uri="{BB962C8B-B14F-4D97-AF65-F5344CB8AC3E}">
        <p14:creationId xmlns:p14="http://schemas.microsoft.com/office/powerpoint/2010/main" val="14790255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28A01E-C495-1982-D892-A150F4FCF4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B225A5-769B-320E-F526-36B945C02F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53BC2F-A7F8-B069-C614-F462903FACB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0388DF8-F0A7-773F-6AAB-40411E16D54E}"/>
              </a:ext>
            </a:extLst>
          </p:cNvPr>
          <p:cNvSpPr>
            <a:spLocks noGrp="1"/>
          </p:cNvSpPr>
          <p:nvPr>
            <p:ph type="sldNum" sz="quarter" idx="5"/>
          </p:nvPr>
        </p:nvSpPr>
        <p:spPr/>
        <p:txBody>
          <a:bodyPr/>
          <a:lstStyle/>
          <a:p>
            <a:fld id="{E385C4D4-E690-492C-A619-3B25654E33AE}" type="slidenum">
              <a:rPr lang="en-GB" smtClean="0"/>
              <a:t>3</a:t>
            </a:fld>
            <a:endParaRPr lang="en-GB"/>
          </a:p>
        </p:txBody>
      </p:sp>
    </p:spTree>
    <p:extLst>
      <p:ext uri="{BB962C8B-B14F-4D97-AF65-F5344CB8AC3E}">
        <p14:creationId xmlns:p14="http://schemas.microsoft.com/office/powerpoint/2010/main" val="26222179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E4D687-87E5-87EE-AB3F-CBC56DD8EA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1952B5-D0A2-3025-EC9A-14EA55DE49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D79FB39-460A-060F-BCA0-520C6B444BC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0130DE1-C78B-7F56-CF4F-EC1CF2CC16BE}"/>
              </a:ext>
            </a:extLst>
          </p:cNvPr>
          <p:cNvSpPr>
            <a:spLocks noGrp="1"/>
          </p:cNvSpPr>
          <p:nvPr>
            <p:ph type="sldNum" sz="quarter" idx="5"/>
          </p:nvPr>
        </p:nvSpPr>
        <p:spPr/>
        <p:txBody>
          <a:bodyPr/>
          <a:lstStyle/>
          <a:p>
            <a:fld id="{E385C4D4-E690-492C-A619-3B25654E33AE}" type="slidenum">
              <a:rPr lang="en-GB" smtClean="0"/>
              <a:t>4</a:t>
            </a:fld>
            <a:endParaRPr lang="en-GB"/>
          </a:p>
        </p:txBody>
      </p:sp>
    </p:spTree>
    <p:extLst>
      <p:ext uri="{BB962C8B-B14F-4D97-AF65-F5344CB8AC3E}">
        <p14:creationId xmlns:p14="http://schemas.microsoft.com/office/powerpoint/2010/main" val="39666761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E751CC-28A8-9E92-E350-8403406E6E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6AA64D-957C-0ADA-5E60-F9109FDE74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629B15-0723-C7C3-B264-FD577764455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BDDC6FC-6091-2FFE-6164-00E7016E978E}"/>
              </a:ext>
            </a:extLst>
          </p:cNvPr>
          <p:cNvSpPr>
            <a:spLocks noGrp="1"/>
          </p:cNvSpPr>
          <p:nvPr>
            <p:ph type="sldNum" sz="quarter" idx="5"/>
          </p:nvPr>
        </p:nvSpPr>
        <p:spPr/>
        <p:txBody>
          <a:bodyPr/>
          <a:lstStyle/>
          <a:p>
            <a:fld id="{E385C4D4-E690-492C-A619-3B25654E33AE}" type="slidenum">
              <a:rPr lang="en-GB" smtClean="0"/>
              <a:t>5</a:t>
            </a:fld>
            <a:endParaRPr lang="en-GB"/>
          </a:p>
        </p:txBody>
      </p:sp>
    </p:spTree>
    <p:extLst>
      <p:ext uri="{BB962C8B-B14F-4D97-AF65-F5344CB8AC3E}">
        <p14:creationId xmlns:p14="http://schemas.microsoft.com/office/powerpoint/2010/main" val="3179043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1824E-8476-B31D-17DC-18F182B1F3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582D51-FE2F-7F0B-31B4-1F3B370E84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1F58EE-8F02-FB89-BCDE-7D91BAA58DC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4291BE9-B424-4318-5431-4083518D2B43}"/>
              </a:ext>
            </a:extLst>
          </p:cNvPr>
          <p:cNvSpPr>
            <a:spLocks noGrp="1"/>
          </p:cNvSpPr>
          <p:nvPr>
            <p:ph type="sldNum" sz="quarter" idx="5"/>
          </p:nvPr>
        </p:nvSpPr>
        <p:spPr/>
        <p:txBody>
          <a:bodyPr/>
          <a:lstStyle/>
          <a:p>
            <a:fld id="{E385C4D4-E690-492C-A619-3B25654E33AE}" type="slidenum">
              <a:rPr lang="en-GB" smtClean="0"/>
              <a:t>6</a:t>
            </a:fld>
            <a:endParaRPr lang="en-GB"/>
          </a:p>
        </p:txBody>
      </p:sp>
    </p:spTree>
    <p:extLst>
      <p:ext uri="{BB962C8B-B14F-4D97-AF65-F5344CB8AC3E}">
        <p14:creationId xmlns:p14="http://schemas.microsoft.com/office/powerpoint/2010/main" val="6252378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81B82B-0444-1EA7-9F2D-D01FB0A105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5BE40B-9EC3-2313-C861-C7247D754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900F83-7E7A-6968-99D9-A540CF4400F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EF2BF7D-7956-6F70-2D40-0BDD6502518D}"/>
              </a:ext>
            </a:extLst>
          </p:cNvPr>
          <p:cNvSpPr>
            <a:spLocks noGrp="1"/>
          </p:cNvSpPr>
          <p:nvPr>
            <p:ph type="sldNum" sz="quarter" idx="5"/>
          </p:nvPr>
        </p:nvSpPr>
        <p:spPr/>
        <p:txBody>
          <a:bodyPr/>
          <a:lstStyle/>
          <a:p>
            <a:fld id="{E385C4D4-E690-492C-A619-3B25654E33AE}" type="slidenum">
              <a:rPr lang="en-GB" smtClean="0"/>
              <a:t>7</a:t>
            </a:fld>
            <a:endParaRPr lang="en-GB"/>
          </a:p>
        </p:txBody>
      </p:sp>
    </p:spTree>
    <p:extLst>
      <p:ext uri="{BB962C8B-B14F-4D97-AF65-F5344CB8AC3E}">
        <p14:creationId xmlns:p14="http://schemas.microsoft.com/office/powerpoint/2010/main" val="25577295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CE913D-8E25-D5D7-9FD5-78EF73AF12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BAA6A1-F871-74D7-96DF-A07B5E651F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86B8E6-FB0B-062A-0772-79D25C732F8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943F08F-DA4C-6414-AF7D-1E53A933E444}"/>
              </a:ext>
            </a:extLst>
          </p:cNvPr>
          <p:cNvSpPr>
            <a:spLocks noGrp="1"/>
          </p:cNvSpPr>
          <p:nvPr>
            <p:ph type="sldNum" sz="quarter" idx="5"/>
          </p:nvPr>
        </p:nvSpPr>
        <p:spPr/>
        <p:txBody>
          <a:bodyPr/>
          <a:lstStyle/>
          <a:p>
            <a:fld id="{E385C4D4-E690-492C-A619-3B25654E33AE}" type="slidenum">
              <a:rPr lang="en-GB" smtClean="0"/>
              <a:t>8</a:t>
            </a:fld>
            <a:endParaRPr lang="en-GB"/>
          </a:p>
        </p:txBody>
      </p:sp>
    </p:spTree>
    <p:extLst>
      <p:ext uri="{BB962C8B-B14F-4D97-AF65-F5344CB8AC3E}">
        <p14:creationId xmlns:p14="http://schemas.microsoft.com/office/powerpoint/2010/main" val="498758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7AC54C-3760-45A8-260F-999B3C125F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725409-FC85-FB91-1A78-219CF743C2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19DB8D-BF06-C19B-30D6-29A742A6B0A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82AC253-B96F-A782-5078-538ADC785935}"/>
              </a:ext>
            </a:extLst>
          </p:cNvPr>
          <p:cNvSpPr>
            <a:spLocks noGrp="1"/>
          </p:cNvSpPr>
          <p:nvPr>
            <p:ph type="sldNum" sz="quarter" idx="5"/>
          </p:nvPr>
        </p:nvSpPr>
        <p:spPr/>
        <p:txBody>
          <a:bodyPr/>
          <a:lstStyle/>
          <a:p>
            <a:fld id="{E385C4D4-E690-492C-A619-3B25654E33AE}" type="slidenum">
              <a:rPr lang="en-GB" smtClean="0"/>
              <a:t>9</a:t>
            </a:fld>
            <a:endParaRPr lang="en-GB"/>
          </a:p>
        </p:txBody>
      </p:sp>
    </p:spTree>
    <p:extLst>
      <p:ext uri="{BB962C8B-B14F-4D97-AF65-F5344CB8AC3E}">
        <p14:creationId xmlns:p14="http://schemas.microsoft.com/office/powerpoint/2010/main" val="3659781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247C3D-BC65-A2A2-5780-314D3993CC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354BF0-9CC1-AA86-F851-68CB303FDF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AE02FD-9CCD-3C68-A8E6-43A428D3393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52BED0E-97FD-7A21-7DD0-E6EFD1A15DA8}"/>
              </a:ext>
            </a:extLst>
          </p:cNvPr>
          <p:cNvSpPr>
            <a:spLocks noGrp="1"/>
          </p:cNvSpPr>
          <p:nvPr>
            <p:ph type="sldNum" sz="quarter" idx="5"/>
          </p:nvPr>
        </p:nvSpPr>
        <p:spPr/>
        <p:txBody>
          <a:bodyPr/>
          <a:lstStyle/>
          <a:p>
            <a:fld id="{E385C4D4-E690-492C-A619-3B25654E33AE}" type="slidenum">
              <a:rPr lang="en-GB" smtClean="0"/>
              <a:t>10</a:t>
            </a:fld>
            <a:endParaRPr lang="en-GB"/>
          </a:p>
        </p:txBody>
      </p:sp>
    </p:spTree>
    <p:extLst>
      <p:ext uri="{BB962C8B-B14F-4D97-AF65-F5344CB8AC3E}">
        <p14:creationId xmlns:p14="http://schemas.microsoft.com/office/powerpoint/2010/main" val="10259642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BAC24B-209E-7C99-E3DD-8AA21CF912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C17B45-88B3-6A4D-7F83-374E5EB944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D7ABB2-2FCA-D2E6-430F-591924F6D5C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493C160-072C-3500-4C14-4E9FF7EA9EA2}"/>
              </a:ext>
            </a:extLst>
          </p:cNvPr>
          <p:cNvSpPr>
            <a:spLocks noGrp="1"/>
          </p:cNvSpPr>
          <p:nvPr>
            <p:ph type="sldNum" sz="quarter" idx="5"/>
          </p:nvPr>
        </p:nvSpPr>
        <p:spPr/>
        <p:txBody>
          <a:bodyPr/>
          <a:lstStyle/>
          <a:p>
            <a:fld id="{E385C4D4-E690-492C-A619-3B25654E33AE}" type="slidenum">
              <a:rPr lang="en-GB" smtClean="0"/>
              <a:t>11</a:t>
            </a:fld>
            <a:endParaRPr lang="en-GB"/>
          </a:p>
        </p:txBody>
      </p:sp>
    </p:spTree>
    <p:extLst>
      <p:ext uri="{BB962C8B-B14F-4D97-AF65-F5344CB8AC3E}">
        <p14:creationId xmlns:p14="http://schemas.microsoft.com/office/powerpoint/2010/main" val="10953184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EF2D9-1F7A-CFC3-594E-BB4E9600CF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B70EEE-5803-7AB4-9926-16B296947F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5CB45E-2AFA-03A1-A41E-003A8F1A468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7DAA2AB-2ADE-E567-9784-4F9CF615266E}"/>
              </a:ext>
            </a:extLst>
          </p:cNvPr>
          <p:cNvSpPr>
            <a:spLocks noGrp="1"/>
          </p:cNvSpPr>
          <p:nvPr>
            <p:ph type="sldNum" sz="quarter" idx="5"/>
          </p:nvPr>
        </p:nvSpPr>
        <p:spPr/>
        <p:txBody>
          <a:bodyPr/>
          <a:lstStyle/>
          <a:p>
            <a:fld id="{E385C4D4-E690-492C-A619-3B25654E33AE}" type="slidenum">
              <a:rPr lang="en-GB" smtClean="0"/>
              <a:t>12</a:t>
            </a:fld>
            <a:endParaRPr lang="en-GB"/>
          </a:p>
        </p:txBody>
      </p:sp>
    </p:spTree>
    <p:extLst>
      <p:ext uri="{BB962C8B-B14F-4D97-AF65-F5344CB8AC3E}">
        <p14:creationId xmlns:p14="http://schemas.microsoft.com/office/powerpoint/2010/main" val="12222272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2E406F-CE92-929D-6D01-434BA3B436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CFB488-12C1-E227-694E-D0868D58C6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7A0DA1-904A-577C-B618-DE976AF7895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01870C-79EC-B28E-8442-F13BB32CEB34}"/>
              </a:ext>
            </a:extLst>
          </p:cNvPr>
          <p:cNvSpPr>
            <a:spLocks noGrp="1"/>
          </p:cNvSpPr>
          <p:nvPr>
            <p:ph type="sldNum" sz="quarter" idx="5"/>
          </p:nvPr>
        </p:nvSpPr>
        <p:spPr/>
        <p:txBody>
          <a:bodyPr/>
          <a:lstStyle/>
          <a:p>
            <a:fld id="{E385C4D4-E690-492C-A619-3B25654E33AE}" type="slidenum">
              <a:rPr lang="en-GB" smtClean="0"/>
              <a:t>13</a:t>
            </a:fld>
            <a:endParaRPr lang="en-GB"/>
          </a:p>
        </p:txBody>
      </p:sp>
    </p:spTree>
    <p:extLst>
      <p:ext uri="{BB962C8B-B14F-4D97-AF65-F5344CB8AC3E}">
        <p14:creationId xmlns:p14="http://schemas.microsoft.com/office/powerpoint/2010/main" val="18974924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7E9060-0AD4-9018-5E7E-6A78D678DD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B8A805-1B5D-95AD-45E2-C1AEAE3E86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31AA3E-F801-537F-6BC6-FD524FA6AEE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5E5487C-3A6A-3681-DB87-25B74B1D81F7}"/>
              </a:ext>
            </a:extLst>
          </p:cNvPr>
          <p:cNvSpPr>
            <a:spLocks noGrp="1"/>
          </p:cNvSpPr>
          <p:nvPr>
            <p:ph type="sldNum" sz="quarter" idx="5"/>
          </p:nvPr>
        </p:nvSpPr>
        <p:spPr/>
        <p:txBody>
          <a:bodyPr/>
          <a:lstStyle/>
          <a:p>
            <a:fld id="{E385C4D4-E690-492C-A619-3B25654E33AE}" type="slidenum">
              <a:rPr lang="en-GB" smtClean="0"/>
              <a:t>14</a:t>
            </a:fld>
            <a:endParaRPr lang="en-GB"/>
          </a:p>
        </p:txBody>
      </p:sp>
    </p:spTree>
    <p:extLst>
      <p:ext uri="{BB962C8B-B14F-4D97-AF65-F5344CB8AC3E}">
        <p14:creationId xmlns:p14="http://schemas.microsoft.com/office/powerpoint/2010/main" val="40233974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FFB455-A760-E571-3695-89BCBF334C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E85A47-7523-F59E-972B-D5D039AD2E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1E3F36-2F06-FC47-E6D8-FCA35900C7A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5AC7B98-1A90-5192-D467-FF4DB96C9F39}"/>
              </a:ext>
            </a:extLst>
          </p:cNvPr>
          <p:cNvSpPr>
            <a:spLocks noGrp="1"/>
          </p:cNvSpPr>
          <p:nvPr>
            <p:ph type="sldNum" sz="quarter" idx="5"/>
          </p:nvPr>
        </p:nvSpPr>
        <p:spPr/>
        <p:txBody>
          <a:bodyPr/>
          <a:lstStyle/>
          <a:p>
            <a:fld id="{E385C4D4-E690-492C-A619-3B25654E33AE}" type="slidenum">
              <a:rPr lang="en-GB" smtClean="0"/>
              <a:t>15</a:t>
            </a:fld>
            <a:endParaRPr lang="en-GB"/>
          </a:p>
        </p:txBody>
      </p:sp>
    </p:spTree>
    <p:extLst>
      <p:ext uri="{BB962C8B-B14F-4D97-AF65-F5344CB8AC3E}">
        <p14:creationId xmlns:p14="http://schemas.microsoft.com/office/powerpoint/2010/main" val="10941647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9EAD4E-3F3D-54EA-1A38-C1914A79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D70B85-2A86-4B3C-724B-6A2310398A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F4A561-5124-8CC1-B5F1-4523F5FD45C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8015E12-5076-A70C-5431-92B343A87DF2}"/>
              </a:ext>
            </a:extLst>
          </p:cNvPr>
          <p:cNvSpPr>
            <a:spLocks noGrp="1"/>
          </p:cNvSpPr>
          <p:nvPr>
            <p:ph type="sldNum" sz="quarter" idx="5"/>
          </p:nvPr>
        </p:nvSpPr>
        <p:spPr/>
        <p:txBody>
          <a:bodyPr/>
          <a:lstStyle/>
          <a:p>
            <a:fld id="{E385C4D4-E690-492C-A619-3B25654E33AE}" type="slidenum">
              <a:rPr lang="en-GB" smtClean="0"/>
              <a:t>16</a:t>
            </a:fld>
            <a:endParaRPr lang="en-GB"/>
          </a:p>
        </p:txBody>
      </p:sp>
    </p:spTree>
    <p:extLst>
      <p:ext uri="{BB962C8B-B14F-4D97-AF65-F5344CB8AC3E}">
        <p14:creationId xmlns:p14="http://schemas.microsoft.com/office/powerpoint/2010/main" val="20535737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3E3A6C-9DEE-2290-7776-0499AA2EEA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859564-1A71-5D83-6BE9-E6B2B65BED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CCB589-BBBA-3C36-7EF5-D8D55FCB585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B080E36-9AF2-8BED-ABCE-8320121280B9}"/>
              </a:ext>
            </a:extLst>
          </p:cNvPr>
          <p:cNvSpPr>
            <a:spLocks noGrp="1"/>
          </p:cNvSpPr>
          <p:nvPr>
            <p:ph type="sldNum" sz="quarter" idx="5"/>
          </p:nvPr>
        </p:nvSpPr>
        <p:spPr/>
        <p:txBody>
          <a:bodyPr/>
          <a:lstStyle/>
          <a:p>
            <a:fld id="{E385C4D4-E690-492C-A619-3B25654E33AE}" type="slidenum">
              <a:rPr lang="en-GB" smtClean="0"/>
              <a:t>17</a:t>
            </a:fld>
            <a:endParaRPr lang="en-GB"/>
          </a:p>
        </p:txBody>
      </p:sp>
    </p:spTree>
    <p:extLst>
      <p:ext uri="{BB962C8B-B14F-4D97-AF65-F5344CB8AC3E}">
        <p14:creationId xmlns:p14="http://schemas.microsoft.com/office/powerpoint/2010/main" val="27295928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19133B-FD67-8D4E-AC67-CDEE820D79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A7F9CE-0F90-8C4A-F927-99D3C7A6CB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F4E11A-5263-4853-A550-6E0C4FA14CC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C811470-B1B2-CC87-65C7-13F70340B0E7}"/>
              </a:ext>
            </a:extLst>
          </p:cNvPr>
          <p:cNvSpPr>
            <a:spLocks noGrp="1"/>
          </p:cNvSpPr>
          <p:nvPr>
            <p:ph type="sldNum" sz="quarter" idx="5"/>
          </p:nvPr>
        </p:nvSpPr>
        <p:spPr/>
        <p:txBody>
          <a:bodyPr/>
          <a:lstStyle/>
          <a:p>
            <a:fld id="{E385C4D4-E690-492C-A619-3B25654E33AE}" type="slidenum">
              <a:rPr lang="en-GB" smtClean="0"/>
              <a:t>18</a:t>
            </a:fld>
            <a:endParaRPr lang="en-GB"/>
          </a:p>
        </p:txBody>
      </p:sp>
    </p:spTree>
    <p:extLst>
      <p:ext uri="{BB962C8B-B14F-4D97-AF65-F5344CB8AC3E}">
        <p14:creationId xmlns:p14="http://schemas.microsoft.com/office/powerpoint/2010/main" val="18785629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7100064"/>
      </p:ext>
    </p:extLst>
  </p:cSld>
  <p:clrMapOvr>
    <a:masterClrMapping/>
  </p:clrMapOvr>
  <p:extLst>
    <p:ext uri="{DCECCB84-F9BA-43D5-87BE-67443E8EF086}">
      <p15:sldGuideLst xmlns:p15="http://schemas.microsoft.com/office/powerpoint/2012/main">
        <p15:guide id="1" orient="horz" pos="351" userDrawn="1">
          <p15:clr>
            <a:srgbClr val="FBAE40"/>
          </p15:clr>
        </p15:guide>
        <p15:guide id="2" pos="357" userDrawn="1">
          <p15:clr>
            <a:srgbClr val="FBAE40"/>
          </p15:clr>
        </p15:guide>
        <p15:guide id="3" orient="horz" pos="4162" userDrawn="1">
          <p15:clr>
            <a:srgbClr val="FBAE40"/>
          </p15:clr>
        </p15:guide>
        <p15:guide id="4" pos="6843"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69662397"/>
      </p:ext>
    </p:extLst>
  </p:cSld>
  <p:clrMapOvr>
    <a:masterClrMapping/>
  </p:clrMapOvr>
  <p:extLst>
    <p:ext uri="{DCECCB84-F9BA-43D5-87BE-67443E8EF086}">
      <p15:sldGuideLst xmlns:p15="http://schemas.microsoft.com/office/powerpoint/2012/main">
        <p15:guide id="1" orient="horz" pos="351" userDrawn="1">
          <p15:clr>
            <a:srgbClr val="FBAE40"/>
          </p15:clr>
        </p15:guide>
        <p15:guide id="2" pos="357" userDrawn="1">
          <p15:clr>
            <a:srgbClr val="FBAE40"/>
          </p15:clr>
        </p15:guide>
        <p15:guide id="3" orient="horz" pos="4162" userDrawn="1">
          <p15:clr>
            <a:srgbClr val="FBAE40"/>
          </p15:clr>
        </p15:guide>
        <p15:guide id="4" pos="6843"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951796402"/>
      </p:ext>
    </p:extLst>
  </p:cSld>
  <p:clrMapOvr>
    <a:masterClrMapping/>
  </p:clrMapOvr>
  <p:extLst>
    <p:ext uri="{DCECCB84-F9BA-43D5-87BE-67443E8EF086}">
      <p15:sldGuideLst xmlns:p15="http://schemas.microsoft.com/office/powerpoint/2012/main">
        <p15:guide id="1" orient="horz" pos="351" userDrawn="1">
          <p15:clr>
            <a:srgbClr val="FBAE40"/>
          </p15:clr>
        </p15:guide>
        <p15:guide id="2" pos="357" userDrawn="1">
          <p15:clr>
            <a:srgbClr val="FBAE40"/>
          </p15:clr>
        </p15:guide>
        <p15:guide id="3" orient="horz" pos="4162" userDrawn="1">
          <p15:clr>
            <a:srgbClr val="FBAE40"/>
          </p15:clr>
        </p15:guide>
        <p15:guide id="4" pos="6843" userDrawn="1">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AB2F3EE-E755-7959-D99D-D525482DC191}"/>
              </a:ext>
            </a:extLst>
          </p:cNvPr>
          <p:cNvPicPr>
            <a:picLocks noChangeAspect="1"/>
          </p:cNvPicPr>
          <p:nvPr userDrawn="1"/>
        </p:nvPicPr>
        <p:blipFill>
          <a:blip r:embed="rId3"/>
          <a:srcRect/>
          <a:stretch/>
        </p:blipFill>
        <p:spPr>
          <a:xfrm>
            <a:off x="0" y="1588"/>
            <a:ext cx="11430000" cy="7162800"/>
          </a:xfrm>
          <a:prstGeom prst="rect">
            <a:avLst/>
          </a:prstGeom>
        </p:spPr>
      </p:pic>
    </p:spTree>
    <p:extLst>
      <p:ext uri="{BB962C8B-B14F-4D97-AF65-F5344CB8AC3E}">
        <p14:creationId xmlns:p14="http://schemas.microsoft.com/office/powerpoint/2010/main" val="2647014811"/>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857250" rtl="0" eaLnBrk="1" latinLnBrk="0" hangingPunct="1">
        <a:lnSpc>
          <a:spcPct val="90000"/>
        </a:lnSpc>
        <a:spcBef>
          <a:spcPct val="0"/>
        </a:spcBef>
        <a:buNone/>
        <a:defRPr sz="4125" kern="1200">
          <a:solidFill>
            <a:schemeClr val="tx1"/>
          </a:solidFill>
          <a:latin typeface="+mj-lt"/>
          <a:ea typeface="+mj-ea"/>
          <a:cs typeface="+mj-cs"/>
        </a:defRPr>
      </a:lvl1pPr>
    </p:titleStyle>
    <p:body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p:bodyStyle>
    <p:otherStyle>
      <a:defPPr>
        <a:defRPr lang="en-US"/>
      </a:defPPr>
      <a:lvl1pPr marL="0" algn="l" defTabSz="857250" rtl="0" eaLnBrk="1" latinLnBrk="0" hangingPunct="1">
        <a:defRPr sz="1688" kern="1200">
          <a:solidFill>
            <a:schemeClr val="tx1"/>
          </a:solidFill>
          <a:latin typeface="+mn-lt"/>
          <a:ea typeface="+mn-ea"/>
          <a:cs typeface="+mn-cs"/>
        </a:defRPr>
      </a:lvl1pPr>
      <a:lvl2pPr marL="428625" algn="l" defTabSz="857250" rtl="0" eaLnBrk="1" latinLnBrk="0" hangingPunct="1">
        <a:defRPr sz="1688" kern="1200">
          <a:solidFill>
            <a:schemeClr val="tx1"/>
          </a:solidFill>
          <a:latin typeface="+mn-lt"/>
          <a:ea typeface="+mn-ea"/>
          <a:cs typeface="+mn-cs"/>
        </a:defRPr>
      </a:lvl2pPr>
      <a:lvl3pPr marL="857250" algn="l" defTabSz="857250" rtl="0" eaLnBrk="1" latinLnBrk="0" hangingPunct="1">
        <a:defRPr sz="1688" kern="1200">
          <a:solidFill>
            <a:schemeClr val="tx1"/>
          </a:solidFill>
          <a:latin typeface="+mn-lt"/>
          <a:ea typeface="+mn-ea"/>
          <a:cs typeface="+mn-cs"/>
        </a:defRPr>
      </a:lvl3pPr>
      <a:lvl4pPr marL="1285875" algn="l" defTabSz="857250" rtl="0" eaLnBrk="1" latinLnBrk="0" hangingPunct="1">
        <a:defRPr sz="1688" kern="1200">
          <a:solidFill>
            <a:schemeClr val="tx1"/>
          </a:solidFill>
          <a:latin typeface="+mn-lt"/>
          <a:ea typeface="+mn-ea"/>
          <a:cs typeface="+mn-cs"/>
        </a:defRPr>
      </a:lvl4pPr>
      <a:lvl5pPr marL="1714500" algn="l" defTabSz="857250" rtl="0" eaLnBrk="1" latinLnBrk="0" hangingPunct="1">
        <a:defRPr sz="1688" kern="1200">
          <a:solidFill>
            <a:schemeClr val="tx1"/>
          </a:solidFill>
          <a:latin typeface="+mn-lt"/>
          <a:ea typeface="+mn-ea"/>
          <a:cs typeface="+mn-cs"/>
        </a:defRPr>
      </a:lvl5pPr>
      <a:lvl6pPr marL="2143125" algn="l" defTabSz="857250" rtl="0" eaLnBrk="1" latinLnBrk="0" hangingPunct="1">
        <a:defRPr sz="1688" kern="1200">
          <a:solidFill>
            <a:schemeClr val="tx1"/>
          </a:solidFill>
          <a:latin typeface="+mn-lt"/>
          <a:ea typeface="+mn-ea"/>
          <a:cs typeface="+mn-cs"/>
        </a:defRPr>
      </a:lvl6pPr>
      <a:lvl7pPr marL="2571750" algn="l" defTabSz="857250" rtl="0" eaLnBrk="1" latinLnBrk="0" hangingPunct="1">
        <a:defRPr sz="1688" kern="1200">
          <a:solidFill>
            <a:schemeClr val="tx1"/>
          </a:solidFill>
          <a:latin typeface="+mn-lt"/>
          <a:ea typeface="+mn-ea"/>
          <a:cs typeface="+mn-cs"/>
        </a:defRPr>
      </a:lvl7pPr>
      <a:lvl8pPr marL="3000375" algn="l" defTabSz="857250" rtl="0" eaLnBrk="1" latinLnBrk="0" hangingPunct="1">
        <a:defRPr sz="1688" kern="1200">
          <a:solidFill>
            <a:schemeClr val="tx1"/>
          </a:solidFill>
          <a:latin typeface="+mn-lt"/>
          <a:ea typeface="+mn-ea"/>
          <a:cs typeface="+mn-cs"/>
        </a:defRPr>
      </a:lvl8pPr>
      <a:lvl9pPr marL="3429000" algn="l" defTabSz="857250" rtl="0" eaLnBrk="1" latinLnBrk="0" hangingPunct="1">
        <a:defRPr sz="1688"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08426B3-8972-F178-AA0D-CE51A7E3A6D1}"/>
              </a:ext>
            </a:extLst>
          </p:cNvPr>
          <p:cNvPicPr>
            <a:picLocks noChangeAspect="1"/>
          </p:cNvPicPr>
          <p:nvPr userDrawn="1"/>
        </p:nvPicPr>
        <p:blipFill>
          <a:blip r:embed="rId3"/>
          <a:srcRect/>
          <a:stretch/>
        </p:blipFill>
        <p:spPr>
          <a:xfrm>
            <a:off x="0" y="1588"/>
            <a:ext cx="11430000" cy="7162800"/>
          </a:xfrm>
          <a:prstGeom prst="rect">
            <a:avLst/>
          </a:prstGeom>
        </p:spPr>
      </p:pic>
    </p:spTree>
    <p:extLst>
      <p:ext uri="{BB962C8B-B14F-4D97-AF65-F5344CB8AC3E}">
        <p14:creationId xmlns:p14="http://schemas.microsoft.com/office/powerpoint/2010/main" val="2887643165"/>
      </p:ext>
    </p:extLst>
  </p:cSld>
  <p:clrMap bg1="lt1" tx1="dk1" bg2="lt2" tx2="dk2" accent1="accent1" accent2="accent2" accent3="accent3" accent4="accent4" accent5="accent5" accent6="accent6" hlink="hlink" folHlink="folHlink"/>
  <p:sldLayoutIdLst>
    <p:sldLayoutId id="2147483665" r:id="rId1"/>
  </p:sldLayoutIdLst>
  <p:txStyles>
    <p:titleStyle>
      <a:lvl1pPr algn="l" defTabSz="857250" rtl="0" eaLnBrk="1" latinLnBrk="0" hangingPunct="1">
        <a:lnSpc>
          <a:spcPct val="90000"/>
        </a:lnSpc>
        <a:spcBef>
          <a:spcPct val="0"/>
        </a:spcBef>
        <a:buNone/>
        <a:defRPr sz="4125" kern="1200">
          <a:solidFill>
            <a:schemeClr val="tx1"/>
          </a:solidFill>
          <a:latin typeface="+mj-lt"/>
          <a:ea typeface="+mj-ea"/>
          <a:cs typeface="+mj-cs"/>
        </a:defRPr>
      </a:lvl1pPr>
    </p:titleStyle>
    <p:body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p:bodyStyle>
    <p:otherStyle>
      <a:defPPr>
        <a:defRPr lang="en-US"/>
      </a:defPPr>
      <a:lvl1pPr marL="0" algn="l" defTabSz="857250" rtl="0" eaLnBrk="1" latinLnBrk="0" hangingPunct="1">
        <a:defRPr sz="1688" kern="1200">
          <a:solidFill>
            <a:schemeClr val="tx1"/>
          </a:solidFill>
          <a:latin typeface="+mn-lt"/>
          <a:ea typeface="+mn-ea"/>
          <a:cs typeface="+mn-cs"/>
        </a:defRPr>
      </a:lvl1pPr>
      <a:lvl2pPr marL="428625" algn="l" defTabSz="857250" rtl="0" eaLnBrk="1" latinLnBrk="0" hangingPunct="1">
        <a:defRPr sz="1688" kern="1200">
          <a:solidFill>
            <a:schemeClr val="tx1"/>
          </a:solidFill>
          <a:latin typeface="+mn-lt"/>
          <a:ea typeface="+mn-ea"/>
          <a:cs typeface="+mn-cs"/>
        </a:defRPr>
      </a:lvl2pPr>
      <a:lvl3pPr marL="857250" algn="l" defTabSz="857250" rtl="0" eaLnBrk="1" latinLnBrk="0" hangingPunct="1">
        <a:defRPr sz="1688" kern="1200">
          <a:solidFill>
            <a:schemeClr val="tx1"/>
          </a:solidFill>
          <a:latin typeface="+mn-lt"/>
          <a:ea typeface="+mn-ea"/>
          <a:cs typeface="+mn-cs"/>
        </a:defRPr>
      </a:lvl3pPr>
      <a:lvl4pPr marL="1285875" algn="l" defTabSz="857250" rtl="0" eaLnBrk="1" latinLnBrk="0" hangingPunct="1">
        <a:defRPr sz="1688" kern="1200">
          <a:solidFill>
            <a:schemeClr val="tx1"/>
          </a:solidFill>
          <a:latin typeface="+mn-lt"/>
          <a:ea typeface="+mn-ea"/>
          <a:cs typeface="+mn-cs"/>
        </a:defRPr>
      </a:lvl4pPr>
      <a:lvl5pPr marL="1714500" algn="l" defTabSz="857250" rtl="0" eaLnBrk="1" latinLnBrk="0" hangingPunct="1">
        <a:defRPr sz="1688" kern="1200">
          <a:solidFill>
            <a:schemeClr val="tx1"/>
          </a:solidFill>
          <a:latin typeface="+mn-lt"/>
          <a:ea typeface="+mn-ea"/>
          <a:cs typeface="+mn-cs"/>
        </a:defRPr>
      </a:lvl5pPr>
      <a:lvl6pPr marL="2143125" algn="l" defTabSz="857250" rtl="0" eaLnBrk="1" latinLnBrk="0" hangingPunct="1">
        <a:defRPr sz="1688" kern="1200">
          <a:solidFill>
            <a:schemeClr val="tx1"/>
          </a:solidFill>
          <a:latin typeface="+mn-lt"/>
          <a:ea typeface="+mn-ea"/>
          <a:cs typeface="+mn-cs"/>
        </a:defRPr>
      </a:lvl6pPr>
      <a:lvl7pPr marL="2571750" algn="l" defTabSz="857250" rtl="0" eaLnBrk="1" latinLnBrk="0" hangingPunct="1">
        <a:defRPr sz="1688" kern="1200">
          <a:solidFill>
            <a:schemeClr val="tx1"/>
          </a:solidFill>
          <a:latin typeface="+mn-lt"/>
          <a:ea typeface="+mn-ea"/>
          <a:cs typeface="+mn-cs"/>
        </a:defRPr>
      </a:lvl7pPr>
      <a:lvl8pPr marL="3000375" algn="l" defTabSz="857250" rtl="0" eaLnBrk="1" latinLnBrk="0" hangingPunct="1">
        <a:defRPr sz="1688" kern="1200">
          <a:solidFill>
            <a:schemeClr val="tx1"/>
          </a:solidFill>
          <a:latin typeface="+mn-lt"/>
          <a:ea typeface="+mn-ea"/>
          <a:cs typeface="+mn-cs"/>
        </a:defRPr>
      </a:lvl8pPr>
      <a:lvl9pPr marL="3429000" algn="l" defTabSz="857250" rtl="0" eaLnBrk="1" latinLnBrk="0" hangingPunct="1">
        <a:defRPr sz="1688"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08426B3-8972-F178-AA0D-CE51A7E3A6D1}"/>
              </a:ext>
            </a:extLst>
          </p:cNvPr>
          <p:cNvPicPr>
            <a:picLocks noChangeAspect="1"/>
          </p:cNvPicPr>
          <p:nvPr userDrawn="1"/>
        </p:nvPicPr>
        <p:blipFill>
          <a:blip r:embed="rId3"/>
          <a:srcRect/>
          <a:stretch/>
        </p:blipFill>
        <p:spPr>
          <a:xfrm>
            <a:off x="0" y="1588"/>
            <a:ext cx="11430000" cy="7162800"/>
          </a:xfrm>
          <a:prstGeom prst="rect">
            <a:avLst/>
          </a:prstGeom>
        </p:spPr>
      </p:pic>
    </p:spTree>
    <p:extLst>
      <p:ext uri="{BB962C8B-B14F-4D97-AF65-F5344CB8AC3E}">
        <p14:creationId xmlns:p14="http://schemas.microsoft.com/office/powerpoint/2010/main" val="1349701678"/>
      </p:ext>
    </p:extLst>
  </p:cSld>
  <p:clrMap bg1="lt1" tx1="dk1" bg2="lt2" tx2="dk2" accent1="accent1" accent2="accent2" accent3="accent3" accent4="accent4" accent5="accent5" accent6="accent6" hlink="hlink" folHlink="folHlink"/>
  <p:sldLayoutIdLst>
    <p:sldLayoutId id="2147483667" r:id="rId1"/>
  </p:sldLayoutIdLst>
  <p:txStyles>
    <p:titleStyle>
      <a:lvl1pPr algn="l" defTabSz="857250" rtl="0" eaLnBrk="1" latinLnBrk="0" hangingPunct="1">
        <a:lnSpc>
          <a:spcPct val="90000"/>
        </a:lnSpc>
        <a:spcBef>
          <a:spcPct val="0"/>
        </a:spcBef>
        <a:buNone/>
        <a:defRPr sz="4125" kern="1200">
          <a:solidFill>
            <a:schemeClr val="tx1"/>
          </a:solidFill>
          <a:latin typeface="+mj-lt"/>
          <a:ea typeface="+mj-ea"/>
          <a:cs typeface="+mj-cs"/>
        </a:defRPr>
      </a:lvl1pPr>
    </p:titleStyle>
    <p:body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p:bodyStyle>
    <p:otherStyle>
      <a:defPPr>
        <a:defRPr lang="en-US"/>
      </a:defPPr>
      <a:lvl1pPr marL="0" algn="l" defTabSz="857250" rtl="0" eaLnBrk="1" latinLnBrk="0" hangingPunct="1">
        <a:defRPr sz="1688" kern="1200">
          <a:solidFill>
            <a:schemeClr val="tx1"/>
          </a:solidFill>
          <a:latin typeface="+mn-lt"/>
          <a:ea typeface="+mn-ea"/>
          <a:cs typeface="+mn-cs"/>
        </a:defRPr>
      </a:lvl1pPr>
      <a:lvl2pPr marL="428625" algn="l" defTabSz="857250" rtl="0" eaLnBrk="1" latinLnBrk="0" hangingPunct="1">
        <a:defRPr sz="1688" kern="1200">
          <a:solidFill>
            <a:schemeClr val="tx1"/>
          </a:solidFill>
          <a:latin typeface="+mn-lt"/>
          <a:ea typeface="+mn-ea"/>
          <a:cs typeface="+mn-cs"/>
        </a:defRPr>
      </a:lvl2pPr>
      <a:lvl3pPr marL="857250" algn="l" defTabSz="857250" rtl="0" eaLnBrk="1" latinLnBrk="0" hangingPunct="1">
        <a:defRPr sz="1688" kern="1200">
          <a:solidFill>
            <a:schemeClr val="tx1"/>
          </a:solidFill>
          <a:latin typeface="+mn-lt"/>
          <a:ea typeface="+mn-ea"/>
          <a:cs typeface="+mn-cs"/>
        </a:defRPr>
      </a:lvl3pPr>
      <a:lvl4pPr marL="1285875" algn="l" defTabSz="857250" rtl="0" eaLnBrk="1" latinLnBrk="0" hangingPunct="1">
        <a:defRPr sz="1688" kern="1200">
          <a:solidFill>
            <a:schemeClr val="tx1"/>
          </a:solidFill>
          <a:latin typeface="+mn-lt"/>
          <a:ea typeface="+mn-ea"/>
          <a:cs typeface="+mn-cs"/>
        </a:defRPr>
      </a:lvl4pPr>
      <a:lvl5pPr marL="1714500" algn="l" defTabSz="857250" rtl="0" eaLnBrk="1" latinLnBrk="0" hangingPunct="1">
        <a:defRPr sz="1688" kern="1200">
          <a:solidFill>
            <a:schemeClr val="tx1"/>
          </a:solidFill>
          <a:latin typeface="+mn-lt"/>
          <a:ea typeface="+mn-ea"/>
          <a:cs typeface="+mn-cs"/>
        </a:defRPr>
      </a:lvl5pPr>
      <a:lvl6pPr marL="2143125" algn="l" defTabSz="857250" rtl="0" eaLnBrk="1" latinLnBrk="0" hangingPunct="1">
        <a:defRPr sz="1688" kern="1200">
          <a:solidFill>
            <a:schemeClr val="tx1"/>
          </a:solidFill>
          <a:latin typeface="+mn-lt"/>
          <a:ea typeface="+mn-ea"/>
          <a:cs typeface="+mn-cs"/>
        </a:defRPr>
      </a:lvl6pPr>
      <a:lvl7pPr marL="2571750" algn="l" defTabSz="857250" rtl="0" eaLnBrk="1" latinLnBrk="0" hangingPunct="1">
        <a:defRPr sz="1688" kern="1200">
          <a:solidFill>
            <a:schemeClr val="tx1"/>
          </a:solidFill>
          <a:latin typeface="+mn-lt"/>
          <a:ea typeface="+mn-ea"/>
          <a:cs typeface="+mn-cs"/>
        </a:defRPr>
      </a:lvl7pPr>
      <a:lvl8pPr marL="3000375" algn="l" defTabSz="857250" rtl="0" eaLnBrk="1" latinLnBrk="0" hangingPunct="1">
        <a:defRPr sz="1688" kern="1200">
          <a:solidFill>
            <a:schemeClr val="tx1"/>
          </a:solidFill>
          <a:latin typeface="+mn-lt"/>
          <a:ea typeface="+mn-ea"/>
          <a:cs typeface="+mn-cs"/>
        </a:defRPr>
      </a:lvl8pPr>
      <a:lvl9pPr marL="3429000" algn="l" defTabSz="857250" rtl="0" eaLnBrk="1" latinLnBrk="0" hangingPunct="1">
        <a:defRPr sz="16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hyperlink" Target="https://www.bailii.org/cgi-bin/redirect.cgi?path=/ew/cases/EWCA/Civ/2022/468.html" TargetMode="External"/><Relationship Id="rId2" Type="http://schemas.openxmlformats.org/officeDocument/2006/relationships/hyperlink" Target="https://www.bailii.org/ew/cases/EWCA/Civ/2022/468.html" TargetMode="Externa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hyperlink" Target="https://www.bailii.org/ew/cases/EWFC/OJ/2025/29.html" TargetMode="Externa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hyperlink" Target="https://caselaw.nationalarchives.gov.uk/ewca/civ/2025/183?court=ewca/civ#para_24" TargetMode="External"/><Relationship Id="rId2" Type="http://schemas.openxmlformats.org/officeDocument/2006/relationships/hyperlink" Target="https://caselaw.nationalarchives.gov.uk/ewca/civ/2025/183?court=ewca/civ#para_23" TargetMode="External"/><Relationship Id="rId1" Type="http://schemas.openxmlformats.org/officeDocument/2006/relationships/slideLayout" Target="../slideLayouts/slideLayout3.xml"/><Relationship Id="rId5" Type="http://schemas.openxmlformats.org/officeDocument/2006/relationships/hyperlink" Target="https://caselaw.nationalarchives.gov.uk/ewca/civ/2025/183?court=ewca/civ#para_25" TargetMode="External"/><Relationship Id="rId4" Type="http://schemas.openxmlformats.org/officeDocument/2006/relationships/hyperlink" Target="https://caselaw.nationalarchives.gov.uk/uksc/2015/20" TargetMode="External"/></Relationships>
</file>

<file path=ppt/slides/_rels/slide38.xml.rels><?xml version="1.0" encoding="UTF-8" standalone="yes"?>
<Relationships xmlns="http://schemas.openxmlformats.org/package/2006/relationships"><Relationship Id="rId3" Type="http://schemas.openxmlformats.org/officeDocument/2006/relationships/hyperlink" Target="https://caselaw.nationalarchives.gov.uk/ewca/civ/2025/183?court=ewca/civ#para_38" TargetMode="External"/><Relationship Id="rId2" Type="http://schemas.openxmlformats.org/officeDocument/2006/relationships/hyperlink" Target="https://caselaw.nationalarchives.gov.uk/ewca/civ/2025/183?court=ewca/civ#para_37" TargetMode="External"/><Relationship Id="rId1" Type="http://schemas.openxmlformats.org/officeDocument/2006/relationships/slideLayout" Target="../slideLayouts/slideLayout3.xml"/><Relationship Id="rId4" Type="http://schemas.openxmlformats.org/officeDocument/2006/relationships/hyperlink" Target="https://caselaw.nationalarchives.gov.uk/ewca/civ/2025/183?court=ewca/civ#para_39" TargetMode="Externa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64AE3B75-DBAE-D2C0-C677-6BFDC90F724A}"/>
              </a:ext>
            </a:extLst>
          </p:cNvPr>
          <p:cNvSpPr>
            <a:spLocks noGrp="1"/>
          </p:cNvSpPr>
          <p:nvPr>
            <p:ph type="subTitle" idx="4294967295"/>
          </p:nvPr>
        </p:nvSpPr>
        <p:spPr>
          <a:xfrm>
            <a:off x="575364" y="3271259"/>
            <a:ext cx="4988674" cy="1619918"/>
          </a:xfrm>
          <a:prstGeom prst="rect">
            <a:avLst/>
          </a:prstGeom>
        </p:spPr>
        <p:txBody>
          <a:bodyPr lIns="0" tIns="0" rIns="0" bIns="0"/>
          <a:lstStyle/>
          <a:p>
            <a:pPr marL="0" indent="0">
              <a:lnSpc>
                <a:spcPct val="100000"/>
              </a:lnSpc>
              <a:buNone/>
            </a:pPr>
            <a:r>
              <a:rPr lang="en-US" sz="2700" dirty="0">
                <a:solidFill>
                  <a:schemeClr val="bg1"/>
                </a:solidFill>
              </a:rPr>
              <a:t>Threshold &amp; Fact-Finding Hearings</a:t>
            </a:r>
          </a:p>
        </p:txBody>
      </p:sp>
      <p:sp>
        <p:nvSpPr>
          <p:cNvPr id="5" name="Subtitle 2">
            <a:extLst>
              <a:ext uri="{FF2B5EF4-FFF2-40B4-BE49-F238E27FC236}">
                <a16:creationId xmlns:a16="http://schemas.microsoft.com/office/drawing/2014/main" id="{77CC190A-4CFC-C099-2455-0C5D1C301580}"/>
              </a:ext>
            </a:extLst>
          </p:cNvPr>
          <p:cNvSpPr txBox="1">
            <a:spLocks/>
          </p:cNvSpPr>
          <p:nvPr/>
        </p:nvSpPr>
        <p:spPr>
          <a:xfrm>
            <a:off x="575364" y="6287499"/>
            <a:ext cx="4445210" cy="213812"/>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sz="1800" dirty="0">
                <a:solidFill>
                  <a:schemeClr val="bg1"/>
                </a:solidFill>
              </a:rPr>
              <a:t>Cerys Sayer &amp; Sofia Santos</a:t>
            </a:r>
          </a:p>
        </p:txBody>
      </p:sp>
    </p:spTree>
    <p:extLst>
      <p:ext uri="{BB962C8B-B14F-4D97-AF65-F5344CB8AC3E}">
        <p14:creationId xmlns:p14="http://schemas.microsoft.com/office/powerpoint/2010/main" val="17019988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2D3B4C-76EA-3CFC-ACE9-ED79BC87DD49}"/>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FA8249B3-40E8-A998-AF47-CE6FB374A824}"/>
              </a:ext>
            </a:extLst>
          </p:cNvPr>
          <p:cNvSpPr>
            <a:spLocks noGrp="1"/>
          </p:cNvSpPr>
          <p:nvPr>
            <p:ph type="subTitle" idx="4294967295"/>
          </p:nvPr>
        </p:nvSpPr>
        <p:spPr>
          <a:xfrm>
            <a:off x="575364" y="3870428"/>
            <a:ext cx="4988674" cy="1619918"/>
          </a:xfrm>
          <a:prstGeom prst="rect">
            <a:avLst/>
          </a:prstGeom>
        </p:spPr>
        <p:txBody>
          <a:bodyPr lIns="0" tIns="0" rIns="0" bIns="0"/>
          <a:lstStyle/>
          <a:p>
            <a:pPr marL="0" indent="0">
              <a:buNone/>
            </a:pPr>
            <a:r>
              <a:rPr lang="en-US" dirty="0">
                <a:solidFill>
                  <a:schemeClr val="bg1"/>
                </a:solidFill>
              </a:rPr>
              <a:t>Threshold – Re A Compliance and Responses.</a:t>
            </a:r>
            <a:endParaRPr lang="en-GB" dirty="0">
              <a:solidFill>
                <a:schemeClr val="bg1"/>
              </a:solidFill>
            </a:endParaRPr>
          </a:p>
        </p:txBody>
      </p:sp>
      <p:sp>
        <p:nvSpPr>
          <p:cNvPr id="5" name="Subtitle 2">
            <a:extLst>
              <a:ext uri="{FF2B5EF4-FFF2-40B4-BE49-F238E27FC236}">
                <a16:creationId xmlns:a16="http://schemas.microsoft.com/office/drawing/2014/main" id="{2B98AD7C-F8B9-727A-0117-BB61D502D4F6}"/>
              </a:ext>
            </a:extLst>
          </p:cNvPr>
          <p:cNvSpPr txBox="1">
            <a:spLocks/>
          </p:cNvSpPr>
          <p:nvPr/>
        </p:nvSpPr>
        <p:spPr>
          <a:xfrm>
            <a:off x="575364" y="6287499"/>
            <a:ext cx="4445210" cy="213812"/>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sz="1800" dirty="0">
                <a:solidFill>
                  <a:schemeClr val="bg1"/>
                </a:solidFill>
              </a:rPr>
              <a:t>Sofia Santos</a:t>
            </a:r>
          </a:p>
        </p:txBody>
      </p:sp>
    </p:spTree>
    <p:extLst>
      <p:ext uri="{BB962C8B-B14F-4D97-AF65-F5344CB8AC3E}">
        <p14:creationId xmlns:p14="http://schemas.microsoft.com/office/powerpoint/2010/main" val="25309266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67E6C7-3F33-77AC-DAF1-CA4F6ADB20CD}"/>
            </a:ext>
          </a:extLst>
        </p:cNvPr>
        <p:cNvGrpSpPr/>
        <p:nvPr/>
      </p:nvGrpSpPr>
      <p:grpSpPr>
        <a:xfrm>
          <a:off x="0" y="0"/>
          <a:ext cx="0" cy="0"/>
          <a:chOff x="0" y="0"/>
          <a:chExt cx="0" cy="0"/>
        </a:xfrm>
      </p:grpSpPr>
      <p:sp>
        <p:nvSpPr>
          <p:cNvPr id="6" name="Subtitle 2">
            <a:extLst>
              <a:ext uri="{FF2B5EF4-FFF2-40B4-BE49-F238E27FC236}">
                <a16:creationId xmlns:a16="http://schemas.microsoft.com/office/drawing/2014/main" id="{7D8B7061-DB08-45C3-371B-BD2C26462D19}"/>
              </a:ext>
            </a:extLst>
          </p:cNvPr>
          <p:cNvSpPr txBox="1">
            <a:spLocks/>
          </p:cNvSpPr>
          <p:nvPr/>
        </p:nvSpPr>
        <p:spPr>
          <a:xfrm>
            <a:off x="566738" y="557213"/>
            <a:ext cx="4988674" cy="322681"/>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sz="2000" dirty="0">
                <a:solidFill>
                  <a:srgbClr val="D71E48"/>
                </a:solidFill>
              </a:rPr>
              <a:t>Section 31(2)</a:t>
            </a:r>
          </a:p>
        </p:txBody>
      </p:sp>
      <p:sp>
        <p:nvSpPr>
          <p:cNvPr id="7" name="Subtitle 2">
            <a:extLst>
              <a:ext uri="{FF2B5EF4-FFF2-40B4-BE49-F238E27FC236}">
                <a16:creationId xmlns:a16="http://schemas.microsoft.com/office/drawing/2014/main" id="{328C9617-86B2-83FF-02D3-E564B760A1F6}"/>
              </a:ext>
            </a:extLst>
          </p:cNvPr>
          <p:cNvSpPr txBox="1">
            <a:spLocks/>
          </p:cNvSpPr>
          <p:nvPr/>
        </p:nvSpPr>
        <p:spPr>
          <a:xfrm>
            <a:off x="566737" y="952613"/>
            <a:ext cx="10539067" cy="4203849"/>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lvl="0" indent="0" defTabSz="457200">
              <a:lnSpc>
                <a:spcPct val="100000"/>
              </a:lnSpc>
              <a:spcBef>
                <a:spcPts val="2500"/>
              </a:spcBef>
              <a:spcAft>
                <a:spcPts val="600"/>
              </a:spcAft>
              <a:buNone/>
              <a:defRPr/>
            </a:pPr>
            <a:r>
              <a:rPr lang="en-GB" sz="1600" dirty="0">
                <a:solidFill>
                  <a:prstClr val="black"/>
                </a:solidFill>
              </a:rPr>
              <a:t>A court may only make a care order or supervision order if it is satisfied—</a:t>
            </a:r>
          </a:p>
          <a:p>
            <a:pPr marL="342900" lvl="0" indent="-342900" defTabSz="457200">
              <a:lnSpc>
                <a:spcPct val="100000"/>
              </a:lnSpc>
              <a:spcBef>
                <a:spcPts val="2500"/>
              </a:spcBef>
              <a:spcAft>
                <a:spcPts val="600"/>
              </a:spcAft>
              <a:buFont typeface="+mj-lt"/>
              <a:buAutoNum type="alphaLcParenR"/>
              <a:defRPr/>
            </a:pPr>
            <a:r>
              <a:rPr lang="en-GB" sz="1600" dirty="0">
                <a:solidFill>
                  <a:prstClr val="black"/>
                </a:solidFill>
              </a:rPr>
              <a:t>that the child concerned is suffering, or is likely to suffer, significant harm; and</a:t>
            </a:r>
          </a:p>
          <a:p>
            <a:pPr marL="342900" lvl="0" indent="-342900" defTabSz="457200">
              <a:lnSpc>
                <a:spcPct val="100000"/>
              </a:lnSpc>
              <a:spcBef>
                <a:spcPts val="2500"/>
              </a:spcBef>
              <a:spcAft>
                <a:spcPts val="600"/>
              </a:spcAft>
              <a:buFont typeface="+mj-lt"/>
              <a:buAutoNum type="alphaLcParenR"/>
              <a:defRPr/>
            </a:pPr>
            <a:r>
              <a:rPr lang="en-GB" sz="1600" dirty="0">
                <a:solidFill>
                  <a:prstClr val="black"/>
                </a:solidFill>
              </a:rPr>
              <a:t>that the harm, or likelihood of harm, is attributable to—</a:t>
            </a:r>
          </a:p>
          <a:p>
            <a:pPr marL="828675" lvl="1" indent="-400050" defTabSz="457200">
              <a:lnSpc>
                <a:spcPct val="100000"/>
              </a:lnSpc>
              <a:spcBef>
                <a:spcPts val="2500"/>
              </a:spcBef>
              <a:spcAft>
                <a:spcPts val="600"/>
              </a:spcAft>
              <a:buFont typeface="+mj-lt"/>
              <a:buAutoNum type="romanLcPeriod"/>
              <a:defRPr/>
            </a:pPr>
            <a:r>
              <a:rPr lang="en-GB" sz="1600" dirty="0">
                <a:solidFill>
                  <a:prstClr val="black"/>
                </a:solidFill>
              </a:rPr>
              <a:t>the care given to the child, or likely to be given to him if the order were not made, not being what it would be reasonable to expect a parent to give to him; or</a:t>
            </a:r>
          </a:p>
          <a:p>
            <a:pPr marL="771525" lvl="1" indent="-342900" defTabSz="457200">
              <a:lnSpc>
                <a:spcPct val="100000"/>
              </a:lnSpc>
              <a:spcBef>
                <a:spcPts val="2500"/>
              </a:spcBef>
              <a:spcAft>
                <a:spcPts val="600"/>
              </a:spcAft>
              <a:buFont typeface="+mj-lt"/>
              <a:buAutoNum type="romanLcPeriod"/>
              <a:defRPr/>
            </a:pPr>
            <a:r>
              <a:rPr lang="en-GB" sz="1600" dirty="0">
                <a:solidFill>
                  <a:prstClr val="black"/>
                </a:solidFill>
              </a:rPr>
              <a:t>the child’s being beyond parental control.</a:t>
            </a:r>
            <a:endParaRPr lang="en-US" sz="1600" dirty="0"/>
          </a:p>
        </p:txBody>
      </p:sp>
    </p:spTree>
    <p:extLst>
      <p:ext uri="{BB962C8B-B14F-4D97-AF65-F5344CB8AC3E}">
        <p14:creationId xmlns:p14="http://schemas.microsoft.com/office/powerpoint/2010/main" val="24220598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22DE5C-63B8-975B-C298-8C0A426B5FF5}"/>
            </a:ext>
          </a:extLst>
        </p:cNvPr>
        <p:cNvGrpSpPr/>
        <p:nvPr/>
      </p:nvGrpSpPr>
      <p:grpSpPr>
        <a:xfrm>
          <a:off x="0" y="0"/>
          <a:ext cx="0" cy="0"/>
          <a:chOff x="0" y="0"/>
          <a:chExt cx="0" cy="0"/>
        </a:xfrm>
      </p:grpSpPr>
      <p:sp>
        <p:nvSpPr>
          <p:cNvPr id="6" name="Subtitle 2">
            <a:extLst>
              <a:ext uri="{FF2B5EF4-FFF2-40B4-BE49-F238E27FC236}">
                <a16:creationId xmlns:a16="http://schemas.microsoft.com/office/drawing/2014/main" id="{B0046F7B-06E0-FEB8-F409-CF7D8FB71788}"/>
              </a:ext>
            </a:extLst>
          </p:cNvPr>
          <p:cNvSpPr txBox="1">
            <a:spLocks/>
          </p:cNvSpPr>
          <p:nvPr/>
        </p:nvSpPr>
        <p:spPr>
          <a:xfrm>
            <a:off x="566738" y="557213"/>
            <a:ext cx="4988674" cy="322681"/>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sz="2000" dirty="0">
                <a:solidFill>
                  <a:srgbClr val="D71E48"/>
                </a:solidFill>
              </a:rPr>
              <a:t>Section 38(2)</a:t>
            </a:r>
          </a:p>
        </p:txBody>
      </p:sp>
      <p:sp>
        <p:nvSpPr>
          <p:cNvPr id="7" name="Subtitle 2">
            <a:extLst>
              <a:ext uri="{FF2B5EF4-FFF2-40B4-BE49-F238E27FC236}">
                <a16:creationId xmlns:a16="http://schemas.microsoft.com/office/drawing/2014/main" id="{D24077B4-6935-4B13-F104-21333C9D7DC9}"/>
              </a:ext>
            </a:extLst>
          </p:cNvPr>
          <p:cNvSpPr txBox="1">
            <a:spLocks/>
          </p:cNvSpPr>
          <p:nvPr/>
        </p:nvSpPr>
        <p:spPr>
          <a:xfrm>
            <a:off x="566737" y="952613"/>
            <a:ext cx="10539067" cy="4203849"/>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lvl="0" indent="0" defTabSz="457200">
              <a:lnSpc>
                <a:spcPct val="100000"/>
              </a:lnSpc>
              <a:spcBef>
                <a:spcPts val="600"/>
              </a:spcBef>
              <a:spcAft>
                <a:spcPts val="600"/>
              </a:spcAft>
              <a:buNone/>
              <a:defRPr/>
            </a:pPr>
            <a:r>
              <a:rPr lang="en-GB" sz="1900" dirty="0">
                <a:solidFill>
                  <a:prstClr val="black"/>
                </a:solidFill>
              </a:rPr>
              <a:t>A court shall not make an interim care order or interim supervision order under this section unless it is satisfied that there are reasonable grounds for believing that the circumstances with respect to the child are as mentioned in section 31(2).</a:t>
            </a:r>
            <a:endParaRPr lang="en-US" sz="1900" dirty="0"/>
          </a:p>
        </p:txBody>
      </p:sp>
    </p:spTree>
    <p:extLst>
      <p:ext uri="{BB962C8B-B14F-4D97-AF65-F5344CB8AC3E}">
        <p14:creationId xmlns:p14="http://schemas.microsoft.com/office/powerpoint/2010/main" val="36705950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93E743-3960-4097-10F0-9B40DECA33E9}"/>
            </a:ext>
          </a:extLst>
        </p:cNvPr>
        <p:cNvGrpSpPr/>
        <p:nvPr/>
      </p:nvGrpSpPr>
      <p:grpSpPr>
        <a:xfrm>
          <a:off x="0" y="0"/>
          <a:ext cx="0" cy="0"/>
          <a:chOff x="0" y="0"/>
          <a:chExt cx="0" cy="0"/>
        </a:xfrm>
      </p:grpSpPr>
      <p:sp>
        <p:nvSpPr>
          <p:cNvPr id="6" name="Subtitle 2">
            <a:extLst>
              <a:ext uri="{FF2B5EF4-FFF2-40B4-BE49-F238E27FC236}">
                <a16:creationId xmlns:a16="http://schemas.microsoft.com/office/drawing/2014/main" id="{41CB5400-07B2-5435-94EB-D8FAEFDE91D7}"/>
              </a:ext>
            </a:extLst>
          </p:cNvPr>
          <p:cNvSpPr txBox="1">
            <a:spLocks/>
          </p:cNvSpPr>
          <p:nvPr/>
        </p:nvSpPr>
        <p:spPr>
          <a:xfrm>
            <a:off x="566738" y="557213"/>
            <a:ext cx="4988674" cy="322681"/>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sz="2000" dirty="0">
                <a:solidFill>
                  <a:srgbClr val="D71E48"/>
                </a:solidFill>
              </a:rPr>
              <a:t>Section 31(9)</a:t>
            </a:r>
          </a:p>
        </p:txBody>
      </p:sp>
      <p:sp>
        <p:nvSpPr>
          <p:cNvPr id="7" name="Subtitle 2">
            <a:extLst>
              <a:ext uri="{FF2B5EF4-FFF2-40B4-BE49-F238E27FC236}">
                <a16:creationId xmlns:a16="http://schemas.microsoft.com/office/drawing/2014/main" id="{B0203785-545F-A937-DD69-6A4A3ADD1167}"/>
              </a:ext>
            </a:extLst>
          </p:cNvPr>
          <p:cNvSpPr txBox="1">
            <a:spLocks/>
          </p:cNvSpPr>
          <p:nvPr/>
        </p:nvSpPr>
        <p:spPr>
          <a:xfrm>
            <a:off x="566737" y="952613"/>
            <a:ext cx="10539067" cy="4203849"/>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lvl="0" indent="0" defTabSz="457200">
              <a:lnSpc>
                <a:spcPct val="100000"/>
              </a:lnSpc>
              <a:spcBef>
                <a:spcPts val="600"/>
              </a:spcBef>
              <a:spcAft>
                <a:spcPts val="600"/>
              </a:spcAft>
              <a:buNone/>
              <a:defRPr/>
            </a:pPr>
            <a:r>
              <a:rPr lang="en-GB" sz="1600" dirty="0">
                <a:solidFill>
                  <a:prstClr val="black"/>
                </a:solidFill>
              </a:rPr>
              <a:t>In this section—</a:t>
            </a:r>
          </a:p>
          <a:p>
            <a:pPr marL="428625" lvl="1" indent="0" defTabSz="457200">
              <a:lnSpc>
                <a:spcPct val="100000"/>
              </a:lnSpc>
              <a:spcBef>
                <a:spcPts val="600"/>
              </a:spcBef>
              <a:spcAft>
                <a:spcPts val="600"/>
              </a:spcAft>
              <a:buNone/>
              <a:defRPr/>
            </a:pPr>
            <a:r>
              <a:rPr lang="en-GB" sz="1600" dirty="0">
                <a:solidFill>
                  <a:prstClr val="black"/>
                </a:solidFill>
              </a:rPr>
              <a:t>“authorised person” means—</a:t>
            </a:r>
          </a:p>
          <a:p>
            <a:pPr marL="771525" lvl="1" indent="-342900" defTabSz="457200">
              <a:lnSpc>
                <a:spcPct val="100000"/>
              </a:lnSpc>
              <a:spcBef>
                <a:spcPts val="600"/>
              </a:spcBef>
              <a:spcAft>
                <a:spcPts val="600"/>
              </a:spcAft>
              <a:buFont typeface="+mj-lt"/>
              <a:buAutoNum type="alphaLcPeriod"/>
              <a:defRPr/>
            </a:pPr>
            <a:r>
              <a:rPr lang="en-GB" sz="1600" dirty="0">
                <a:solidFill>
                  <a:prstClr val="black"/>
                </a:solidFill>
              </a:rPr>
              <a:t>the National Society for the Prevention of Cruelty to Children and any of its officers; and</a:t>
            </a:r>
          </a:p>
          <a:p>
            <a:pPr marL="771525" lvl="1" indent="-342900" defTabSz="457200">
              <a:lnSpc>
                <a:spcPct val="100000"/>
              </a:lnSpc>
              <a:spcBef>
                <a:spcPts val="600"/>
              </a:spcBef>
              <a:spcAft>
                <a:spcPts val="600"/>
              </a:spcAft>
              <a:buFont typeface="+mj-lt"/>
              <a:buAutoNum type="alphaLcPeriod"/>
              <a:defRPr/>
            </a:pPr>
            <a:r>
              <a:rPr lang="en-GB" sz="1600" dirty="0">
                <a:solidFill>
                  <a:prstClr val="black"/>
                </a:solidFill>
              </a:rPr>
              <a:t>any person authorised by order of the Secretary of State to bring proceedings under this section and any officer of a body which is so authorised;</a:t>
            </a:r>
          </a:p>
          <a:p>
            <a:pPr marL="428625" lvl="1" indent="0" defTabSz="457200">
              <a:lnSpc>
                <a:spcPct val="100000"/>
              </a:lnSpc>
              <a:spcBef>
                <a:spcPts val="600"/>
              </a:spcBef>
              <a:spcAft>
                <a:spcPts val="600"/>
              </a:spcAft>
              <a:buNone/>
              <a:defRPr/>
            </a:pPr>
            <a:r>
              <a:rPr lang="en-GB" sz="1600" dirty="0">
                <a:solidFill>
                  <a:prstClr val="black"/>
                </a:solidFill>
              </a:rPr>
              <a:t>“harm” means ill-treatment or the impairment of health or </a:t>
            </a:r>
            <a:r>
              <a:rPr lang="en-GB" sz="1600">
                <a:solidFill>
                  <a:prstClr val="black"/>
                </a:solidFill>
              </a:rPr>
              <a:t>development including</a:t>
            </a:r>
            <a:r>
              <a:rPr lang="en-GB" sz="1600" dirty="0">
                <a:solidFill>
                  <a:prstClr val="black"/>
                </a:solidFill>
              </a:rPr>
              <a:t>, for example, impairment suffered from seeing or hearing the ill-treatment </a:t>
            </a:r>
            <a:r>
              <a:rPr lang="en-GB" sz="1600">
                <a:solidFill>
                  <a:prstClr val="black"/>
                </a:solidFill>
              </a:rPr>
              <a:t>of another;</a:t>
            </a:r>
            <a:endParaRPr lang="en-GB" sz="1600" dirty="0">
              <a:solidFill>
                <a:prstClr val="black"/>
              </a:solidFill>
            </a:endParaRPr>
          </a:p>
          <a:p>
            <a:pPr marL="428625" lvl="1" indent="0" defTabSz="457200">
              <a:lnSpc>
                <a:spcPct val="100000"/>
              </a:lnSpc>
              <a:spcBef>
                <a:spcPts val="600"/>
              </a:spcBef>
              <a:spcAft>
                <a:spcPts val="600"/>
              </a:spcAft>
              <a:buNone/>
              <a:defRPr/>
            </a:pPr>
            <a:r>
              <a:rPr lang="en-GB" sz="1600" dirty="0">
                <a:solidFill>
                  <a:prstClr val="black"/>
                </a:solidFill>
              </a:rPr>
              <a:t>“development” means physical, intellectual, emotional, social or behavioural development;</a:t>
            </a:r>
          </a:p>
          <a:p>
            <a:pPr marL="428625" lvl="1" indent="0" defTabSz="457200">
              <a:lnSpc>
                <a:spcPct val="100000"/>
              </a:lnSpc>
              <a:spcBef>
                <a:spcPts val="600"/>
              </a:spcBef>
              <a:spcAft>
                <a:spcPts val="600"/>
              </a:spcAft>
              <a:buNone/>
              <a:defRPr/>
            </a:pPr>
            <a:r>
              <a:rPr lang="en-GB" sz="1600" dirty="0">
                <a:solidFill>
                  <a:prstClr val="black"/>
                </a:solidFill>
              </a:rPr>
              <a:t>“health” means physical or mental health; and</a:t>
            </a:r>
          </a:p>
          <a:p>
            <a:pPr marL="428625" lvl="1" indent="0" defTabSz="457200">
              <a:lnSpc>
                <a:spcPct val="100000"/>
              </a:lnSpc>
              <a:spcBef>
                <a:spcPts val="600"/>
              </a:spcBef>
              <a:spcAft>
                <a:spcPts val="600"/>
              </a:spcAft>
              <a:buNone/>
              <a:defRPr/>
            </a:pPr>
            <a:r>
              <a:rPr lang="en-GB" sz="1600" dirty="0">
                <a:solidFill>
                  <a:prstClr val="black"/>
                </a:solidFill>
              </a:rPr>
              <a:t>“ill-treatment” includes sexual abuse and forms of ill-treatment which are not physical. </a:t>
            </a:r>
            <a:endParaRPr lang="en-US" sz="1600" dirty="0"/>
          </a:p>
        </p:txBody>
      </p:sp>
    </p:spTree>
    <p:extLst>
      <p:ext uri="{BB962C8B-B14F-4D97-AF65-F5344CB8AC3E}">
        <p14:creationId xmlns:p14="http://schemas.microsoft.com/office/powerpoint/2010/main" val="30528638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996D98-2A95-546C-1788-55AA009C2A39}"/>
            </a:ext>
          </a:extLst>
        </p:cNvPr>
        <p:cNvGrpSpPr/>
        <p:nvPr/>
      </p:nvGrpSpPr>
      <p:grpSpPr>
        <a:xfrm>
          <a:off x="0" y="0"/>
          <a:ext cx="0" cy="0"/>
          <a:chOff x="0" y="0"/>
          <a:chExt cx="0" cy="0"/>
        </a:xfrm>
      </p:grpSpPr>
      <p:sp>
        <p:nvSpPr>
          <p:cNvPr id="6" name="Subtitle 2">
            <a:extLst>
              <a:ext uri="{FF2B5EF4-FFF2-40B4-BE49-F238E27FC236}">
                <a16:creationId xmlns:a16="http://schemas.microsoft.com/office/drawing/2014/main" id="{F596933F-F757-A083-9E63-461E0E821A35}"/>
              </a:ext>
            </a:extLst>
          </p:cNvPr>
          <p:cNvSpPr txBox="1">
            <a:spLocks/>
          </p:cNvSpPr>
          <p:nvPr/>
        </p:nvSpPr>
        <p:spPr>
          <a:xfrm>
            <a:off x="566738" y="557213"/>
            <a:ext cx="4988674" cy="322681"/>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sz="2000" dirty="0">
                <a:solidFill>
                  <a:srgbClr val="D71E48"/>
                </a:solidFill>
              </a:rPr>
              <a:t>“Significant”</a:t>
            </a:r>
          </a:p>
        </p:txBody>
      </p:sp>
      <p:sp>
        <p:nvSpPr>
          <p:cNvPr id="7" name="Subtitle 2">
            <a:extLst>
              <a:ext uri="{FF2B5EF4-FFF2-40B4-BE49-F238E27FC236}">
                <a16:creationId xmlns:a16="http://schemas.microsoft.com/office/drawing/2014/main" id="{3C9438A0-C5E3-95FC-0283-5F29BD5BD1AB}"/>
              </a:ext>
            </a:extLst>
          </p:cNvPr>
          <p:cNvSpPr txBox="1">
            <a:spLocks/>
          </p:cNvSpPr>
          <p:nvPr/>
        </p:nvSpPr>
        <p:spPr>
          <a:xfrm>
            <a:off x="566737" y="952613"/>
            <a:ext cx="10539067" cy="4203849"/>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lvl="0" indent="0" defTabSz="457200">
              <a:lnSpc>
                <a:spcPct val="100000"/>
              </a:lnSpc>
              <a:spcBef>
                <a:spcPts val="600"/>
              </a:spcBef>
              <a:spcAft>
                <a:spcPts val="600"/>
              </a:spcAft>
              <a:buNone/>
              <a:defRPr/>
            </a:pPr>
            <a:r>
              <a:rPr lang="en-GB" sz="1600" dirty="0">
                <a:solidFill>
                  <a:prstClr val="black"/>
                </a:solidFill>
              </a:rPr>
              <a:t>‘Considerable, noteworthy or important’ (</a:t>
            </a:r>
            <a:r>
              <a:rPr lang="en-GB" sz="1600" b="1" dirty="0"/>
              <a:t>Humberside County Council v B [1993] 1 FLR 257</a:t>
            </a:r>
            <a:r>
              <a:rPr lang="en-GB" sz="1600" dirty="0"/>
              <a:t>)</a:t>
            </a:r>
          </a:p>
          <a:p>
            <a:pPr marL="0" lvl="0" indent="0" defTabSz="457200">
              <a:lnSpc>
                <a:spcPct val="100000"/>
              </a:lnSpc>
              <a:spcBef>
                <a:spcPts val="600"/>
              </a:spcBef>
              <a:spcAft>
                <a:spcPts val="600"/>
              </a:spcAft>
              <a:buNone/>
              <a:defRPr/>
            </a:pPr>
            <a:r>
              <a:rPr lang="en-GB" sz="1600" dirty="0"/>
              <a:t>“the harm must … be </a:t>
            </a:r>
            <a:r>
              <a:rPr lang="en-GB" sz="1600" b="1" dirty="0"/>
              <a:t>significant enough to justify the intervention of the State and disturb the autonomy of the parents to bring up their children by themselves in the way they choose</a:t>
            </a:r>
            <a:r>
              <a:rPr lang="en-GB" sz="1600" dirty="0"/>
              <a:t>. It must be significant enough to enable the court to make a care order or a supervision order if the welfare of the child demands it … Although Article 8 has of course more relevance to the disposal stage when the care or supervision orders can be made, it does, nonetheless, inform the meaning of ‘significant’ and serves to emphasise that there must be a ‘relevant and sufficient’ reason for crossing the threshold” [54] (</a:t>
            </a:r>
            <a:r>
              <a:rPr lang="en-GB" sz="1600" b="1" dirty="0"/>
              <a:t>Re MA (Care Threshold) [2009] EWCA </a:t>
            </a:r>
            <a:r>
              <a:rPr lang="en-GB" sz="1600" b="1" dirty="0" err="1"/>
              <a:t>Civ</a:t>
            </a:r>
            <a:r>
              <a:rPr lang="en-GB" sz="1600" b="1" dirty="0"/>
              <a:t> 853</a:t>
            </a:r>
            <a:r>
              <a:rPr lang="en-GB" sz="1600" dirty="0"/>
              <a:t>)</a:t>
            </a:r>
          </a:p>
          <a:p>
            <a:pPr marL="0" lvl="0" indent="0" defTabSz="457200">
              <a:lnSpc>
                <a:spcPct val="100000"/>
              </a:lnSpc>
              <a:spcBef>
                <a:spcPts val="600"/>
              </a:spcBef>
              <a:spcAft>
                <a:spcPts val="600"/>
              </a:spcAft>
              <a:buNone/>
              <a:defRPr/>
            </a:pPr>
            <a:r>
              <a:rPr lang="en-GB" sz="1600" dirty="0"/>
              <a:t>“</a:t>
            </a:r>
            <a:r>
              <a:rPr lang="en-GB" sz="1600" b="1" dirty="0"/>
              <a:t>Only exceptionally should the State intervene with compulsive powers </a:t>
            </a:r>
            <a:r>
              <a:rPr lang="en-GB" sz="1600" dirty="0"/>
              <a:t>and then only when a Court is satisfied that the significant harm criteria in Section 31(2) is made out. Such an approach is clearly consistent with Article 8 of the European Convention on Human Rights. Article 8(1) declares a right of privacy of family life but it is not an unqualified right. Article 8(2) specifies circumstances in which the State may lawfully infringe that right. In my judgment Article 8(2) and Section 31(2) contemplate the </a:t>
            </a:r>
            <a:r>
              <a:rPr lang="en-GB" sz="1600" b="1" dirty="0"/>
              <a:t>exceptional</a:t>
            </a:r>
            <a:r>
              <a:rPr lang="en-GB" sz="1600" dirty="0"/>
              <a:t> rather than the commonplace…Significant harm is fact specific and must retain the breadth of meaning that human fallibility may require of it.” [51] (</a:t>
            </a:r>
            <a:r>
              <a:rPr lang="en-GB" sz="1600" b="1" dirty="0"/>
              <a:t>Re L (Care: Threshold Criteria) [2007] 1 FLR 2050</a:t>
            </a:r>
            <a:r>
              <a:rPr lang="en-GB" sz="1600" dirty="0"/>
              <a:t>).</a:t>
            </a:r>
            <a:endParaRPr lang="en-US" sz="1600" dirty="0"/>
          </a:p>
        </p:txBody>
      </p:sp>
    </p:spTree>
    <p:extLst>
      <p:ext uri="{BB962C8B-B14F-4D97-AF65-F5344CB8AC3E}">
        <p14:creationId xmlns:p14="http://schemas.microsoft.com/office/powerpoint/2010/main" val="5589959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29ACB-F651-715F-8CE9-5534EB4FC709}"/>
            </a:ext>
          </a:extLst>
        </p:cNvPr>
        <p:cNvGrpSpPr/>
        <p:nvPr/>
      </p:nvGrpSpPr>
      <p:grpSpPr>
        <a:xfrm>
          <a:off x="0" y="0"/>
          <a:ext cx="0" cy="0"/>
          <a:chOff x="0" y="0"/>
          <a:chExt cx="0" cy="0"/>
        </a:xfrm>
      </p:grpSpPr>
      <p:sp>
        <p:nvSpPr>
          <p:cNvPr id="6" name="Subtitle 2">
            <a:extLst>
              <a:ext uri="{FF2B5EF4-FFF2-40B4-BE49-F238E27FC236}">
                <a16:creationId xmlns:a16="http://schemas.microsoft.com/office/drawing/2014/main" id="{00538750-4BA9-A97A-AA53-5F55B2985E17}"/>
              </a:ext>
            </a:extLst>
          </p:cNvPr>
          <p:cNvSpPr txBox="1">
            <a:spLocks/>
          </p:cNvSpPr>
          <p:nvPr/>
        </p:nvSpPr>
        <p:spPr>
          <a:xfrm>
            <a:off x="566738" y="557213"/>
            <a:ext cx="4988674" cy="322681"/>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sz="2000" dirty="0">
                <a:solidFill>
                  <a:srgbClr val="D71E48"/>
                </a:solidFill>
              </a:rPr>
              <a:t>Re A [2015] EWFC 11</a:t>
            </a:r>
          </a:p>
        </p:txBody>
      </p:sp>
      <p:sp>
        <p:nvSpPr>
          <p:cNvPr id="7" name="Subtitle 2">
            <a:extLst>
              <a:ext uri="{FF2B5EF4-FFF2-40B4-BE49-F238E27FC236}">
                <a16:creationId xmlns:a16="http://schemas.microsoft.com/office/drawing/2014/main" id="{21EF0D0C-E7C4-708C-463C-9BE3C5F1827A}"/>
              </a:ext>
            </a:extLst>
          </p:cNvPr>
          <p:cNvSpPr txBox="1">
            <a:spLocks/>
          </p:cNvSpPr>
          <p:nvPr/>
        </p:nvSpPr>
        <p:spPr>
          <a:xfrm>
            <a:off x="566737" y="952613"/>
            <a:ext cx="10539067" cy="4203849"/>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lvl="0" indent="0" defTabSz="457200">
              <a:lnSpc>
                <a:spcPct val="100000"/>
              </a:lnSpc>
              <a:spcBef>
                <a:spcPts val="600"/>
              </a:spcBef>
              <a:spcAft>
                <a:spcPts val="600"/>
              </a:spcAft>
              <a:buNone/>
              <a:defRPr/>
            </a:pPr>
            <a:r>
              <a:rPr lang="en-GB" sz="1600" dirty="0">
                <a:solidFill>
                  <a:prstClr val="black"/>
                </a:solidFill>
              </a:rPr>
              <a:t>“The first is that the local authority, if its case is challenged on some factual point, </a:t>
            </a:r>
            <a:r>
              <a:rPr lang="en-GB" sz="1600" b="1" dirty="0">
                <a:solidFill>
                  <a:prstClr val="black"/>
                </a:solidFill>
              </a:rPr>
              <a:t>must adduce proper evidence to establish what it seeks to prove</a:t>
            </a:r>
            <a:r>
              <a:rPr lang="en-GB" sz="1600" dirty="0">
                <a:solidFill>
                  <a:prstClr val="black"/>
                </a:solidFill>
              </a:rPr>
              <a:t>. Much material to be found in local authority case records or social work chronologies is hearsay, often second- or third-hand hearsay. Hearsay evidence is, of course, admissible in family proceedings. But, and as the present case so vividly demonstrates, a local authority which is unwilling or unable to produce the witnesses who can speak of such matters first-hand, may find itself in great, or indeed insuperable, difficulties if a parent not merely puts the matter in issue but goes into the witness-box to deny it.” [9]</a:t>
            </a:r>
            <a:endParaRPr kumimoji="0" lang="en-GB" sz="160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457200" rtl="0" eaLnBrk="1" fontAlgn="auto" latinLnBrk="0" hangingPunct="1">
              <a:lnSpc>
                <a:spcPct val="100000"/>
              </a:lnSpc>
              <a:spcBef>
                <a:spcPts val="600"/>
              </a:spcBef>
              <a:spcAft>
                <a:spcPts val="600"/>
              </a:spcAft>
              <a:buClrTx/>
              <a:buSzTx/>
              <a:buFont typeface="Arial" panose="020B0604020202020204" pitchFamily="34" charset="0"/>
              <a:buNone/>
              <a:tabLst/>
              <a:defRPr/>
            </a:pPr>
            <a:r>
              <a:rPr kumimoji="0" lang="en-GB" sz="1600" i="0" u="none" strike="noStrike" kern="1200" cap="none" spc="0" normalizeH="0" baseline="0" noProof="0" dirty="0">
                <a:ln>
                  <a:noFill/>
                </a:ln>
                <a:solidFill>
                  <a:prstClr val="black"/>
                </a:solidFill>
                <a:effectLst/>
                <a:uLnTx/>
                <a:uFillTx/>
                <a:latin typeface="Aptos" panose="02110004020202020204"/>
                <a:ea typeface="+mn-ea"/>
                <a:cs typeface="+mn-cs"/>
              </a:rPr>
              <a:t>“The schedule of findings in the present case contains, as we shall see, allegations in relation to the father that “he appears to have” lied or colluded, that various people have “stated” or “reported” things, and that “there is an allegation”. With all respect to counsel, </a:t>
            </a:r>
            <a:r>
              <a:rPr kumimoji="0" lang="en-GB" sz="1600" b="1" i="0" u="none" strike="noStrike" kern="1200" cap="none" spc="0" normalizeH="0" baseline="0" noProof="0" dirty="0">
                <a:ln>
                  <a:noFill/>
                </a:ln>
                <a:solidFill>
                  <a:prstClr val="black"/>
                </a:solidFill>
                <a:effectLst/>
                <a:uLnTx/>
                <a:uFillTx/>
                <a:latin typeface="Aptos" panose="02110004020202020204"/>
                <a:ea typeface="+mn-ea"/>
                <a:cs typeface="+mn-cs"/>
              </a:rPr>
              <a:t>this form of allegation, which one sees far too often in such documents, is wrong </a:t>
            </a:r>
            <a:r>
              <a:rPr kumimoji="0" lang="en-GB" sz="1600" i="0" u="none" strike="noStrike" kern="1200" cap="none" spc="0" normalizeH="0" baseline="0" noProof="0" dirty="0">
                <a:ln>
                  <a:noFill/>
                </a:ln>
                <a:solidFill>
                  <a:prstClr val="black"/>
                </a:solidFill>
                <a:effectLst/>
                <a:uLnTx/>
                <a:uFillTx/>
                <a:latin typeface="Aptos" panose="02110004020202020204"/>
                <a:ea typeface="+mn-ea"/>
                <a:cs typeface="+mn-cs"/>
              </a:rPr>
              <a:t>and should never be used.” [10]</a:t>
            </a:r>
          </a:p>
          <a:p>
            <a:pPr marL="0" lvl="0" indent="0" defTabSz="457200">
              <a:lnSpc>
                <a:spcPct val="100000"/>
              </a:lnSpc>
              <a:spcBef>
                <a:spcPts val="600"/>
              </a:spcBef>
              <a:spcAft>
                <a:spcPts val="600"/>
              </a:spcAft>
              <a:buNone/>
              <a:defRPr/>
            </a:pPr>
            <a:r>
              <a:rPr lang="en-GB" sz="1600" dirty="0">
                <a:solidFill>
                  <a:prstClr val="black"/>
                </a:solidFill>
              </a:rPr>
              <a:t>“The second fundamentally important point is </a:t>
            </a:r>
            <a:r>
              <a:rPr lang="en-GB" sz="1600" b="1" dirty="0">
                <a:solidFill>
                  <a:prstClr val="black"/>
                </a:solidFill>
              </a:rPr>
              <a:t>the need to link the facts relied upon by the local authority with its case on threshold</a:t>
            </a:r>
            <a:r>
              <a:rPr lang="en-GB" sz="1600" dirty="0">
                <a:solidFill>
                  <a:prstClr val="black"/>
                </a:solidFill>
              </a:rPr>
              <a:t>, the need to demonstrate why, as the local authority asserts, facts A + B + C justify the conclusion that the child has suffered, or is at risk of suffering, significant harm of types X, Y or Z.” [12]</a:t>
            </a:r>
          </a:p>
          <a:p>
            <a:pPr marL="0" lvl="0" indent="0" defTabSz="457200">
              <a:lnSpc>
                <a:spcPct val="100000"/>
              </a:lnSpc>
              <a:spcBef>
                <a:spcPts val="600"/>
              </a:spcBef>
              <a:spcAft>
                <a:spcPts val="600"/>
              </a:spcAft>
              <a:buNone/>
              <a:defRPr/>
            </a:pPr>
            <a:r>
              <a:rPr lang="en-GB" sz="1600" dirty="0">
                <a:solidFill>
                  <a:prstClr val="black"/>
                </a:solidFill>
              </a:rPr>
              <a:t>“The local authority </a:t>
            </a:r>
            <a:r>
              <a:rPr lang="en-GB" sz="1600" b="1" dirty="0">
                <a:solidFill>
                  <a:prstClr val="black"/>
                </a:solidFill>
              </a:rPr>
              <a:t>must prove that the facts as proved give rise to a risk of significant harm </a:t>
            </a:r>
            <a:r>
              <a:rPr lang="en-GB" sz="1600" dirty="0">
                <a:solidFill>
                  <a:prstClr val="black"/>
                </a:solidFill>
              </a:rPr>
              <a:t>to this child A. It has failed to do so, proceeding on an assumption that is not supported by evidence.” [62]</a:t>
            </a:r>
            <a:endParaRPr kumimoji="0" lang="en-GB" sz="160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indent="0">
              <a:lnSpc>
                <a:spcPct val="100000"/>
              </a:lnSpc>
              <a:buNone/>
            </a:pPr>
            <a:endParaRPr lang="en-US" sz="1900" dirty="0"/>
          </a:p>
        </p:txBody>
      </p:sp>
    </p:spTree>
    <p:extLst>
      <p:ext uri="{BB962C8B-B14F-4D97-AF65-F5344CB8AC3E}">
        <p14:creationId xmlns:p14="http://schemas.microsoft.com/office/powerpoint/2010/main" val="30308016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03DC14-54D6-C19F-1B7A-AB2CF649D6BB}"/>
            </a:ext>
          </a:extLst>
        </p:cNvPr>
        <p:cNvGrpSpPr/>
        <p:nvPr/>
      </p:nvGrpSpPr>
      <p:grpSpPr>
        <a:xfrm>
          <a:off x="0" y="0"/>
          <a:ext cx="0" cy="0"/>
          <a:chOff x="0" y="0"/>
          <a:chExt cx="0" cy="0"/>
        </a:xfrm>
      </p:grpSpPr>
      <p:sp>
        <p:nvSpPr>
          <p:cNvPr id="6" name="Subtitle 2">
            <a:extLst>
              <a:ext uri="{FF2B5EF4-FFF2-40B4-BE49-F238E27FC236}">
                <a16:creationId xmlns:a16="http://schemas.microsoft.com/office/drawing/2014/main" id="{09F5099A-D723-9CB9-F56B-02AE5C848163}"/>
              </a:ext>
            </a:extLst>
          </p:cNvPr>
          <p:cNvSpPr txBox="1">
            <a:spLocks/>
          </p:cNvSpPr>
          <p:nvPr/>
        </p:nvSpPr>
        <p:spPr>
          <a:xfrm>
            <a:off x="566738" y="557213"/>
            <a:ext cx="4988674" cy="322681"/>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sz="2000" dirty="0">
                <a:solidFill>
                  <a:srgbClr val="D71E48"/>
                </a:solidFill>
              </a:rPr>
              <a:t>Responding to Threshold</a:t>
            </a:r>
          </a:p>
        </p:txBody>
      </p:sp>
      <p:sp>
        <p:nvSpPr>
          <p:cNvPr id="7" name="Subtitle 2">
            <a:extLst>
              <a:ext uri="{FF2B5EF4-FFF2-40B4-BE49-F238E27FC236}">
                <a16:creationId xmlns:a16="http://schemas.microsoft.com/office/drawing/2014/main" id="{0DB8D83E-7EA3-1EE4-8881-2C7C11790C9D}"/>
              </a:ext>
            </a:extLst>
          </p:cNvPr>
          <p:cNvSpPr txBox="1">
            <a:spLocks/>
          </p:cNvSpPr>
          <p:nvPr/>
        </p:nvSpPr>
        <p:spPr>
          <a:xfrm>
            <a:off x="566737" y="952613"/>
            <a:ext cx="10539067" cy="3968521"/>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600"/>
              </a:spcBef>
              <a:spcAft>
                <a:spcPts val="600"/>
              </a:spcAft>
              <a:buClrTx/>
              <a:buSzTx/>
              <a:buFont typeface="Arial" panose="020B0604020202020204" pitchFamily="34" charset="0"/>
              <a:buNone/>
              <a:tabLst/>
              <a:defRPr/>
            </a:pPr>
            <a:r>
              <a:rPr kumimoji="0" lang="en-GB" sz="1900" i="0" u="none" strike="noStrike" kern="1200" cap="none" spc="0" normalizeH="0" baseline="0" noProof="0" dirty="0">
                <a:ln>
                  <a:noFill/>
                </a:ln>
                <a:solidFill>
                  <a:prstClr val="black"/>
                </a:solidFill>
                <a:effectLst/>
                <a:uLnTx/>
                <a:uFillTx/>
                <a:latin typeface="Aptos" panose="02110004020202020204"/>
                <a:ea typeface="+mn-ea"/>
                <a:cs typeface="+mn-cs"/>
              </a:rPr>
              <a:t>PD12A 7.1</a:t>
            </a:r>
          </a:p>
          <a:p>
            <a:r>
              <a:rPr lang="en-GB" sz="1900" dirty="0"/>
              <a:t>‘Parents’ Response’ means a document from either or both of the parents containing –</a:t>
            </a:r>
          </a:p>
          <a:p>
            <a:pPr marL="771525" lvl="1" indent="-342900">
              <a:buFont typeface="+mj-lt"/>
              <a:buAutoNum type="alphaLcParenR"/>
            </a:pPr>
            <a:r>
              <a:rPr lang="en-GB" sz="1900" dirty="0"/>
              <a:t>in no more than two pages, the parents’ response to the Threshold Statement, and</a:t>
            </a:r>
          </a:p>
          <a:p>
            <a:pPr marL="771525" lvl="1" indent="-342900">
              <a:buFont typeface="+mj-lt"/>
              <a:buAutoNum type="alphaLcParenR"/>
            </a:pPr>
            <a:r>
              <a:rPr lang="en-GB" sz="1900" dirty="0"/>
              <a:t>the parents’ placement proposals including the identity and whereabouts of all relatives and friends they propose be considered by the court;</a:t>
            </a:r>
          </a:p>
          <a:p>
            <a:pPr marL="771525" lvl="1" indent="-342900">
              <a:buFont typeface="+mj-lt"/>
              <a:buAutoNum type="alphaLcParenR"/>
            </a:pPr>
            <a:r>
              <a:rPr lang="en-GB" sz="1900" dirty="0"/>
              <a:t>Information which may be relevant to a person’s capacity to litigate including information about any referrals to mental health services and adult services</a:t>
            </a:r>
          </a:p>
          <a:p>
            <a:pPr marL="0" marR="0" lvl="0" indent="0" algn="l" defTabSz="457200" rtl="0" eaLnBrk="1" fontAlgn="auto" latinLnBrk="0" hangingPunct="1">
              <a:lnSpc>
                <a:spcPct val="100000"/>
              </a:lnSpc>
              <a:spcBef>
                <a:spcPts val="600"/>
              </a:spcBef>
              <a:spcAft>
                <a:spcPts val="600"/>
              </a:spcAft>
              <a:buClrTx/>
              <a:buSzTx/>
              <a:buFont typeface="Arial" panose="020B0604020202020204" pitchFamily="34" charset="0"/>
              <a:buNone/>
              <a:tabLst/>
              <a:defRPr/>
            </a:pPr>
            <a:endParaRPr lang="en-GB" sz="1600" dirty="0">
              <a:solidFill>
                <a:prstClr val="black"/>
              </a:solidFill>
              <a:latin typeface="Aptos" panose="02110004020202020204"/>
            </a:endParaRPr>
          </a:p>
          <a:p>
            <a:pPr marL="0" indent="0">
              <a:lnSpc>
                <a:spcPct val="100000"/>
              </a:lnSpc>
              <a:buNone/>
            </a:pPr>
            <a:endParaRPr lang="en-US" sz="1900" dirty="0"/>
          </a:p>
        </p:txBody>
      </p:sp>
    </p:spTree>
    <p:extLst>
      <p:ext uri="{BB962C8B-B14F-4D97-AF65-F5344CB8AC3E}">
        <p14:creationId xmlns:p14="http://schemas.microsoft.com/office/powerpoint/2010/main" val="42737024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8D5DF6-7F5E-C01B-2ACF-C91DBAC48F14}"/>
            </a:ext>
          </a:extLst>
        </p:cNvPr>
        <p:cNvGrpSpPr/>
        <p:nvPr/>
      </p:nvGrpSpPr>
      <p:grpSpPr>
        <a:xfrm>
          <a:off x="0" y="0"/>
          <a:ext cx="0" cy="0"/>
          <a:chOff x="0" y="0"/>
          <a:chExt cx="0" cy="0"/>
        </a:xfrm>
      </p:grpSpPr>
      <p:sp>
        <p:nvSpPr>
          <p:cNvPr id="6" name="Subtitle 2">
            <a:extLst>
              <a:ext uri="{FF2B5EF4-FFF2-40B4-BE49-F238E27FC236}">
                <a16:creationId xmlns:a16="http://schemas.microsoft.com/office/drawing/2014/main" id="{6C03C3DA-B180-0DDB-E988-626CD6BE2642}"/>
              </a:ext>
            </a:extLst>
          </p:cNvPr>
          <p:cNvSpPr txBox="1">
            <a:spLocks/>
          </p:cNvSpPr>
          <p:nvPr/>
        </p:nvSpPr>
        <p:spPr>
          <a:xfrm>
            <a:off x="566738" y="557213"/>
            <a:ext cx="4988674" cy="322681"/>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sz="2000" dirty="0">
                <a:solidFill>
                  <a:srgbClr val="D71E48"/>
                </a:solidFill>
              </a:rPr>
              <a:t>Responding to Threshold</a:t>
            </a:r>
          </a:p>
        </p:txBody>
      </p:sp>
      <p:sp>
        <p:nvSpPr>
          <p:cNvPr id="7" name="Subtitle 2">
            <a:extLst>
              <a:ext uri="{FF2B5EF4-FFF2-40B4-BE49-F238E27FC236}">
                <a16:creationId xmlns:a16="http://schemas.microsoft.com/office/drawing/2014/main" id="{2837C1E1-A1F8-1CE0-5CE1-E8B560941A59}"/>
              </a:ext>
            </a:extLst>
          </p:cNvPr>
          <p:cNvSpPr txBox="1">
            <a:spLocks/>
          </p:cNvSpPr>
          <p:nvPr/>
        </p:nvSpPr>
        <p:spPr>
          <a:xfrm>
            <a:off x="566737" y="952614"/>
            <a:ext cx="10539067" cy="1773962"/>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600"/>
              </a:spcBef>
              <a:spcAft>
                <a:spcPts val="600"/>
              </a:spcAft>
              <a:buClrTx/>
              <a:buSzTx/>
              <a:buFont typeface="Arial" panose="020B0604020202020204" pitchFamily="34" charset="0"/>
              <a:buNone/>
              <a:tabLst/>
              <a:defRPr/>
            </a:pPr>
            <a:r>
              <a:rPr kumimoji="0" lang="en-GB" sz="1600" i="0" u="none" strike="noStrike" kern="1200" cap="none" spc="0" normalizeH="0" baseline="0" noProof="0" dirty="0">
                <a:ln>
                  <a:noFill/>
                </a:ln>
                <a:solidFill>
                  <a:prstClr val="black"/>
                </a:solidFill>
                <a:effectLst/>
                <a:uLnTx/>
                <a:uFillTx/>
                <a:latin typeface="Aptos" panose="02110004020202020204"/>
                <a:ea typeface="+mn-ea"/>
                <a:cs typeface="+mn-cs"/>
              </a:rPr>
              <a:t>Questions to ask yourself:</a:t>
            </a:r>
          </a:p>
          <a:p>
            <a:pPr defTabSz="457200">
              <a:lnSpc>
                <a:spcPct val="100000"/>
              </a:lnSpc>
              <a:spcBef>
                <a:spcPts val="600"/>
              </a:spcBef>
              <a:spcAft>
                <a:spcPts val="600"/>
              </a:spcAft>
              <a:defRPr/>
            </a:pPr>
            <a:r>
              <a:rPr kumimoji="0" lang="en-GB" sz="1600" i="0" u="none" strike="noStrike" kern="1200" cap="none" spc="0" normalizeH="0" baseline="0" noProof="0" dirty="0">
                <a:ln>
                  <a:noFill/>
                </a:ln>
                <a:solidFill>
                  <a:prstClr val="black"/>
                </a:solidFill>
                <a:effectLst/>
                <a:uLnTx/>
                <a:uFillTx/>
                <a:latin typeface="Aptos" panose="02110004020202020204"/>
                <a:ea typeface="+mn-ea"/>
                <a:cs typeface="+mn-cs"/>
              </a:rPr>
              <a:t>Is the threshold point </a:t>
            </a:r>
            <a:r>
              <a:rPr lang="en-GB" sz="1600" dirty="0">
                <a:solidFill>
                  <a:prstClr val="black"/>
                </a:solidFill>
                <a:latin typeface="Aptos" panose="02110004020202020204"/>
              </a:rPr>
              <a:t>already evidenced (by police disclosure for example)? Does the evidence quoted in the document actually say what is pleaded?</a:t>
            </a:r>
          </a:p>
          <a:p>
            <a:pPr defTabSz="457200">
              <a:lnSpc>
                <a:spcPct val="100000"/>
              </a:lnSpc>
              <a:spcBef>
                <a:spcPts val="600"/>
              </a:spcBef>
              <a:spcAft>
                <a:spcPts val="600"/>
              </a:spcAft>
              <a:defRPr/>
            </a:pPr>
            <a:r>
              <a:rPr kumimoji="0" lang="en-GB" sz="1600" i="0" u="none" strike="noStrike" kern="1200" cap="none" spc="0" normalizeH="0" baseline="0" noProof="0" dirty="0">
                <a:ln>
                  <a:noFill/>
                </a:ln>
                <a:solidFill>
                  <a:prstClr val="black"/>
                </a:solidFill>
                <a:effectLst/>
                <a:uLnTx/>
                <a:uFillTx/>
                <a:latin typeface="Aptos" panose="02110004020202020204"/>
                <a:ea typeface="+mn-ea"/>
                <a:cs typeface="+mn-cs"/>
              </a:rPr>
              <a:t>If not, is the threshold point easily evidenced if challenged?</a:t>
            </a:r>
          </a:p>
          <a:p>
            <a:pPr defTabSz="457200">
              <a:lnSpc>
                <a:spcPct val="100000"/>
              </a:lnSpc>
              <a:spcBef>
                <a:spcPts val="600"/>
              </a:spcBef>
              <a:spcAft>
                <a:spcPts val="600"/>
              </a:spcAft>
              <a:defRPr/>
            </a:pPr>
            <a:r>
              <a:rPr lang="en-GB" sz="1600" dirty="0">
                <a:solidFill>
                  <a:prstClr val="black"/>
                </a:solidFill>
                <a:latin typeface="Aptos" panose="02110004020202020204"/>
              </a:rPr>
              <a:t>Does the threshold point link directly to harm? For example, the simple existence of neurodiversity is not threshold(!)</a:t>
            </a:r>
          </a:p>
          <a:p>
            <a:pPr defTabSz="457200">
              <a:lnSpc>
                <a:spcPct val="100000"/>
              </a:lnSpc>
              <a:spcBef>
                <a:spcPts val="600"/>
              </a:spcBef>
              <a:spcAft>
                <a:spcPts val="600"/>
              </a:spcAft>
              <a:defRPr/>
            </a:pPr>
            <a:r>
              <a:rPr lang="en-GB" sz="1600" dirty="0">
                <a:solidFill>
                  <a:prstClr val="black"/>
                </a:solidFill>
                <a:latin typeface="Aptos" panose="02110004020202020204"/>
              </a:rPr>
              <a:t>If threshold is obviously not satisfied, the court does not have jurisdiction.</a:t>
            </a:r>
          </a:p>
          <a:p>
            <a:pPr marL="0" indent="0">
              <a:lnSpc>
                <a:spcPct val="100000"/>
              </a:lnSpc>
              <a:buNone/>
            </a:pPr>
            <a:endParaRPr lang="en-US" sz="1900" dirty="0"/>
          </a:p>
        </p:txBody>
      </p:sp>
      <p:sp>
        <p:nvSpPr>
          <p:cNvPr id="2" name="Subtitle 2">
            <a:extLst>
              <a:ext uri="{FF2B5EF4-FFF2-40B4-BE49-F238E27FC236}">
                <a16:creationId xmlns:a16="http://schemas.microsoft.com/office/drawing/2014/main" id="{087717AA-27F2-F10C-44A1-52ADBE02330C}"/>
              </a:ext>
            </a:extLst>
          </p:cNvPr>
          <p:cNvSpPr txBox="1">
            <a:spLocks/>
          </p:cNvSpPr>
          <p:nvPr/>
        </p:nvSpPr>
        <p:spPr>
          <a:xfrm>
            <a:off x="566737" y="3358338"/>
            <a:ext cx="10539067" cy="2033647"/>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600"/>
              </a:spcBef>
              <a:spcAft>
                <a:spcPts val="600"/>
              </a:spcAft>
              <a:buClrTx/>
              <a:buSzTx/>
              <a:buFont typeface="Arial" panose="020B0604020202020204" pitchFamily="34" charset="0"/>
              <a:buNone/>
              <a:tabLst/>
              <a:defRPr/>
            </a:pPr>
            <a:r>
              <a:rPr kumimoji="0" lang="en-GB" sz="1600" i="0" u="none" strike="noStrike" kern="1200" cap="none" spc="0" normalizeH="0" baseline="0" noProof="0" dirty="0">
                <a:ln>
                  <a:noFill/>
                </a:ln>
                <a:solidFill>
                  <a:prstClr val="black"/>
                </a:solidFill>
                <a:effectLst/>
                <a:uLnTx/>
                <a:uFillTx/>
                <a:latin typeface="Aptos" panose="02110004020202020204"/>
                <a:ea typeface="+mn-ea"/>
                <a:cs typeface="+mn-cs"/>
              </a:rPr>
              <a:t>Client management:</a:t>
            </a:r>
          </a:p>
          <a:p>
            <a:pPr>
              <a:lnSpc>
                <a:spcPct val="100000"/>
              </a:lnSpc>
              <a:spcBef>
                <a:spcPts val="600"/>
              </a:spcBef>
            </a:pPr>
            <a:r>
              <a:rPr lang="en-US" sz="1600" dirty="0"/>
              <a:t>Relevant date – </a:t>
            </a:r>
            <a:r>
              <a:rPr lang="en-GB" sz="1600" dirty="0">
                <a:solidFill>
                  <a:prstClr val="black"/>
                </a:solidFill>
              </a:rPr>
              <a:t>Threshold captures the reasons the LA are bringing proceedings at the relevant date (the day they bring proceedings or when protective measures were put in place). </a:t>
            </a:r>
          </a:p>
          <a:p>
            <a:pPr>
              <a:lnSpc>
                <a:spcPct val="100000"/>
              </a:lnSpc>
              <a:spcBef>
                <a:spcPts val="600"/>
              </a:spcBef>
            </a:pPr>
            <a:r>
              <a:rPr lang="en-GB" sz="1600" dirty="0">
                <a:solidFill>
                  <a:prstClr val="black"/>
                </a:solidFill>
              </a:rPr>
              <a:t>Does the client dispute threshold? If so, the Local Authority will need to provide the source material.</a:t>
            </a:r>
          </a:p>
          <a:p>
            <a:pPr>
              <a:lnSpc>
                <a:spcPct val="100000"/>
              </a:lnSpc>
              <a:spcBef>
                <a:spcPts val="600"/>
              </a:spcBef>
            </a:pPr>
            <a:r>
              <a:rPr lang="en-US" sz="1600" dirty="0"/>
              <a:t>Crossing threshold does not mean orders will be made</a:t>
            </a:r>
          </a:p>
          <a:p>
            <a:pPr>
              <a:lnSpc>
                <a:spcPct val="100000"/>
              </a:lnSpc>
              <a:spcBef>
                <a:spcPts val="600"/>
              </a:spcBef>
            </a:pPr>
            <a:r>
              <a:rPr lang="en-US" sz="1600" dirty="0"/>
              <a:t>No need to respond to threshold points that relate to another party</a:t>
            </a:r>
          </a:p>
          <a:p>
            <a:pPr>
              <a:lnSpc>
                <a:spcPct val="100000"/>
              </a:lnSpc>
            </a:pPr>
            <a:endParaRPr lang="en-US" sz="1900" dirty="0"/>
          </a:p>
        </p:txBody>
      </p:sp>
    </p:spTree>
    <p:extLst>
      <p:ext uri="{BB962C8B-B14F-4D97-AF65-F5344CB8AC3E}">
        <p14:creationId xmlns:p14="http://schemas.microsoft.com/office/powerpoint/2010/main" val="23122551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2C8D00-A3E2-30CE-C86C-2C80DC313257}"/>
            </a:ext>
          </a:extLst>
        </p:cNvPr>
        <p:cNvGrpSpPr/>
        <p:nvPr/>
      </p:nvGrpSpPr>
      <p:grpSpPr>
        <a:xfrm>
          <a:off x="0" y="0"/>
          <a:ext cx="0" cy="0"/>
          <a:chOff x="0" y="0"/>
          <a:chExt cx="0" cy="0"/>
        </a:xfrm>
      </p:grpSpPr>
      <p:sp>
        <p:nvSpPr>
          <p:cNvPr id="6" name="Subtitle 2">
            <a:extLst>
              <a:ext uri="{FF2B5EF4-FFF2-40B4-BE49-F238E27FC236}">
                <a16:creationId xmlns:a16="http://schemas.microsoft.com/office/drawing/2014/main" id="{82C93CEC-AD32-69A7-F199-0A2A06E101CE}"/>
              </a:ext>
            </a:extLst>
          </p:cNvPr>
          <p:cNvSpPr txBox="1">
            <a:spLocks/>
          </p:cNvSpPr>
          <p:nvPr/>
        </p:nvSpPr>
        <p:spPr>
          <a:xfrm>
            <a:off x="566737" y="557213"/>
            <a:ext cx="7496607" cy="395401"/>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sz="2000" dirty="0">
                <a:solidFill>
                  <a:srgbClr val="D71E48"/>
                </a:solidFill>
              </a:rPr>
              <a:t>Reverse Engineering the Local Authority’s Case Theory</a:t>
            </a:r>
          </a:p>
        </p:txBody>
      </p:sp>
      <p:sp>
        <p:nvSpPr>
          <p:cNvPr id="7" name="Subtitle 2">
            <a:extLst>
              <a:ext uri="{FF2B5EF4-FFF2-40B4-BE49-F238E27FC236}">
                <a16:creationId xmlns:a16="http://schemas.microsoft.com/office/drawing/2014/main" id="{5D047913-39B1-400B-4B71-7E35677FC20F}"/>
              </a:ext>
            </a:extLst>
          </p:cNvPr>
          <p:cNvSpPr txBox="1">
            <a:spLocks/>
          </p:cNvSpPr>
          <p:nvPr/>
        </p:nvSpPr>
        <p:spPr>
          <a:xfrm>
            <a:off x="566737" y="969239"/>
            <a:ext cx="10539067" cy="4068274"/>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defTabSz="457200">
              <a:lnSpc>
                <a:spcPct val="100000"/>
              </a:lnSpc>
              <a:spcBef>
                <a:spcPts val="600"/>
              </a:spcBef>
              <a:spcAft>
                <a:spcPts val="600"/>
              </a:spcAft>
              <a:defRPr/>
            </a:pPr>
            <a:r>
              <a:rPr lang="en-GB" sz="1600" dirty="0">
                <a:solidFill>
                  <a:prstClr val="black"/>
                </a:solidFill>
              </a:rPr>
              <a:t>What type of harm is the child suffering or likely to suffer? </a:t>
            </a:r>
            <a:r>
              <a:rPr lang="en-GB" sz="1600" dirty="0">
                <a:solidFill>
                  <a:srgbClr val="FF0000"/>
                </a:solidFill>
              </a:rPr>
              <a:t>Is there harm?</a:t>
            </a:r>
            <a:endParaRPr lang="en-GB" sz="1600" dirty="0">
              <a:solidFill>
                <a:prstClr val="black"/>
              </a:solidFill>
            </a:endParaRPr>
          </a:p>
          <a:p>
            <a:pPr defTabSz="457200">
              <a:lnSpc>
                <a:spcPct val="100000"/>
              </a:lnSpc>
              <a:spcBef>
                <a:spcPts val="600"/>
              </a:spcBef>
              <a:spcAft>
                <a:spcPts val="600"/>
              </a:spcAft>
              <a:defRPr/>
            </a:pPr>
            <a:r>
              <a:rPr lang="en-GB" sz="1600" dirty="0">
                <a:solidFill>
                  <a:prstClr val="black"/>
                </a:solidFill>
              </a:rPr>
              <a:t>Is the harm significant harm? </a:t>
            </a:r>
            <a:r>
              <a:rPr lang="en-GB" sz="1600" dirty="0">
                <a:solidFill>
                  <a:srgbClr val="FF0000"/>
                </a:solidFill>
              </a:rPr>
              <a:t>Can it be said the harm is not significant? The Local Authority must show why the alleged conduct is significant, not simply that harm occurred. </a:t>
            </a:r>
            <a:endParaRPr lang="en-GB" sz="1600" dirty="0">
              <a:solidFill>
                <a:prstClr val="black"/>
              </a:solidFill>
            </a:endParaRPr>
          </a:p>
          <a:p>
            <a:pPr defTabSz="457200">
              <a:lnSpc>
                <a:spcPct val="100000"/>
              </a:lnSpc>
              <a:spcBef>
                <a:spcPts val="600"/>
              </a:spcBef>
              <a:spcAft>
                <a:spcPts val="600"/>
              </a:spcAft>
              <a:defRPr/>
            </a:pPr>
            <a:r>
              <a:rPr lang="en-GB" sz="1600" dirty="0">
                <a:solidFill>
                  <a:prstClr val="black"/>
                </a:solidFill>
              </a:rPr>
              <a:t>What specific incidents/facts or pieces of evidence illustrate/evidence the harm? What specific facts or pieces of evidence illustrate/evidence the effect of any harm suffered upon the child?</a:t>
            </a:r>
          </a:p>
          <a:p>
            <a:pPr defTabSz="457200">
              <a:lnSpc>
                <a:spcPct val="100000"/>
              </a:lnSpc>
              <a:spcBef>
                <a:spcPts val="600"/>
              </a:spcBef>
              <a:spcAft>
                <a:spcPts val="600"/>
              </a:spcAft>
              <a:defRPr/>
            </a:pPr>
            <a:r>
              <a:rPr lang="en-GB" sz="1600" dirty="0">
                <a:solidFill>
                  <a:prstClr val="black"/>
                </a:solidFill>
              </a:rPr>
              <a:t>How is the harm attributable to the care given (or likely to be given, if the order is not made) by the parents?</a:t>
            </a:r>
          </a:p>
          <a:p>
            <a:pPr defTabSz="457200">
              <a:lnSpc>
                <a:spcPct val="100000"/>
              </a:lnSpc>
              <a:spcBef>
                <a:spcPts val="600"/>
              </a:spcBef>
              <a:spcAft>
                <a:spcPts val="600"/>
              </a:spcAft>
              <a:defRPr/>
            </a:pPr>
            <a:r>
              <a:rPr lang="en-GB" sz="1600" dirty="0">
                <a:solidFill>
                  <a:prstClr val="black"/>
                </a:solidFill>
              </a:rPr>
              <a:t>What specific facts /incidents means that the child is likely to suffer harm in the future?</a:t>
            </a:r>
          </a:p>
          <a:p>
            <a:pPr defTabSz="457200">
              <a:lnSpc>
                <a:spcPct val="100000"/>
              </a:lnSpc>
              <a:spcBef>
                <a:spcPts val="600"/>
              </a:spcBef>
              <a:spcAft>
                <a:spcPts val="600"/>
              </a:spcAft>
              <a:defRPr/>
            </a:pPr>
            <a:r>
              <a:rPr lang="en-GB" sz="1600" dirty="0">
                <a:solidFill>
                  <a:srgbClr val="FF0000"/>
                </a:solidFill>
              </a:rPr>
              <a:t>Can the Local Authority evidence its case or are there gaps? Has the Local Authority failed to show that there is a logical link between the evidence and what they are pleading? Does the Local Authority’s conclusion follow logically?</a:t>
            </a:r>
            <a:endParaRPr lang="en-GB" sz="1600" dirty="0">
              <a:solidFill>
                <a:prstClr val="black"/>
              </a:solidFill>
            </a:endParaRPr>
          </a:p>
          <a:p>
            <a:pPr defTabSz="457200">
              <a:lnSpc>
                <a:spcPct val="100000"/>
              </a:lnSpc>
              <a:spcBef>
                <a:spcPts val="600"/>
              </a:spcBef>
              <a:spcAft>
                <a:spcPts val="600"/>
              </a:spcAft>
              <a:defRPr/>
            </a:pPr>
            <a:r>
              <a:rPr lang="en-GB" sz="1600" dirty="0">
                <a:solidFill>
                  <a:prstClr val="black"/>
                </a:solidFill>
              </a:rPr>
              <a:t>How is the harm attributable to the care given (or likely to be given, if the order is not made) by the parents? </a:t>
            </a:r>
            <a:r>
              <a:rPr lang="en-GB" sz="1600" dirty="0">
                <a:solidFill>
                  <a:srgbClr val="FF0000"/>
                </a:solidFill>
              </a:rPr>
              <a:t>Does the client accept they caused the harm or is there an alternative explanation?</a:t>
            </a:r>
            <a:endParaRPr lang="en-GB" sz="1600" dirty="0">
              <a:solidFill>
                <a:prstClr val="black"/>
              </a:solidFill>
            </a:endParaRPr>
          </a:p>
        </p:txBody>
      </p:sp>
    </p:spTree>
    <p:extLst>
      <p:ext uri="{BB962C8B-B14F-4D97-AF65-F5344CB8AC3E}">
        <p14:creationId xmlns:p14="http://schemas.microsoft.com/office/powerpoint/2010/main" val="35804673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F05A4A-EE06-340E-E5A2-3E437AEBF783}"/>
            </a:ext>
          </a:extLst>
        </p:cNvPr>
        <p:cNvGrpSpPr/>
        <p:nvPr/>
      </p:nvGrpSpPr>
      <p:grpSpPr>
        <a:xfrm>
          <a:off x="0" y="0"/>
          <a:ext cx="0" cy="0"/>
          <a:chOff x="0" y="0"/>
          <a:chExt cx="0" cy="0"/>
        </a:xfrm>
      </p:grpSpPr>
      <p:sp>
        <p:nvSpPr>
          <p:cNvPr id="6" name="Subtitle 2">
            <a:extLst>
              <a:ext uri="{FF2B5EF4-FFF2-40B4-BE49-F238E27FC236}">
                <a16:creationId xmlns:a16="http://schemas.microsoft.com/office/drawing/2014/main" id="{D8F1B87E-2EEC-B20B-A7ED-4DD4B6728A6E}"/>
              </a:ext>
            </a:extLst>
          </p:cNvPr>
          <p:cNvSpPr txBox="1">
            <a:spLocks/>
          </p:cNvSpPr>
          <p:nvPr/>
        </p:nvSpPr>
        <p:spPr>
          <a:xfrm>
            <a:off x="566738" y="557213"/>
            <a:ext cx="4988674" cy="322681"/>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sz="2000" dirty="0">
                <a:solidFill>
                  <a:srgbClr val="D71E48"/>
                </a:solidFill>
              </a:rPr>
              <a:t>Responding to Threshold</a:t>
            </a:r>
          </a:p>
          <a:p>
            <a:pPr marL="0" indent="0">
              <a:lnSpc>
                <a:spcPct val="100000"/>
              </a:lnSpc>
              <a:buFont typeface="Arial" panose="020B0604020202020204" pitchFamily="34" charset="0"/>
              <a:buNone/>
            </a:pPr>
            <a:endParaRPr lang="en-US" sz="2000" dirty="0">
              <a:solidFill>
                <a:srgbClr val="D71E48"/>
              </a:solidFill>
            </a:endParaRPr>
          </a:p>
        </p:txBody>
      </p:sp>
      <p:sp>
        <p:nvSpPr>
          <p:cNvPr id="7" name="Subtitle 2">
            <a:extLst>
              <a:ext uri="{FF2B5EF4-FFF2-40B4-BE49-F238E27FC236}">
                <a16:creationId xmlns:a16="http://schemas.microsoft.com/office/drawing/2014/main" id="{8BEBAE96-758B-8AA9-AB0E-EC925C2908EE}"/>
              </a:ext>
            </a:extLst>
          </p:cNvPr>
          <p:cNvSpPr txBox="1">
            <a:spLocks/>
          </p:cNvSpPr>
          <p:nvPr/>
        </p:nvSpPr>
        <p:spPr>
          <a:xfrm>
            <a:off x="566737" y="952613"/>
            <a:ext cx="10472565" cy="4203849"/>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lnSpc>
                <a:spcPct val="100000"/>
              </a:lnSpc>
              <a:buNone/>
            </a:pPr>
            <a:r>
              <a:rPr lang="en-GB" sz="2000" dirty="0">
                <a:solidFill>
                  <a:prstClr val="black"/>
                </a:solidFill>
              </a:rPr>
              <a:t>When issuing proceedings the LA must have a </a:t>
            </a:r>
            <a:r>
              <a:rPr lang="en-GB" sz="2000" b="1" dirty="0">
                <a:solidFill>
                  <a:prstClr val="black"/>
                </a:solidFill>
              </a:rPr>
              <a:t>clear and properly considered threshold, to which the parents can then respond</a:t>
            </a:r>
            <a:r>
              <a:rPr lang="en-GB" sz="2000" dirty="0">
                <a:solidFill>
                  <a:prstClr val="black"/>
                </a:solidFill>
              </a:rPr>
              <a:t>. Thresholds must be </a:t>
            </a:r>
            <a:r>
              <a:rPr lang="en-GB" sz="2000" b="1" dirty="0">
                <a:solidFill>
                  <a:prstClr val="black"/>
                </a:solidFill>
              </a:rPr>
              <a:t>short and focused</a:t>
            </a:r>
            <a:r>
              <a:rPr lang="en-GB" sz="2000" dirty="0">
                <a:solidFill>
                  <a:prstClr val="black"/>
                </a:solidFill>
              </a:rPr>
              <a:t> on what the LA seeks to prove. In the great majority of cases threshold will be crossed and </a:t>
            </a:r>
            <a:r>
              <a:rPr lang="en-GB" sz="2000" b="1" dirty="0">
                <a:solidFill>
                  <a:prstClr val="black"/>
                </a:solidFill>
              </a:rPr>
              <a:t>long discursive threshold documents neither help the court nor the parties</a:t>
            </a:r>
            <a:r>
              <a:rPr lang="en-GB" sz="2000" dirty="0">
                <a:solidFill>
                  <a:prstClr val="black"/>
                </a:solidFill>
              </a:rPr>
              <a:t>. (‘Make Every Hearing Count’ Case Management Guidance in Public Law Children Cases: March 2022)</a:t>
            </a:r>
          </a:p>
          <a:p>
            <a:pPr marL="0" indent="0">
              <a:lnSpc>
                <a:spcPct val="100000"/>
              </a:lnSpc>
              <a:buNone/>
            </a:pPr>
            <a:endParaRPr lang="en-GB" sz="2000" dirty="0">
              <a:solidFill>
                <a:prstClr val="black"/>
              </a:solidFill>
            </a:endParaRPr>
          </a:p>
          <a:p>
            <a:pPr marL="0" indent="0">
              <a:lnSpc>
                <a:spcPct val="100000"/>
              </a:lnSpc>
              <a:buNone/>
            </a:pPr>
            <a:r>
              <a:rPr lang="en-GB" sz="2000" dirty="0">
                <a:solidFill>
                  <a:prstClr val="black"/>
                </a:solidFill>
              </a:rPr>
              <a:t>PD12A 7.1 “</a:t>
            </a:r>
            <a:r>
              <a:rPr lang="en-GB" sz="2000" dirty="0"/>
              <a:t>‘Threshold Statement’ means a written outline by the legal representative of the LA in the application form of the facts which the LA will seek to establish by evidence or concession to satisfy the threshold criteria under s31(2) of the 1989 Act </a:t>
            </a:r>
            <a:r>
              <a:rPr lang="en-GB" sz="2000" b="1" dirty="0"/>
              <a:t>limited to no more than 2 pages</a:t>
            </a:r>
            <a:r>
              <a:rPr lang="en-GB" sz="2000" dirty="0"/>
              <a:t>”</a:t>
            </a:r>
          </a:p>
          <a:p>
            <a:pPr marL="0" indent="0">
              <a:lnSpc>
                <a:spcPct val="100000"/>
              </a:lnSpc>
              <a:buNone/>
            </a:pPr>
            <a:endParaRPr lang="en-US" sz="1900" dirty="0"/>
          </a:p>
        </p:txBody>
      </p:sp>
    </p:spTree>
    <p:extLst>
      <p:ext uri="{BB962C8B-B14F-4D97-AF65-F5344CB8AC3E}">
        <p14:creationId xmlns:p14="http://schemas.microsoft.com/office/powerpoint/2010/main" val="30995572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05FF09-1C48-27A9-BF94-EAD33FE940D7}"/>
            </a:ext>
          </a:extLst>
        </p:cNvPr>
        <p:cNvGrpSpPr/>
        <p:nvPr/>
      </p:nvGrpSpPr>
      <p:grpSpPr>
        <a:xfrm>
          <a:off x="0" y="0"/>
          <a:ext cx="0" cy="0"/>
          <a:chOff x="0" y="0"/>
          <a:chExt cx="0" cy="0"/>
        </a:xfrm>
      </p:grpSpPr>
      <p:sp>
        <p:nvSpPr>
          <p:cNvPr id="6" name="Subtitle 2">
            <a:extLst>
              <a:ext uri="{FF2B5EF4-FFF2-40B4-BE49-F238E27FC236}">
                <a16:creationId xmlns:a16="http://schemas.microsoft.com/office/drawing/2014/main" id="{F209951E-9AAF-58F9-9BD0-611922C8443C}"/>
              </a:ext>
            </a:extLst>
          </p:cNvPr>
          <p:cNvSpPr txBox="1">
            <a:spLocks/>
          </p:cNvSpPr>
          <p:nvPr/>
        </p:nvSpPr>
        <p:spPr>
          <a:xfrm>
            <a:off x="566738" y="557213"/>
            <a:ext cx="6449204" cy="395400"/>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sz="2000" dirty="0">
                <a:solidFill>
                  <a:srgbClr val="D71E48"/>
                </a:solidFill>
              </a:rPr>
              <a:t>View from the President’s Chambers – Sir James Munby </a:t>
            </a:r>
          </a:p>
        </p:txBody>
      </p:sp>
      <p:sp>
        <p:nvSpPr>
          <p:cNvPr id="7" name="Subtitle 2">
            <a:extLst>
              <a:ext uri="{FF2B5EF4-FFF2-40B4-BE49-F238E27FC236}">
                <a16:creationId xmlns:a16="http://schemas.microsoft.com/office/drawing/2014/main" id="{8B4BF9A5-B6DD-7DA3-1E2B-AE4ACD813F70}"/>
              </a:ext>
            </a:extLst>
          </p:cNvPr>
          <p:cNvSpPr txBox="1">
            <a:spLocks/>
          </p:cNvSpPr>
          <p:nvPr/>
        </p:nvSpPr>
        <p:spPr>
          <a:xfrm>
            <a:off x="566737" y="952613"/>
            <a:ext cx="10539067" cy="4203849"/>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lnSpc>
                <a:spcPct val="100000"/>
              </a:lnSpc>
              <a:buNone/>
            </a:pPr>
            <a:r>
              <a:rPr lang="en-GB" sz="1600" dirty="0"/>
              <a:t>The threshold statement can usually be little more than a page, if that. We need to remember what it is for. It is not necessary for the court to find a mass of specific facts in order to arrive at a proper threshold finding. Take a typical case of chronic neglect. Does the central core of the statement of threshold need to be any more detailed than this?</a:t>
            </a:r>
          </a:p>
          <a:p>
            <a:pPr marL="0" indent="0">
              <a:lnSpc>
                <a:spcPct val="100000"/>
              </a:lnSpc>
              <a:buNone/>
            </a:pPr>
            <a:r>
              <a:rPr lang="en-GB" sz="1600" dirty="0"/>
              <a:t>“The parents have neglected the children. They have</a:t>
            </a:r>
          </a:p>
          <a:p>
            <a:pPr>
              <a:lnSpc>
                <a:spcPct val="100000"/>
              </a:lnSpc>
            </a:pPr>
            <a:r>
              <a:rPr lang="en-GB" sz="1600" dirty="0"/>
              <a:t>Not fed them properly</a:t>
            </a:r>
          </a:p>
          <a:p>
            <a:pPr>
              <a:lnSpc>
                <a:spcPct val="100000"/>
              </a:lnSpc>
            </a:pPr>
            <a:r>
              <a:rPr lang="en-GB" sz="1600" dirty="0"/>
              <a:t>Dressed them in torn and dirty clothes</a:t>
            </a:r>
          </a:p>
          <a:p>
            <a:pPr>
              <a:lnSpc>
                <a:spcPct val="100000"/>
              </a:lnSpc>
            </a:pPr>
            <a:r>
              <a:rPr lang="en-GB" sz="1600" dirty="0"/>
              <a:t>Not supervised them properly</a:t>
            </a:r>
          </a:p>
          <a:p>
            <a:pPr>
              <a:lnSpc>
                <a:spcPct val="100000"/>
              </a:lnSpc>
            </a:pPr>
            <a:r>
              <a:rPr lang="en-GB" sz="1600" dirty="0"/>
              <a:t>Not got them to school or to the doctor or hospital when needed</a:t>
            </a:r>
          </a:p>
          <a:p>
            <a:pPr>
              <a:lnSpc>
                <a:spcPct val="100000"/>
              </a:lnSpc>
            </a:pPr>
            <a:r>
              <a:rPr lang="en-GB" sz="1600" dirty="0"/>
              <a:t>Not played with them or talked to them enough</a:t>
            </a:r>
          </a:p>
          <a:p>
            <a:pPr>
              <a:lnSpc>
                <a:spcPct val="100000"/>
              </a:lnSpc>
            </a:pPr>
            <a:r>
              <a:rPr lang="en-GB" sz="1600" dirty="0"/>
              <a:t>Not listened to the advice of social workers, health visitors and others about how to make things better: and now will not let the social worker visit the children the home [the evidence to support the case being identified by reference to the relevant page numbers in the bundle]”</a:t>
            </a:r>
          </a:p>
          <a:p>
            <a:pPr marL="0" indent="0">
              <a:lnSpc>
                <a:spcPct val="100000"/>
              </a:lnSpc>
              <a:buNone/>
            </a:pPr>
            <a:r>
              <a:rPr lang="en-US" sz="1600" dirty="0"/>
              <a:t>I think not.</a:t>
            </a:r>
            <a:endParaRPr lang="en-GB" sz="1600" dirty="0"/>
          </a:p>
        </p:txBody>
      </p:sp>
    </p:spTree>
    <p:extLst>
      <p:ext uri="{BB962C8B-B14F-4D97-AF65-F5344CB8AC3E}">
        <p14:creationId xmlns:p14="http://schemas.microsoft.com/office/powerpoint/2010/main" val="16179142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5E32B4-C7F7-9566-4280-0BB84B07DBB4}"/>
            </a:ext>
          </a:extLst>
        </p:cNvPr>
        <p:cNvGrpSpPr/>
        <p:nvPr/>
      </p:nvGrpSpPr>
      <p:grpSpPr>
        <a:xfrm>
          <a:off x="0" y="0"/>
          <a:ext cx="0" cy="0"/>
          <a:chOff x="0" y="0"/>
          <a:chExt cx="0" cy="0"/>
        </a:xfrm>
      </p:grpSpPr>
      <p:sp>
        <p:nvSpPr>
          <p:cNvPr id="6" name="Subtitle 2">
            <a:extLst>
              <a:ext uri="{FF2B5EF4-FFF2-40B4-BE49-F238E27FC236}">
                <a16:creationId xmlns:a16="http://schemas.microsoft.com/office/drawing/2014/main" id="{0B6AE4D0-EB2D-5B09-BD4C-3354263E2C87}"/>
              </a:ext>
            </a:extLst>
          </p:cNvPr>
          <p:cNvSpPr txBox="1">
            <a:spLocks/>
          </p:cNvSpPr>
          <p:nvPr/>
        </p:nvSpPr>
        <p:spPr>
          <a:xfrm>
            <a:off x="566738" y="557213"/>
            <a:ext cx="6881466" cy="395400"/>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sz="2000" dirty="0">
                <a:solidFill>
                  <a:srgbClr val="D71E48"/>
                </a:solidFill>
              </a:rPr>
              <a:t>View from the President’s Chambers – Sir James Munby </a:t>
            </a:r>
          </a:p>
        </p:txBody>
      </p:sp>
      <p:sp>
        <p:nvSpPr>
          <p:cNvPr id="7" name="Subtitle 2">
            <a:extLst>
              <a:ext uri="{FF2B5EF4-FFF2-40B4-BE49-F238E27FC236}">
                <a16:creationId xmlns:a16="http://schemas.microsoft.com/office/drawing/2014/main" id="{EFFD40A5-A268-1B15-C60B-A2AD162FB2F2}"/>
              </a:ext>
            </a:extLst>
          </p:cNvPr>
          <p:cNvSpPr txBox="1">
            <a:spLocks/>
          </p:cNvSpPr>
          <p:nvPr/>
        </p:nvSpPr>
        <p:spPr>
          <a:xfrm>
            <a:off x="566737" y="952613"/>
            <a:ext cx="10539067" cy="4203849"/>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lnSpc>
                <a:spcPct val="100000"/>
              </a:lnSpc>
              <a:buNone/>
            </a:pPr>
            <a:r>
              <a:rPr lang="en-GB" sz="1900" dirty="0"/>
              <a:t>What, after all, does the court need? It needs to know what the nature of the local authority’s case is; what the essential factual basis of the case is; what the evidence is upon which the local authority relies to establish its case; what the local authority is asking of the court, and why.</a:t>
            </a:r>
          </a:p>
          <a:p>
            <a:pPr marL="0" indent="0">
              <a:lnSpc>
                <a:spcPct val="100000"/>
              </a:lnSpc>
              <a:buNone/>
            </a:pPr>
            <a:endParaRPr lang="en-GB" sz="1900" dirty="0"/>
          </a:p>
          <a:p>
            <a:pPr marL="0" indent="0">
              <a:lnSpc>
                <a:spcPct val="100000"/>
              </a:lnSpc>
              <a:buNone/>
            </a:pPr>
            <a:r>
              <a:rPr lang="en-GB" sz="1900" dirty="0"/>
              <a:t>Often forgotten:</a:t>
            </a:r>
          </a:p>
          <a:p>
            <a:pPr>
              <a:lnSpc>
                <a:spcPct val="100000"/>
              </a:lnSpc>
            </a:pPr>
            <a:r>
              <a:rPr lang="en-GB" sz="1900" dirty="0"/>
              <a:t>The Local Authority will often plead everything at interim stage. This should be reduced by the final hearing. </a:t>
            </a:r>
          </a:p>
          <a:p>
            <a:pPr>
              <a:lnSpc>
                <a:spcPct val="100000"/>
              </a:lnSpc>
            </a:pPr>
            <a:r>
              <a:rPr lang="en-GB" sz="1900" dirty="0"/>
              <a:t>If there is a dispute on only a few discrete points, does the Local Authority need these? Can threshold be reviewed to enable a conclusion to proceedings at IRH?</a:t>
            </a:r>
          </a:p>
          <a:p>
            <a:pPr>
              <a:lnSpc>
                <a:spcPct val="100000"/>
              </a:lnSpc>
            </a:pPr>
            <a:r>
              <a:rPr lang="en-GB" sz="1900" dirty="0"/>
              <a:t>Remember vulnerable clients (easy read documents, one-page summaries etc)</a:t>
            </a:r>
          </a:p>
          <a:p>
            <a:pPr marL="0" indent="0">
              <a:lnSpc>
                <a:spcPct val="100000"/>
              </a:lnSpc>
              <a:buNone/>
            </a:pPr>
            <a:endParaRPr lang="en-GB" sz="1900" dirty="0"/>
          </a:p>
        </p:txBody>
      </p:sp>
    </p:spTree>
    <p:extLst>
      <p:ext uri="{BB962C8B-B14F-4D97-AF65-F5344CB8AC3E}">
        <p14:creationId xmlns:p14="http://schemas.microsoft.com/office/powerpoint/2010/main" val="21125091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F36DA6-1DC1-4F52-F943-6C96FA2AD987}"/>
            </a:ext>
          </a:extLst>
        </p:cNvPr>
        <p:cNvGrpSpPr/>
        <p:nvPr/>
      </p:nvGrpSpPr>
      <p:grpSpPr>
        <a:xfrm>
          <a:off x="0" y="0"/>
          <a:ext cx="0" cy="0"/>
          <a:chOff x="0" y="0"/>
          <a:chExt cx="0" cy="0"/>
        </a:xfrm>
      </p:grpSpPr>
      <p:sp>
        <p:nvSpPr>
          <p:cNvPr id="6" name="Subtitle 2">
            <a:extLst>
              <a:ext uri="{FF2B5EF4-FFF2-40B4-BE49-F238E27FC236}">
                <a16:creationId xmlns:a16="http://schemas.microsoft.com/office/drawing/2014/main" id="{E8801CD0-7EED-6B96-C316-836F93E98507}"/>
              </a:ext>
            </a:extLst>
          </p:cNvPr>
          <p:cNvSpPr txBox="1">
            <a:spLocks/>
          </p:cNvSpPr>
          <p:nvPr/>
        </p:nvSpPr>
        <p:spPr>
          <a:xfrm>
            <a:off x="566738" y="557213"/>
            <a:ext cx="4988674" cy="322681"/>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sz="2000" dirty="0">
                <a:solidFill>
                  <a:srgbClr val="D71E48"/>
                </a:solidFill>
              </a:rPr>
              <a:t>Examples</a:t>
            </a:r>
          </a:p>
          <a:p>
            <a:pPr marL="0" indent="0">
              <a:lnSpc>
                <a:spcPct val="100000"/>
              </a:lnSpc>
              <a:buFont typeface="Arial" panose="020B0604020202020204" pitchFamily="34" charset="0"/>
              <a:buNone/>
            </a:pPr>
            <a:endParaRPr lang="en-US" sz="2000" dirty="0">
              <a:solidFill>
                <a:srgbClr val="D71E48"/>
              </a:solidFill>
            </a:endParaRPr>
          </a:p>
        </p:txBody>
      </p:sp>
      <p:sp>
        <p:nvSpPr>
          <p:cNvPr id="2" name="Subtitle 2">
            <a:extLst>
              <a:ext uri="{FF2B5EF4-FFF2-40B4-BE49-F238E27FC236}">
                <a16:creationId xmlns:a16="http://schemas.microsoft.com/office/drawing/2014/main" id="{5BC2B2D7-1A0A-D71B-69A7-DA6E2FD39604}"/>
              </a:ext>
            </a:extLst>
          </p:cNvPr>
          <p:cNvSpPr txBox="1">
            <a:spLocks/>
          </p:cNvSpPr>
          <p:nvPr/>
        </p:nvSpPr>
        <p:spPr>
          <a:xfrm>
            <a:off x="566737" y="952613"/>
            <a:ext cx="10539067" cy="4203849"/>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buNone/>
            </a:pPr>
            <a:r>
              <a:rPr lang="en-GB" sz="1600" dirty="0"/>
              <a:t>The local authority relies upon the following facts:</a:t>
            </a:r>
          </a:p>
          <a:p>
            <a:pPr marL="0" indent="0">
              <a:buNone/>
            </a:pPr>
            <a:r>
              <a:rPr lang="en-GB" sz="1600" dirty="0"/>
              <a:t>a) (Mother) and (Father) have lacked positive parenting role models.</a:t>
            </a:r>
          </a:p>
          <a:p>
            <a:pPr marL="0" indent="0">
              <a:buNone/>
            </a:pPr>
            <a:r>
              <a:rPr lang="en-GB" sz="1600" dirty="0"/>
              <a:t>b) (Mother) and (Father) have not always been honest with professionals. For example:</a:t>
            </a:r>
          </a:p>
          <a:p>
            <a:pPr marL="428625" lvl="1" indent="0">
              <a:buNone/>
            </a:pPr>
            <a:r>
              <a:rPr lang="en-GB" sz="1600" dirty="0" err="1"/>
              <a:t>i</a:t>
            </a:r>
            <a:r>
              <a:rPr lang="en-GB" sz="1600" dirty="0"/>
              <a:t>) During the course of the parenting assessment the first respondent was not initially honest about how she came to sustain a black eye; and</a:t>
            </a:r>
          </a:p>
          <a:p>
            <a:pPr marL="428625" lvl="1" indent="0">
              <a:buNone/>
            </a:pPr>
            <a:r>
              <a:rPr lang="en-GB" sz="1600" dirty="0"/>
              <a:t>ii) The second respondent, initially, failed to disclose the extent of his cannabis misuse.</a:t>
            </a:r>
          </a:p>
          <a:p>
            <a:pPr marL="0" indent="0">
              <a:buNone/>
            </a:pPr>
            <a:r>
              <a:rPr lang="en-GB" sz="1600" dirty="0"/>
              <a:t>c) (Mother) and (Father) have failed to consistently engage with professionals and accept the support provided.</a:t>
            </a:r>
          </a:p>
          <a:p>
            <a:pPr marL="0" indent="0">
              <a:buNone/>
            </a:pPr>
            <a:r>
              <a:rPr lang="en-GB" sz="1600" dirty="0"/>
              <a:t>d) …..</a:t>
            </a:r>
          </a:p>
          <a:p>
            <a:pPr marL="0" indent="0">
              <a:buNone/>
            </a:pPr>
            <a:r>
              <a:rPr lang="en-GB" sz="1600" dirty="0"/>
              <a:t>e) (Mother) and (Father) have shown a lack of understanding with to respect to domestic abuse and the impact this has on a child. Prior to the birth of (J) there was an incident whereby both parents injured each other. (Mother) hit (Father) with a shoe and (Father) bit (Mother). On 1 March 2014 the police were contacted by a member of the public with regards to an incident of domestic abuse between (Mother) and (Father).</a:t>
            </a:r>
          </a:p>
          <a:p>
            <a:pPr marL="0" indent="0">
              <a:buNone/>
            </a:pPr>
            <a:r>
              <a:rPr lang="en-GB" sz="1600" dirty="0"/>
              <a:t>f) (Mother) and (Father) lack appropriate positive support networks.</a:t>
            </a:r>
          </a:p>
          <a:p>
            <a:pPr marL="0" indent="0">
              <a:buNone/>
            </a:pPr>
            <a:r>
              <a:rPr lang="en-GB" sz="1600" dirty="0"/>
              <a:t>g) (Father) has a history of cannabis misuse. On 27 January 2013 he received a caution for possession of cannabis.</a:t>
            </a:r>
          </a:p>
          <a:p>
            <a:pPr marL="0" indent="0">
              <a:buNone/>
            </a:pPr>
            <a:r>
              <a:rPr lang="en-GB" sz="1600" dirty="0"/>
              <a:t>h) Throughout the assessment process (Mother) and (Father) have displayed emotional immaturity."</a:t>
            </a:r>
          </a:p>
          <a:p>
            <a:pPr marL="0" indent="0">
              <a:lnSpc>
                <a:spcPct val="100000"/>
              </a:lnSpc>
              <a:buNone/>
            </a:pPr>
            <a:endParaRPr lang="en-GB" sz="1900" dirty="0"/>
          </a:p>
        </p:txBody>
      </p:sp>
    </p:spTree>
    <p:extLst>
      <p:ext uri="{BB962C8B-B14F-4D97-AF65-F5344CB8AC3E}">
        <p14:creationId xmlns:p14="http://schemas.microsoft.com/office/powerpoint/2010/main" val="24431944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44BFF0-18A2-56B3-71E6-83A724FC2ABA}"/>
            </a:ext>
          </a:extLst>
        </p:cNvPr>
        <p:cNvGrpSpPr/>
        <p:nvPr/>
      </p:nvGrpSpPr>
      <p:grpSpPr>
        <a:xfrm>
          <a:off x="0" y="0"/>
          <a:ext cx="0" cy="0"/>
          <a:chOff x="0" y="0"/>
          <a:chExt cx="0" cy="0"/>
        </a:xfrm>
      </p:grpSpPr>
      <p:sp>
        <p:nvSpPr>
          <p:cNvPr id="6" name="Subtitle 2">
            <a:extLst>
              <a:ext uri="{FF2B5EF4-FFF2-40B4-BE49-F238E27FC236}">
                <a16:creationId xmlns:a16="http://schemas.microsoft.com/office/drawing/2014/main" id="{EC64B280-6B41-355B-0378-4BC2A6AD3778}"/>
              </a:ext>
            </a:extLst>
          </p:cNvPr>
          <p:cNvSpPr txBox="1">
            <a:spLocks/>
          </p:cNvSpPr>
          <p:nvPr/>
        </p:nvSpPr>
        <p:spPr>
          <a:xfrm>
            <a:off x="566738" y="557213"/>
            <a:ext cx="4988674" cy="322681"/>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sz="2000" dirty="0">
                <a:solidFill>
                  <a:srgbClr val="D71E48"/>
                </a:solidFill>
              </a:rPr>
              <a:t>Examples</a:t>
            </a:r>
          </a:p>
          <a:p>
            <a:pPr marL="0" indent="0">
              <a:lnSpc>
                <a:spcPct val="100000"/>
              </a:lnSpc>
              <a:buFont typeface="Arial" panose="020B0604020202020204" pitchFamily="34" charset="0"/>
              <a:buNone/>
            </a:pPr>
            <a:endParaRPr lang="en-US" sz="2000" dirty="0">
              <a:solidFill>
                <a:srgbClr val="D71E48"/>
              </a:solidFill>
            </a:endParaRPr>
          </a:p>
        </p:txBody>
      </p:sp>
      <p:sp>
        <p:nvSpPr>
          <p:cNvPr id="2" name="Subtitle 2">
            <a:extLst>
              <a:ext uri="{FF2B5EF4-FFF2-40B4-BE49-F238E27FC236}">
                <a16:creationId xmlns:a16="http://schemas.microsoft.com/office/drawing/2014/main" id="{50974E10-BED5-EE09-2B2D-8BB9039A5F1E}"/>
              </a:ext>
            </a:extLst>
          </p:cNvPr>
          <p:cNvSpPr txBox="1">
            <a:spLocks/>
          </p:cNvSpPr>
          <p:nvPr/>
        </p:nvSpPr>
        <p:spPr>
          <a:xfrm>
            <a:off x="566737" y="952613"/>
            <a:ext cx="10539067" cy="4203849"/>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buNone/>
            </a:pPr>
            <a:r>
              <a:rPr lang="en-GB" sz="1900" b="1" dirty="0"/>
              <a:t>Re J (a child) [2015] EWCA </a:t>
            </a:r>
            <a:r>
              <a:rPr lang="en-GB" sz="1900" b="1" dirty="0" err="1"/>
              <a:t>Civ</a:t>
            </a:r>
            <a:r>
              <a:rPr lang="en-GB" sz="1900" b="1" dirty="0"/>
              <a:t> 222</a:t>
            </a:r>
          </a:p>
          <a:p>
            <a:pPr marL="0" indent="0">
              <a:buNone/>
            </a:pPr>
            <a:r>
              <a:rPr lang="en-GB" sz="1900" dirty="0"/>
              <a:t>The threshold findings are of note for a number of reasons. Firstly, the only specific factual matters referred to are the admitted incident 9 months prior to the child's birth where the mother sustained a bruise and a bite mark, the 1</a:t>
            </a:r>
            <a:r>
              <a:rPr lang="en-GB" sz="1900" baseline="30000" dirty="0"/>
              <a:t>st</a:t>
            </a:r>
            <a:r>
              <a:rPr lang="en-GB" sz="1900" dirty="0"/>
              <a:t> March 2014 incident where clothes were thrown out of a window and a caution for possession of cannabis nearly a year prior to J's birth. The other matters relied upon (lack of parenting model, 'not always honest', fail to engage consistently/accept support and displaying emotional maturity) are in the most general terms. </a:t>
            </a:r>
            <a:r>
              <a:rPr lang="en-GB" sz="1900" b="1" dirty="0"/>
              <a:t>The 'findings' do not identify what significant harm the judge has found that 'the child [J] has suffered'; </a:t>
            </a:r>
            <a:r>
              <a:rPr lang="en-GB" sz="1900" dirty="0"/>
              <a:t>no such harm is found to be proved in the body of the judgment and it was common ground that J had been in foster care (albeit together with the mother for the first three weeks) throughout his life. </a:t>
            </a:r>
            <a:r>
              <a:rPr lang="en-GB" sz="1900" b="1" dirty="0"/>
              <a:t>Looking to the future, the type of significant harm that the judge finds that J is likely to suffer is not identified</a:t>
            </a:r>
            <a:r>
              <a:rPr lang="en-GB" sz="1900" dirty="0"/>
              <a:t>, save that the judge does hold (in paragraph 36) that the 'significant damage which would be occasioned to this child is in the same bracket as the damage which has been caused to both these two young parents, and in particular the mother.’ [27]</a:t>
            </a:r>
          </a:p>
          <a:p>
            <a:pPr marL="0" indent="0">
              <a:lnSpc>
                <a:spcPct val="100000"/>
              </a:lnSpc>
              <a:buNone/>
            </a:pPr>
            <a:endParaRPr lang="en-GB" sz="1900" dirty="0"/>
          </a:p>
        </p:txBody>
      </p:sp>
    </p:spTree>
    <p:extLst>
      <p:ext uri="{BB962C8B-B14F-4D97-AF65-F5344CB8AC3E}">
        <p14:creationId xmlns:p14="http://schemas.microsoft.com/office/powerpoint/2010/main" val="9839816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D0A97A-05DA-ED65-3B4D-B638C9727916}"/>
            </a:ext>
          </a:extLst>
        </p:cNvPr>
        <p:cNvGrpSpPr/>
        <p:nvPr/>
      </p:nvGrpSpPr>
      <p:grpSpPr>
        <a:xfrm>
          <a:off x="0" y="0"/>
          <a:ext cx="0" cy="0"/>
          <a:chOff x="0" y="0"/>
          <a:chExt cx="0" cy="0"/>
        </a:xfrm>
      </p:grpSpPr>
      <p:sp>
        <p:nvSpPr>
          <p:cNvPr id="6" name="Subtitle 2">
            <a:extLst>
              <a:ext uri="{FF2B5EF4-FFF2-40B4-BE49-F238E27FC236}">
                <a16:creationId xmlns:a16="http://schemas.microsoft.com/office/drawing/2014/main" id="{3F548B2D-22AB-9D9A-8CE5-F42F865AFE6A}"/>
              </a:ext>
            </a:extLst>
          </p:cNvPr>
          <p:cNvSpPr txBox="1">
            <a:spLocks/>
          </p:cNvSpPr>
          <p:nvPr/>
        </p:nvSpPr>
        <p:spPr>
          <a:xfrm>
            <a:off x="566738" y="557213"/>
            <a:ext cx="4988674" cy="322681"/>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sz="2000" dirty="0">
                <a:solidFill>
                  <a:srgbClr val="D71E48"/>
                </a:solidFill>
              </a:rPr>
              <a:t>Examples</a:t>
            </a:r>
          </a:p>
          <a:p>
            <a:pPr marL="0" indent="0">
              <a:lnSpc>
                <a:spcPct val="100000"/>
              </a:lnSpc>
              <a:buFont typeface="Arial" panose="020B0604020202020204" pitchFamily="34" charset="0"/>
              <a:buNone/>
            </a:pPr>
            <a:endParaRPr lang="en-US" sz="2000" dirty="0">
              <a:solidFill>
                <a:srgbClr val="D71E48"/>
              </a:solidFill>
            </a:endParaRPr>
          </a:p>
        </p:txBody>
      </p:sp>
      <p:sp>
        <p:nvSpPr>
          <p:cNvPr id="2" name="Subtitle 2">
            <a:extLst>
              <a:ext uri="{FF2B5EF4-FFF2-40B4-BE49-F238E27FC236}">
                <a16:creationId xmlns:a16="http://schemas.microsoft.com/office/drawing/2014/main" id="{344308A3-4A2B-D9FB-F0EA-43B7EC6B292E}"/>
              </a:ext>
            </a:extLst>
          </p:cNvPr>
          <p:cNvSpPr txBox="1">
            <a:spLocks/>
          </p:cNvSpPr>
          <p:nvPr/>
        </p:nvSpPr>
        <p:spPr>
          <a:xfrm>
            <a:off x="566737" y="952613"/>
            <a:ext cx="10539067" cy="4203849"/>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buNone/>
            </a:pPr>
            <a:r>
              <a:rPr lang="en-GB" sz="1900" dirty="0"/>
              <a:t>(Mother’s) current partner, (father), has been described as a serial domestic abuser and has been accused of rape, stalking, criminal damage, burglary and theft. (Social Work Chronology, Initial Social Work Statement)</a:t>
            </a:r>
          </a:p>
          <a:p>
            <a:pPr marL="0" indent="0">
              <a:buNone/>
            </a:pPr>
            <a:r>
              <a:rPr lang="en-GB" sz="1900" dirty="0"/>
              <a:t>Between April - September there were 3 domestic incidents between (mother) and (father). (Mother) alleged assault, hitting, kicking, hair pulling and verbal abuse. (Child) is at risk of being caught in the crossfire of a domestic abuse incident. (Initial Social Work Statement)</a:t>
            </a:r>
          </a:p>
          <a:p>
            <a:pPr marL="0" indent="0">
              <a:buNone/>
            </a:pPr>
            <a:endParaRPr lang="en-GB" sz="1900" dirty="0"/>
          </a:p>
          <a:p>
            <a:pPr marL="0" indent="0">
              <a:buNone/>
            </a:pPr>
            <a:r>
              <a:rPr lang="en-GB" sz="1900" dirty="0"/>
              <a:t>AMENDED TO</a:t>
            </a:r>
          </a:p>
          <a:p>
            <a:pPr marL="0" indent="0">
              <a:buNone/>
            </a:pPr>
            <a:r>
              <a:rPr lang="en-GB" sz="1900" dirty="0"/>
              <a:t>(Mother’s) current partner, (father), is a serial domestic abuser and has a significant criminal history including Offences Against the person (date), Common Assault (date) and Destroying or Damaging Property (date). (Social Work Chronology, Initial Social Work Statement, PNC)</a:t>
            </a:r>
          </a:p>
          <a:p>
            <a:pPr marL="0" indent="0">
              <a:buNone/>
            </a:pPr>
            <a:r>
              <a:rPr lang="en-GB" sz="1900" dirty="0"/>
              <a:t>Between April - September there were 3 domestic incidents between (mother) and (father). (Mother) told police that she had been subject to assault, hitting, kicking, hair pulling and verbal abuse. (Child) is at risk of being caught in the crossfire of a domestic abuse incident. (Initial Social Work Statement)</a:t>
            </a:r>
          </a:p>
        </p:txBody>
      </p:sp>
    </p:spTree>
    <p:extLst>
      <p:ext uri="{BB962C8B-B14F-4D97-AF65-F5344CB8AC3E}">
        <p14:creationId xmlns:p14="http://schemas.microsoft.com/office/powerpoint/2010/main" val="34869217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69C808-F363-21A4-1F6F-1D681205952A}"/>
            </a:ext>
          </a:extLst>
        </p:cNvPr>
        <p:cNvGrpSpPr/>
        <p:nvPr/>
      </p:nvGrpSpPr>
      <p:grpSpPr>
        <a:xfrm>
          <a:off x="0" y="0"/>
          <a:ext cx="0" cy="0"/>
          <a:chOff x="0" y="0"/>
          <a:chExt cx="0" cy="0"/>
        </a:xfrm>
      </p:grpSpPr>
      <p:sp>
        <p:nvSpPr>
          <p:cNvPr id="6" name="Subtitle 2">
            <a:extLst>
              <a:ext uri="{FF2B5EF4-FFF2-40B4-BE49-F238E27FC236}">
                <a16:creationId xmlns:a16="http://schemas.microsoft.com/office/drawing/2014/main" id="{65B1C5E9-290D-2EAF-1E1F-C659E2B5D582}"/>
              </a:ext>
            </a:extLst>
          </p:cNvPr>
          <p:cNvSpPr txBox="1">
            <a:spLocks/>
          </p:cNvSpPr>
          <p:nvPr/>
        </p:nvSpPr>
        <p:spPr>
          <a:xfrm>
            <a:off x="566738" y="557213"/>
            <a:ext cx="10156680" cy="395400"/>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GB" sz="2000" dirty="0">
                <a:solidFill>
                  <a:srgbClr val="D71E48"/>
                </a:solidFill>
              </a:rPr>
              <a:t>Re D (Threshold Findings and Final Orders at IRH) [2025] EWCA </a:t>
            </a:r>
            <a:r>
              <a:rPr lang="en-GB" sz="2000" dirty="0" err="1">
                <a:solidFill>
                  <a:srgbClr val="D71E48"/>
                </a:solidFill>
              </a:rPr>
              <a:t>Civ</a:t>
            </a:r>
            <a:r>
              <a:rPr lang="en-GB" sz="2000" dirty="0">
                <a:solidFill>
                  <a:srgbClr val="D71E48"/>
                </a:solidFill>
              </a:rPr>
              <a:t> 1362</a:t>
            </a:r>
            <a:endParaRPr lang="en-US" sz="2000" dirty="0">
              <a:solidFill>
                <a:srgbClr val="D71E48"/>
              </a:solidFill>
            </a:endParaRPr>
          </a:p>
          <a:p>
            <a:pPr marL="0" indent="0">
              <a:lnSpc>
                <a:spcPct val="100000"/>
              </a:lnSpc>
              <a:buFont typeface="Arial" panose="020B0604020202020204" pitchFamily="34" charset="0"/>
              <a:buNone/>
            </a:pPr>
            <a:endParaRPr lang="en-US" sz="2000" dirty="0">
              <a:solidFill>
                <a:srgbClr val="D71E48"/>
              </a:solidFill>
            </a:endParaRPr>
          </a:p>
        </p:txBody>
      </p:sp>
      <p:sp>
        <p:nvSpPr>
          <p:cNvPr id="2" name="Subtitle 2">
            <a:extLst>
              <a:ext uri="{FF2B5EF4-FFF2-40B4-BE49-F238E27FC236}">
                <a16:creationId xmlns:a16="http://schemas.microsoft.com/office/drawing/2014/main" id="{4E9004AA-EDB3-7577-D521-FF00D642ABD8}"/>
              </a:ext>
            </a:extLst>
          </p:cNvPr>
          <p:cNvSpPr txBox="1">
            <a:spLocks/>
          </p:cNvSpPr>
          <p:nvPr/>
        </p:nvSpPr>
        <p:spPr>
          <a:xfrm>
            <a:off x="566737" y="952613"/>
            <a:ext cx="10539067" cy="4203849"/>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buNone/>
            </a:pPr>
            <a:r>
              <a:rPr lang="en-GB" sz="1600" dirty="0"/>
              <a:t>“First, section 31(2) CA 1989 places the obligation squarely on "the court" to be "satisfied" of the threshold criteria; the section is explicit that the court can "only" go on to make an order under Part IV if it is so satisfied. This means that the threshold cannot be determinatively resolved by agreement between the parties, nor by default; the court </a:t>
            </a:r>
            <a:r>
              <a:rPr lang="en-GB" sz="1600" i="1" dirty="0"/>
              <a:t>must</a:t>
            </a:r>
            <a:r>
              <a:rPr lang="en-GB" sz="1600" dirty="0"/>
              <a:t> scrutinise the documents and satisfy itself of proof of the same and say why it is so satisfied.” [40]</a:t>
            </a:r>
          </a:p>
          <a:p>
            <a:pPr marL="0" indent="0">
              <a:buNone/>
            </a:pPr>
            <a:r>
              <a:rPr lang="en-GB" sz="1600" dirty="0"/>
              <a:t>“There is no less a duty upon the judge to express clearly their findings and reasons if any of the parties (the parents in this instance) are absent from the hearing at which these crucial decisions are being made, even if absent by their own choosing. Moreover, it should be remembered that the child herself may as an adult wish to know more about the history of her childhood and early life, and in particular the reasons for her separation from her parents and the permanent severance of her family ties.” [48]</a:t>
            </a:r>
          </a:p>
          <a:p>
            <a:pPr marL="0" indent="0">
              <a:buNone/>
            </a:pPr>
            <a:r>
              <a:rPr lang="en-GB" sz="1600" dirty="0"/>
              <a:t>“I am troubled about the provision in paragraph [148] of the Standard Orders by which respondents are "deemed" to accept the "threshold allegations made by the local authority" (i.e., the allegations advanced in support of the threshold criteria) in the absence of a document filed in response. This is not in my view a safe basis on which a court should proceed on a matter of such importance; such an order may well have the effect (as shown by this case) of reducing or discouraging judicial engagement in conducting analysis by reference to the burden of proof of evidence necessary to establish the threshold facts. The effect is all too easy to see – that the determination of threshold becomes more of an administrative than a judicial act.” [57]</a:t>
            </a:r>
          </a:p>
        </p:txBody>
      </p:sp>
    </p:spTree>
    <p:extLst>
      <p:ext uri="{BB962C8B-B14F-4D97-AF65-F5344CB8AC3E}">
        <p14:creationId xmlns:p14="http://schemas.microsoft.com/office/powerpoint/2010/main" val="37362347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39FFDE-9518-5E4A-5804-4CA2CF8D8FDC}"/>
            </a:ext>
          </a:extLst>
        </p:cNvPr>
        <p:cNvGrpSpPr/>
        <p:nvPr/>
      </p:nvGrpSpPr>
      <p:grpSpPr>
        <a:xfrm>
          <a:off x="0" y="0"/>
          <a:ext cx="0" cy="0"/>
          <a:chOff x="0" y="0"/>
          <a:chExt cx="0" cy="0"/>
        </a:xfrm>
      </p:grpSpPr>
      <p:sp>
        <p:nvSpPr>
          <p:cNvPr id="6" name="Subtitle 2">
            <a:extLst>
              <a:ext uri="{FF2B5EF4-FFF2-40B4-BE49-F238E27FC236}">
                <a16:creationId xmlns:a16="http://schemas.microsoft.com/office/drawing/2014/main" id="{2A6C53B2-B771-749C-440A-2598575E6B50}"/>
              </a:ext>
            </a:extLst>
          </p:cNvPr>
          <p:cNvSpPr txBox="1">
            <a:spLocks/>
          </p:cNvSpPr>
          <p:nvPr/>
        </p:nvSpPr>
        <p:spPr>
          <a:xfrm>
            <a:off x="566738" y="557213"/>
            <a:ext cx="4988674" cy="322681"/>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sz="2000" dirty="0">
                <a:solidFill>
                  <a:srgbClr val="D71E48"/>
                </a:solidFill>
              </a:rPr>
              <a:t>South East Circuit Public Law Protocol</a:t>
            </a:r>
          </a:p>
          <a:p>
            <a:pPr marL="0" indent="0">
              <a:lnSpc>
                <a:spcPct val="100000"/>
              </a:lnSpc>
              <a:buFont typeface="Arial" panose="020B0604020202020204" pitchFamily="34" charset="0"/>
              <a:buNone/>
            </a:pPr>
            <a:endParaRPr lang="en-US" sz="2000" dirty="0">
              <a:solidFill>
                <a:srgbClr val="D71E48"/>
              </a:solidFill>
            </a:endParaRPr>
          </a:p>
        </p:txBody>
      </p:sp>
      <p:sp>
        <p:nvSpPr>
          <p:cNvPr id="2" name="Subtitle 2">
            <a:extLst>
              <a:ext uri="{FF2B5EF4-FFF2-40B4-BE49-F238E27FC236}">
                <a16:creationId xmlns:a16="http://schemas.microsoft.com/office/drawing/2014/main" id="{81E06767-1B5F-6563-8682-DBE1E71D40EA}"/>
              </a:ext>
            </a:extLst>
          </p:cNvPr>
          <p:cNvSpPr txBox="1">
            <a:spLocks/>
          </p:cNvSpPr>
          <p:nvPr/>
        </p:nvSpPr>
        <p:spPr>
          <a:xfrm>
            <a:off x="566737" y="952613"/>
            <a:ext cx="10539067" cy="4203849"/>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buNone/>
            </a:pPr>
            <a:r>
              <a:rPr lang="en-GB" sz="1900" dirty="0"/>
              <a:t>Case Management Hearing:</a:t>
            </a:r>
          </a:p>
          <a:p>
            <a:r>
              <a:rPr lang="en-GB" sz="1900" dirty="0"/>
              <a:t>Full parental response to be filed and served before the Advocates’ Meeting</a:t>
            </a:r>
          </a:p>
          <a:p>
            <a:r>
              <a:rPr lang="en-GB" sz="1900" dirty="0"/>
              <a:t>Any application for extensions of time will need to be justified. Parties should expect judges to refuse these. </a:t>
            </a:r>
          </a:p>
          <a:p>
            <a:r>
              <a:rPr lang="en-GB" sz="1900" dirty="0"/>
              <a:t>The response must identify any alternative carers and expert reports sought</a:t>
            </a:r>
          </a:p>
          <a:p>
            <a:r>
              <a:rPr lang="en-GB" sz="1900" dirty="0"/>
              <a:t>Parties will be expected to resolve/determine/narrow threshold issues. The judge will, where appropriate, determine threshold on the evidence at the CMH. </a:t>
            </a:r>
          </a:p>
          <a:p>
            <a:endParaRPr lang="en-GB" sz="1900" dirty="0"/>
          </a:p>
          <a:p>
            <a:pPr marL="0" indent="0">
              <a:buNone/>
            </a:pPr>
            <a:r>
              <a:rPr lang="en-GB" sz="1900" dirty="0"/>
              <a:t>Issues Resolution Hearing/Early Final Hearing:</a:t>
            </a:r>
          </a:p>
          <a:p>
            <a:r>
              <a:rPr lang="en-GB" sz="1900" dirty="0"/>
              <a:t>The court will scrutinise the admitted evidence and determine whether threshold is met or whether it is necessary to determine any other issues. Narrow disputed issues in relation to threshold and/or welfare will be dealt with by submissions or oral evidence where necessary. </a:t>
            </a:r>
          </a:p>
        </p:txBody>
      </p:sp>
    </p:spTree>
    <p:extLst>
      <p:ext uri="{BB962C8B-B14F-4D97-AF65-F5344CB8AC3E}">
        <p14:creationId xmlns:p14="http://schemas.microsoft.com/office/powerpoint/2010/main" val="28966516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64AE3B75-DBAE-D2C0-C677-6BFDC90F724A}"/>
              </a:ext>
            </a:extLst>
          </p:cNvPr>
          <p:cNvSpPr>
            <a:spLocks noGrp="1"/>
          </p:cNvSpPr>
          <p:nvPr>
            <p:ph type="subTitle" idx="4294967295"/>
          </p:nvPr>
        </p:nvSpPr>
        <p:spPr>
          <a:xfrm>
            <a:off x="0" y="3497406"/>
            <a:ext cx="5254756" cy="2588558"/>
          </a:xfrm>
          <a:prstGeom prst="rect">
            <a:avLst/>
          </a:prstGeom>
        </p:spPr>
        <p:txBody>
          <a:bodyPr lIns="0" tIns="0" rIns="0" bIns="0"/>
          <a:lstStyle/>
          <a:p>
            <a:pPr marL="0" indent="0" algn="ctr">
              <a:lnSpc>
                <a:spcPct val="100000"/>
              </a:lnSpc>
              <a:buNone/>
            </a:pPr>
            <a:r>
              <a:rPr lang="en-US" sz="4000" dirty="0">
                <a:solidFill>
                  <a:schemeClr val="bg1"/>
                </a:solidFill>
              </a:rPr>
              <a:t>  </a:t>
            </a:r>
            <a:r>
              <a:rPr lang="en-US" sz="2800" dirty="0">
                <a:solidFill>
                  <a:schemeClr val="bg1"/>
                </a:solidFill>
                <a:cs typeface="Times New Roman" panose="02020603050405020304" pitchFamily="18" charset="0"/>
              </a:rPr>
              <a:t>How to prepare for a Fact Find Hearing?</a:t>
            </a:r>
            <a:endParaRPr lang="en-US" sz="2800" dirty="0">
              <a:solidFill>
                <a:schemeClr val="bg1"/>
              </a:solidFill>
            </a:endParaRPr>
          </a:p>
        </p:txBody>
      </p:sp>
      <p:sp>
        <p:nvSpPr>
          <p:cNvPr id="5" name="Subtitle 2">
            <a:extLst>
              <a:ext uri="{FF2B5EF4-FFF2-40B4-BE49-F238E27FC236}">
                <a16:creationId xmlns:a16="http://schemas.microsoft.com/office/drawing/2014/main" id="{77CC190A-4CFC-C099-2455-0C5D1C301580}"/>
              </a:ext>
            </a:extLst>
          </p:cNvPr>
          <p:cNvSpPr txBox="1">
            <a:spLocks/>
          </p:cNvSpPr>
          <p:nvPr/>
        </p:nvSpPr>
        <p:spPr>
          <a:xfrm>
            <a:off x="501888" y="6235051"/>
            <a:ext cx="9724397" cy="1084139"/>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sz="1800" dirty="0">
                <a:solidFill>
                  <a:schemeClr val="bg1"/>
                </a:solidFill>
                <a:cs typeface="Times New Roman" panose="02020603050405020304" pitchFamily="18" charset="0"/>
              </a:rPr>
              <a:t>Cerys Sayer</a:t>
            </a:r>
          </a:p>
          <a:p>
            <a:pPr marL="0" indent="0">
              <a:lnSpc>
                <a:spcPct val="100000"/>
              </a:lnSpc>
              <a:buFont typeface="Arial" panose="020B0604020202020204" pitchFamily="34" charset="0"/>
              <a:buNone/>
            </a:pPr>
            <a:endParaRPr lang="en-US" sz="4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2416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2">
            <a:extLst>
              <a:ext uri="{FF2B5EF4-FFF2-40B4-BE49-F238E27FC236}">
                <a16:creationId xmlns:a16="http://schemas.microsoft.com/office/drawing/2014/main" id="{DE9BA9C9-0A41-1A47-F258-ADCCB19B31DE}"/>
              </a:ext>
            </a:extLst>
          </p:cNvPr>
          <p:cNvSpPr txBox="1">
            <a:spLocks/>
          </p:cNvSpPr>
          <p:nvPr/>
        </p:nvSpPr>
        <p:spPr>
          <a:xfrm>
            <a:off x="416134" y="0"/>
            <a:ext cx="10052924" cy="5524728"/>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lgn="ctr">
              <a:lnSpc>
                <a:spcPct val="100000"/>
              </a:lnSpc>
              <a:buFont typeface="Arial" panose="020B0604020202020204" pitchFamily="34" charset="0"/>
              <a:buNone/>
            </a:pPr>
            <a:endParaRPr lang="en-US" sz="2000" dirty="0">
              <a:solidFill>
                <a:srgbClr val="D71E48"/>
              </a:solidFill>
            </a:endParaRPr>
          </a:p>
          <a:p>
            <a:pPr marL="0" indent="0" algn="ctr">
              <a:lnSpc>
                <a:spcPct val="100000"/>
              </a:lnSpc>
              <a:buFont typeface="Arial" panose="020B0604020202020204" pitchFamily="34" charset="0"/>
              <a:buNone/>
            </a:pPr>
            <a:endParaRPr lang="en-US" sz="800" dirty="0">
              <a:solidFill>
                <a:srgbClr val="D71E48"/>
              </a:solidFill>
            </a:endParaRPr>
          </a:p>
          <a:p>
            <a:pPr marL="0" indent="0" algn="ctr">
              <a:lnSpc>
                <a:spcPct val="100000"/>
              </a:lnSpc>
              <a:buFont typeface="Arial" panose="020B0604020202020204" pitchFamily="34" charset="0"/>
              <a:buNone/>
            </a:pPr>
            <a:r>
              <a:rPr lang="en-GB" sz="4800" b="1" dirty="0">
                <a:solidFill>
                  <a:srgbClr val="D71E48"/>
                </a:solidFill>
                <a:latin typeface="Times New Roman" panose="02020603050405020304" pitchFamily="18" charset="0"/>
                <a:ea typeface="Aptos" panose="020B0004020202020204" pitchFamily="34" charset="0"/>
                <a:cs typeface="Times New Roman" panose="02020603050405020304" pitchFamily="18" charset="0"/>
              </a:rPr>
              <a:t>HOW TO PREPARE A </a:t>
            </a:r>
          </a:p>
          <a:p>
            <a:pPr marL="0" indent="0" algn="ctr">
              <a:lnSpc>
                <a:spcPct val="100000"/>
              </a:lnSpc>
              <a:buFont typeface="Arial" panose="020B0604020202020204" pitchFamily="34" charset="0"/>
              <a:buNone/>
            </a:pPr>
            <a:r>
              <a:rPr lang="en-GB" sz="4800" b="1" dirty="0">
                <a:solidFill>
                  <a:srgbClr val="D71E48"/>
                </a:solidFill>
                <a:effectLst/>
                <a:latin typeface="Times New Roman" panose="02020603050405020304" pitchFamily="18" charset="0"/>
                <a:ea typeface="Aptos" panose="020B0004020202020204" pitchFamily="34" charset="0"/>
                <a:cs typeface="Times New Roman" panose="02020603050405020304" pitchFamily="18" charset="0"/>
              </a:rPr>
              <a:t>FACT FIND HEARING</a:t>
            </a:r>
            <a:endParaRPr lang="en-GB" sz="4800" b="1" dirty="0">
              <a:effectLst/>
              <a:latin typeface="Times New Roman" panose="02020603050405020304" pitchFamily="18" charset="0"/>
              <a:ea typeface="Aptos" panose="020B0004020202020204" pitchFamily="34" charset="0"/>
              <a:cs typeface="Times New Roman" panose="02020603050405020304" pitchFamily="18" charset="0"/>
            </a:endParaRPr>
          </a:p>
          <a:p>
            <a:pPr marL="0" indent="0" algn="ctr">
              <a:lnSpc>
                <a:spcPct val="100000"/>
              </a:lnSpc>
              <a:buFont typeface="Arial" panose="020B0604020202020204" pitchFamily="34" charset="0"/>
              <a:buNone/>
            </a:pPr>
            <a:r>
              <a:rPr lang="en-GB" sz="6000" b="1" dirty="0">
                <a:latin typeface="Times New Roman" panose="02020603050405020304" pitchFamily="18" charset="0"/>
                <a:ea typeface="Aptos" panose="020B0004020202020204" pitchFamily="34" charset="0"/>
                <a:cs typeface="Times New Roman" panose="02020603050405020304" pitchFamily="18" charset="0"/>
              </a:rPr>
              <a:t>CARE &amp; PRIVATE LAW</a:t>
            </a:r>
          </a:p>
          <a:p>
            <a:pPr marL="0" indent="0" algn="ctr">
              <a:lnSpc>
                <a:spcPct val="100000"/>
              </a:lnSpc>
              <a:buFont typeface="Arial" panose="020B0604020202020204" pitchFamily="34" charset="0"/>
              <a:buNone/>
            </a:pPr>
            <a:r>
              <a:rPr lang="en-GB" sz="4400" b="1" dirty="0">
                <a:solidFill>
                  <a:srgbClr val="D71E48"/>
                </a:solidFill>
                <a:latin typeface="Times New Roman" panose="02020603050405020304" pitchFamily="18" charset="0"/>
                <a:ea typeface="Aptos" panose="020B0004020202020204" pitchFamily="34" charset="0"/>
                <a:cs typeface="Times New Roman" panose="02020603050405020304" pitchFamily="18" charset="0"/>
              </a:rPr>
              <a:t>RECENT CASE LAW</a:t>
            </a:r>
          </a:p>
          <a:p>
            <a:pPr marL="0" indent="0" algn="ctr">
              <a:lnSpc>
                <a:spcPct val="100000"/>
              </a:lnSpc>
              <a:buFont typeface="Arial" panose="020B0604020202020204" pitchFamily="34" charset="0"/>
              <a:buNone/>
            </a:pPr>
            <a:r>
              <a:rPr lang="en-GB" sz="2000" b="1" dirty="0">
                <a:solidFill>
                  <a:srgbClr val="D71E48"/>
                </a:solidFill>
                <a:latin typeface="Times New Roman" panose="02020603050405020304" pitchFamily="18" charset="0"/>
                <a:ea typeface="Aptos" panose="020B0004020202020204" pitchFamily="34" charset="0"/>
                <a:cs typeface="Times New Roman" panose="02020603050405020304" pitchFamily="18" charset="0"/>
              </a:rPr>
              <a:t>&amp;</a:t>
            </a:r>
          </a:p>
          <a:p>
            <a:pPr marL="0" indent="0" algn="ctr">
              <a:lnSpc>
                <a:spcPct val="100000"/>
              </a:lnSpc>
              <a:buFont typeface="Arial" panose="020B0604020202020204" pitchFamily="34" charset="0"/>
              <a:buNone/>
            </a:pPr>
            <a:r>
              <a:rPr lang="en-GB" sz="4400" b="1" dirty="0">
                <a:solidFill>
                  <a:srgbClr val="D71E48"/>
                </a:solidFill>
                <a:latin typeface="Times New Roman" panose="02020603050405020304" pitchFamily="18" charset="0"/>
                <a:ea typeface="Aptos" panose="020B0004020202020204" pitchFamily="34" charset="0"/>
                <a:cs typeface="Times New Roman" panose="02020603050405020304" pitchFamily="18" charset="0"/>
              </a:rPr>
              <a:t>PRACTICAL TIPS &amp; DISCUSSION </a:t>
            </a:r>
          </a:p>
          <a:p>
            <a:pPr marL="0" indent="0" algn="ctr">
              <a:lnSpc>
                <a:spcPct val="100000"/>
              </a:lnSpc>
              <a:buFont typeface="Arial" panose="020B0604020202020204" pitchFamily="34" charset="0"/>
              <a:buNone/>
            </a:pPr>
            <a:endParaRPr lang="en-GB" sz="800" b="1" dirty="0">
              <a:solidFill>
                <a:srgbClr val="D71E48"/>
              </a:solidFill>
              <a:latin typeface="Times New Roman" panose="02020603050405020304" pitchFamily="18" charset="0"/>
              <a:cs typeface="Times New Roman" panose="02020603050405020304" pitchFamily="18" charset="0"/>
            </a:endParaRPr>
          </a:p>
          <a:p>
            <a:pPr marL="0" indent="0" algn="ctr">
              <a:lnSpc>
                <a:spcPct val="100000"/>
              </a:lnSpc>
              <a:buFont typeface="Arial" panose="020B0604020202020204" pitchFamily="34" charset="0"/>
              <a:buNone/>
            </a:pPr>
            <a:r>
              <a:rPr lang="en-GB" sz="4800" b="1" dirty="0">
                <a:solidFill>
                  <a:srgbClr val="D71E48"/>
                </a:solidFill>
                <a:latin typeface="Times New Roman" panose="02020603050405020304" pitchFamily="18" charset="0"/>
                <a:cs typeface="Times New Roman" panose="02020603050405020304" pitchFamily="18" charset="0"/>
              </a:rPr>
              <a:t> </a:t>
            </a:r>
            <a:endParaRPr lang="en-US" sz="4800" b="1"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BE27AE62-6C0F-0000-048E-DCA9595AAE6C}"/>
              </a:ext>
            </a:extLst>
          </p:cNvPr>
          <p:cNvSpPr txBox="1">
            <a:spLocks/>
          </p:cNvSpPr>
          <p:nvPr/>
        </p:nvSpPr>
        <p:spPr>
          <a:xfrm>
            <a:off x="566737" y="1092051"/>
            <a:ext cx="9842091" cy="3682541"/>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lnSpc>
                <a:spcPct val="150000"/>
              </a:lnSpc>
              <a:buFont typeface="Arial" panose="020B0604020202020204" pitchFamily="34" charset="0"/>
              <a:buNone/>
            </a:pPr>
            <a:endParaRPr lang="en-US" sz="1800" dirty="0">
              <a:solidFill>
                <a:srgbClr val="D71E48"/>
              </a:solidFill>
              <a:latin typeface="Aptos" panose="020B0004020202020204" pitchFamily="34" charset="0"/>
            </a:endParaRPr>
          </a:p>
        </p:txBody>
      </p:sp>
    </p:spTree>
    <p:extLst>
      <p:ext uri="{BB962C8B-B14F-4D97-AF65-F5344CB8AC3E}">
        <p14:creationId xmlns:p14="http://schemas.microsoft.com/office/powerpoint/2010/main" val="38995583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9D046EE-C1E8-4971-BF03-8C314B5164C2}"/>
              </a:ext>
            </a:extLst>
          </p:cNvPr>
          <p:cNvSpPr txBox="1"/>
          <p:nvPr/>
        </p:nvSpPr>
        <p:spPr>
          <a:xfrm>
            <a:off x="136886" y="454463"/>
            <a:ext cx="11213720" cy="5551841"/>
          </a:xfrm>
          <a:prstGeom prst="rect">
            <a:avLst/>
          </a:prstGeom>
          <a:noFill/>
        </p:spPr>
        <p:txBody>
          <a:bodyPr wrap="square">
            <a:spAutoFit/>
          </a:bodyPr>
          <a:lstStyle/>
          <a:p>
            <a:pPr algn="ctr">
              <a:lnSpc>
                <a:spcPct val="116000"/>
              </a:lnSpc>
              <a:spcAft>
                <a:spcPts val="800"/>
              </a:spcAft>
              <a:buNone/>
            </a:pPr>
            <a:endParaRPr lang="en-GB" sz="1800" b="1" i="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lnSpc>
                <a:spcPct val="116000"/>
              </a:lnSpc>
              <a:spcAft>
                <a:spcPts val="800"/>
              </a:spcAft>
              <a:buNone/>
            </a:pPr>
            <a:endParaRPr lang="en-GB" b="1" i="1" dirty="0">
              <a:latin typeface="Times New Roman" panose="02020603050405020304" pitchFamily="18" charset="0"/>
              <a:ea typeface="Times New Roman" panose="02020603050405020304" pitchFamily="18" charset="0"/>
              <a:cs typeface="Times New Roman" panose="02020603050405020304" pitchFamily="18" charset="0"/>
            </a:endParaRPr>
          </a:p>
          <a:p>
            <a:pPr algn="ctr">
              <a:lnSpc>
                <a:spcPct val="116000"/>
              </a:lnSpc>
              <a:spcAft>
                <a:spcPts val="800"/>
              </a:spcAft>
              <a:buNone/>
            </a:pPr>
            <a:endParaRPr lang="en-GB" sz="800" b="1" i="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en-GB" sz="2400" b="1" dirty="0">
                <a:latin typeface="Times New Roman" panose="02020603050405020304" pitchFamily="18" charset="0"/>
                <a:cs typeface="Times New Roman" panose="02020603050405020304" pitchFamily="18" charset="0"/>
              </a:rPr>
              <a:t>South East Circuit (South) - Practice Note - Public Law</a:t>
            </a:r>
            <a:endParaRPr lang="en-GB" sz="2400" dirty="0">
              <a:latin typeface="Times New Roman" panose="02020603050405020304" pitchFamily="18" charset="0"/>
              <a:cs typeface="Times New Roman" panose="02020603050405020304" pitchFamily="18" charset="0"/>
            </a:endParaRPr>
          </a:p>
          <a:p>
            <a:pPr algn="ctr"/>
            <a:r>
              <a:rPr lang="en-GB" sz="2400" b="1" dirty="0">
                <a:latin typeface="Times New Roman" panose="02020603050405020304" pitchFamily="18" charset="0"/>
                <a:cs typeface="Times New Roman" panose="02020603050405020304" pitchFamily="18" charset="0"/>
              </a:rPr>
              <a:t>12 November 2025</a:t>
            </a:r>
            <a:endParaRPr lang="en-GB" sz="2400" dirty="0">
              <a:latin typeface="Times New Roman" panose="02020603050405020304" pitchFamily="18" charset="0"/>
              <a:cs typeface="Times New Roman" panose="02020603050405020304" pitchFamily="18" charset="0"/>
            </a:endParaRPr>
          </a:p>
          <a:p>
            <a:pPr algn="just">
              <a:lnSpc>
                <a:spcPct val="116000"/>
              </a:lnSpc>
              <a:spcAft>
                <a:spcPts val="800"/>
              </a:spcAft>
              <a:buNone/>
            </a:pPr>
            <a:endParaRPr lang="en-GB" sz="800" b="1" i="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6000"/>
              </a:lnSpc>
              <a:spcAft>
                <a:spcPts val="800"/>
              </a:spcAft>
              <a:buNone/>
            </a:pPr>
            <a:r>
              <a:rPr lang="en-GB" sz="2400" b="1" i="1" dirty="0">
                <a:effectLst/>
                <a:latin typeface="Times New Roman" panose="02020603050405020304" pitchFamily="18" charset="0"/>
                <a:ea typeface="Times New Roman" panose="02020603050405020304" pitchFamily="18" charset="0"/>
                <a:cs typeface="Times New Roman" panose="02020603050405020304" pitchFamily="18" charset="0"/>
              </a:rPr>
              <a:t>Issues to be considered at the CMH</a:t>
            </a:r>
          </a:p>
          <a:p>
            <a:pPr algn="just"/>
            <a:r>
              <a:rPr lang="en-GB" sz="2400" b="1" u="sng" dirty="0">
                <a:latin typeface="Times New Roman" panose="02020603050405020304" pitchFamily="18" charset="0"/>
                <a:cs typeface="Times New Roman" panose="02020603050405020304" pitchFamily="18" charset="0"/>
              </a:rPr>
              <a:t>Whether a Finding of Fact Hearing (“FFH”) or Split Hearing is </a:t>
            </a:r>
            <a:r>
              <a:rPr lang="en-GB" sz="2400" b="1" i="1" u="sng" dirty="0">
                <a:solidFill>
                  <a:srgbClr val="D71E48"/>
                </a:solidFill>
                <a:latin typeface="Times New Roman" panose="02020603050405020304" pitchFamily="18" charset="0"/>
                <a:cs typeface="Times New Roman" panose="02020603050405020304" pitchFamily="18" charset="0"/>
              </a:rPr>
              <a:t>Necessary</a:t>
            </a:r>
            <a:endParaRPr lang="en-GB" sz="2400" b="1" i="1" dirty="0">
              <a:solidFill>
                <a:srgbClr val="D71E48"/>
              </a:solidFill>
              <a:latin typeface="Times New Roman" panose="02020603050405020304" pitchFamily="18" charset="0"/>
              <a:cs typeface="Times New Roman" panose="02020603050405020304" pitchFamily="18" charset="0"/>
            </a:endParaRPr>
          </a:p>
          <a:p>
            <a:pPr lvl="0" algn="just"/>
            <a:r>
              <a:rPr lang="en-GB" sz="2400" b="1" dirty="0">
                <a:latin typeface="Times New Roman" panose="02020603050405020304" pitchFamily="18" charset="0"/>
                <a:cs typeface="Times New Roman" panose="02020603050405020304" pitchFamily="18" charset="0"/>
              </a:rPr>
              <a:t>The question of whether a FFH is held as part of public law proceedings is a matter for the court’s discretion. </a:t>
            </a:r>
          </a:p>
          <a:p>
            <a:pPr lvl="0" algn="just"/>
            <a:endParaRPr lang="en-GB" sz="800" b="1" dirty="0">
              <a:latin typeface="Times New Roman" panose="02020603050405020304" pitchFamily="18" charset="0"/>
              <a:cs typeface="Times New Roman" panose="02020603050405020304" pitchFamily="18" charset="0"/>
            </a:endParaRPr>
          </a:p>
          <a:p>
            <a:pPr lvl="0" algn="just"/>
            <a:r>
              <a:rPr lang="en-GB" sz="2400" b="1" dirty="0">
                <a:latin typeface="Times New Roman" panose="02020603050405020304" pitchFamily="18" charset="0"/>
                <a:cs typeface="Times New Roman" panose="02020603050405020304" pitchFamily="18" charset="0"/>
              </a:rPr>
              <a:t>The legal principles to be applied when making that decision are as set out in </a:t>
            </a:r>
            <a:r>
              <a:rPr lang="en-GB" sz="2400" b="1" u="sng" dirty="0">
                <a:latin typeface="Times New Roman" panose="02020603050405020304" pitchFamily="18" charset="0"/>
                <a:cs typeface="Times New Roman" panose="02020603050405020304" pitchFamily="18" charset="0"/>
              </a:rPr>
              <a:t>A County Council v   DP [2005] EWHC 1593</a:t>
            </a:r>
            <a:r>
              <a:rPr lang="en-GB" sz="2400" b="1" dirty="0">
                <a:latin typeface="Times New Roman" panose="02020603050405020304" pitchFamily="18" charset="0"/>
                <a:cs typeface="Times New Roman" panose="02020603050405020304" pitchFamily="18" charset="0"/>
              </a:rPr>
              <a:t> as approved and developed in </a:t>
            </a:r>
            <a:r>
              <a:rPr lang="en-GB" sz="2400" b="1" u="sng" dirty="0">
                <a:latin typeface="Times New Roman" panose="02020603050405020304" pitchFamily="18" charset="0"/>
                <a:cs typeface="Times New Roman" panose="02020603050405020304" pitchFamily="18" charset="0"/>
              </a:rPr>
              <a:t>H-D-H (Children) (Practice Note) [2021] EWCA Civ 1192</a:t>
            </a:r>
            <a:r>
              <a:rPr lang="en-GB" sz="2400" b="1" baseline="30000" dirty="0">
                <a:latin typeface="Times New Roman" panose="02020603050405020304" pitchFamily="18" charset="0"/>
                <a:cs typeface="Times New Roman" panose="02020603050405020304" pitchFamily="18" charset="0"/>
              </a:rPr>
              <a:t>65</a:t>
            </a:r>
            <a:endParaRPr lang="en-GB" sz="2400" b="1"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 </a:t>
            </a:r>
            <a:endParaRPr lang="en-GB" sz="1800" dirty="0">
              <a:effectLst/>
              <a:latin typeface="Aptos" panose="020B0004020202020204" pitchFamily="34" charset="0"/>
              <a:ea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C293CEE2-6671-8619-D5BC-0BB31DD113D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00352" y="49278"/>
            <a:ext cx="2051050" cy="1556126"/>
          </a:xfrm>
          <a:prstGeom prst="rect">
            <a:avLst/>
          </a:prstGeom>
          <a:noFill/>
          <a:ln>
            <a:noFill/>
          </a:ln>
        </p:spPr>
      </p:pic>
    </p:spTree>
    <p:extLst>
      <p:ext uri="{BB962C8B-B14F-4D97-AF65-F5344CB8AC3E}">
        <p14:creationId xmlns:p14="http://schemas.microsoft.com/office/powerpoint/2010/main" val="40479454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A256F71-DA22-8712-7E45-9C5BAAA64BB6}"/>
              </a:ext>
            </a:extLst>
          </p:cNvPr>
          <p:cNvSpPr txBox="1"/>
          <p:nvPr/>
        </p:nvSpPr>
        <p:spPr>
          <a:xfrm>
            <a:off x="142362" y="-120459"/>
            <a:ext cx="10912570" cy="6617196"/>
          </a:xfrm>
          <a:prstGeom prst="rect">
            <a:avLst/>
          </a:prstGeom>
          <a:noFill/>
        </p:spPr>
        <p:txBody>
          <a:bodyPr wrap="square">
            <a:spAutoFit/>
          </a:bodyPr>
          <a:lstStyle/>
          <a:p>
            <a:pPr lvl="0"/>
            <a:endParaRPr lang="en-GB" sz="800" dirty="0">
              <a:latin typeface="Times New Roman" panose="02020603050405020304" pitchFamily="18" charset="0"/>
              <a:cs typeface="Times New Roman" panose="02020603050405020304" pitchFamily="18" charset="0"/>
            </a:endParaRPr>
          </a:p>
          <a:p>
            <a:pPr lvl="0" algn="just"/>
            <a:r>
              <a:rPr lang="en-GB" sz="2400" b="1" dirty="0">
                <a:latin typeface="Times New Roman" panose="02020603050405020304" pitchFamily="18" charset="0"/>
                <a:cs typeface="Times New Roman" panose="02020603050405020304" pitchFamily="18" charset="0"/>
              </a:rPr>
              <a:t>Recently in </a:t>
            </a:r>
            <a:r>
              <a:rPr lang="en-GB" sz="2400" b="1" u="sng" dirty="0">
                <a:latin typeface="Times New Roman" panose="02020603050405020304" pitchFamily="18" charset="0"/>
                <a:cs typeface="Times New Roman" panose="02020603050405020304" pitchFamily="18" charset="0"/>
              </a:rPr>
              <a:t>G (A Child) (Scope of Fact-finding) [2025] EWCA Civ 1044</a:t>
            </a:r>
            <a:r>
              <a:rPr lang="en-GB" sz="2400" b="1" dirty="0">
                <a:latin typeface="Times New Roman" panose="02020603050405020304" pitchFamily="18" charset="0"/>
                <a:cs typeface="Times New Roman" panose="02020603050405020304" pitchFamily="18" charset="0"/>
              </a:rPr>
              <a:t>, the majority of the Court of Appeal held the decisions about the scope of FFHs were core case management decisions which would be upheld on appeal unless it was shown that something had gone badly wrong with the balancing exercise. </a:t>
            </a:r>
          </a:p>
          <a:p>
            <a:pPr lvl="0" algn="just"/>
            <a:endParaRPr lang="en-GB" sz="2400" b="1" i="1" dirty="0">
              <a:latin typeface="Times New Roman" panose="02020603050405020304" pitchFamily="18" charset="0"/>
              <a:cs typeface="Times New Roman" panose="02020603050405020304" pitchFamily="18" charset="0"/>
            </a:endParaRPr>
          </a:p>
          <a:p>
            <a:pPr lvl="0" algn="just"/>
            <a:r>
              <a:rPr lang="en-GB" sz="2000" i="1" u="sng" dirty="0">
                <a:latin typeface="Times New Roman" panose="02020603050405020304" pitchFamily="18" charset="0"/>
                <a:cs typeface="Times New Roman" panose="02020603050405020304" pitchFamily="18" charset="0"/>
              </a:rPr>
              <a:t>Take Homes</a:t>
            </a:r>
          </a:p>
          <a:p>
            <a:pPr marL="342900" indent="-342900">
              <a:buFontTx/>
              <a:buChar char="-"/>
            </a:pPr>
            <a:r>
              <a:rPr lang="en-GB" sz="2000" i="1" dirty="0">
                <a:latin typeface="Times New Roman" panose="02020603050405020304" pitchFamily="18" charset="0"/>
                <a:cs typeface="Times New Roman" panose="02020603050405020304" pitchFamily="18" charset="0"/>
              </a:rPr>
              <a:t>Judges should ensure that a weighing exercise of the‘magnetic’ factors in the checklist is part of the exercise. Per Baker LJ: “There is always a danger with checklists of the sort set out in the Oxfordshire case that each factor will be seen as attracting equal weight. Some factors, however, if present, are likely always to carry greater weight”. </a:t>
            </a:r>
          </a:p>
          <a:p>
            <a:endParaRPr lang="en-GB" sz="2000" i="1" dirty="0">
              <a:latin typeface="Times New Roman" panose="02020603050405020304" pitchFamily="18" charset="0"/>
              <a:cs typeface="Times New Roman" panose="02020603050405020304" pitchFamily="18" charset="0"/>
            </a:endParaRPr>
          </a:p>
          <a:p>
            <a:pPr marL="342900" lvl="0" indent="-342900">
              <a:buFontTx/>
              <a:buChar char="-"/>
            </a:pPr>
            <a:r>
              <a:rPr lang="en-GB" sz="2000" i="1" dirty="0">
                <a:latin typeface="Times New Roman" panose="02020603050405020304" pitchFamily="18" charset="0"/>
                <a:cs typeface="Times New Roman" panose="02020603050405020304" pitchFamily="18" charset="0"/>
              </a:rPr>
              <a:t>The necessity or otherwise of a fact-finding hearing to future care planning is likely always to be a key issue. </a:t>
            </a:r>
          </a:p>
          <a:p>
            <a:pPr lvl="0"/>
            <a:endParaRPr lang="en-GB" sz="2000" i="1" dirty="0">
              <a:latin typeface="Times New Roman" panose="02020603050405020304" pitchFamily="18" charset="0"/>
              <a:cs typeface="Times New Roman" panose="02020603050405020304" pitchFamily="18" charset="0"/>
            </a:endParaRPr>
          </a:p>
          <a:p>
            <a:pPr marL="342900" lvl="0" indent="-342900">
              <a:buFontTx/>
              <a:buChar char="-"/>
            </a:pPr>
            <a:r>
              <a:rPr lang="en-GB" sz="2000" i="1" dirty="0">
                <a:latin typeface="Times New Roman" panose="02020603050405020304" pitchFamily="18" charset="0"/>
                <a:cs typeface="Times New Roman" panose="02020603050405020304" pitchFamily="18" charset="0"/>
              </a:rPr>
              <a:t>Where there is credible expert evidence suggesting non-accidental injury and the cause is disputed, a fact-finding hearing is likely to be necessary where causation is an integral aspect of risk / welfare assessments.</a:t>
            </a:r>
          </a:p>
          <a:p>
            <a:pPr marL="342900" lvl="0" indent="-342900">
              <a:buFontTx/>
              <a:buChar char="-"/>
            </a:pPr>
            <a:endParaRPr lang="en-GB" sz="800" dirty="0">
              <a:latin typeface="Times New Roman" panose="02020603050405020304" pitchFamily="18" charset="0"/>
              <a:cs typeface="Times New Roman" panose="02020603050405020304" pitchFamily="18" charset="0"/>
            </a:endParaRPr>
          </a:p>
          <a:p>
            <a:pPr lvl="0" algn="just"/>
            <a:endParaRPr lang="en-GB" sz="2400" b="1" i="1" dirty="0">
              <a:latin typeface="Times New Roman" panose="02020603050405020304" pitchFamily="18" charset="0"/>
              <a:cs typeface="Times New Roman" panose="02020603050405020304" pitchFamily="18" charset="0"/>
            </a:endParaRPr>
          </a:p>
          <a:p>
            <a:pPr lvl="0"/>
            <a:endParaRPr lang="en-GB"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21172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BC4C37A-EC79-A4B3-D823-C70F64FE4279}"/>
              </a:ext>
            </a:extLst>
          </p:cNvPr>
          <p:cNvSpPr txBox="1"/>
          <p:nvPr/>
        </p:nvSpPr>
        <p:spPr>
          <a:xfrm>
            <a:off x="312100" y="312101"/>
            <a:ext cx="10699027" cy="4154984"/>
          </a:xfrm>
          <a:prstGeom prst="rect">
            <a:avLst/>
          </a:prstGeom>
          <a:noFill/>
        </p:spPr>
        <p:txBody>
          <a:bodyPr wrap="square">
            <a:spAutoFit/>
          </a:bodyPr>
          <a:lstStyle/>
          <a:p>
            <a:pPr lvl="0"/>
            <a:r>
              <a:rPr lang="en-GB" sz="2400" b="1" i="1" u="sng" dirty="0">
                <a:solidFill>
                  <a:srgbClr val="D71E48"/>
                </a:solidFill>
                <a:latin typeface="Times New Roman" panose="02020603050405020304" pitchFamily="18" charset="0"/>
                <a:cs typeface="Times New Roman" panose="02020603050405020304" pitchFamily="18" charset="0"/>
              </a:rPr>
              <a:t>Form of Fact Finds: Split or Composite?</a:t>
            </a:r>
            <a:r>
              <a:rPr lang="en-GB" sz="2400" i="1" u="sng" dirty="0">
                <a:solidFill>
                  <a:srgbClr val="D71E48"/>
                </a:solidFill>
                <a:latin typeface="Times New Roman" panose="02020603050405020304" pitchFamily="18" charset="0"/>
                <a:cs typeface="Times New Roman" panose="02020603050405020304" pitchFamily="18" charset="0"/>
              </a:rPr>
              <a:t> </a:t>
            </a:r>
          </a:p>
          <a:p>
            <a:pPr lvl="0"/>
            <a:endParaRPr lang="en-GB" sz="2400" b="1" i="1" dirty="0">
              <a:latin typeface="Times New Roman" panose="02020603050405020304" pitchFamily="18" charset="0"/>
              <a:cs typeface="Times New Roman" panose="02020603050405020304" pitchFamily="18" charset="0"/>
            </a:endParaRPr>
          </a:p>
          <a:p>
            <a:pPr lvl="0"/>
            <a:r>
              <a:rPr lang="en-GB" sz="2400" b="1" dirty="0">
                <a:latin typeface="Times New Roman" panose="02020603050405020304" pitchFamily="18" charset="0"/>
                <a:cs typeface="Times New Roman" panose="02020603050405020304" pitchFamily="18" charset="0"/>
              </a:rPr>
              <a:t>Split hearings, including FFHs cause unacceptable delay. Split hearings should only be reserved for genuine single-issue cases, or where the welfare planning cannot be concluded without a determination of core disputed facts. A decision to direct a split hearing must be reasoned and those reasons must be recorded on the face of the order. </a:t>
            </a:r>
          </a:p>
          <a:p>
            <a:r>
              <a:rPr lang="en-GB" sz="2400" b="1" dirty="0">
                <a:latin typeface="Times New Roman" panose="02020603050405020304" pitchFamily="18" charset="0"/>
                <a:cs typeface="Times New Roman" panose="02020603050405020304" pitchFamily="18" charset="0"/>
              </a:rPr>
              <a:t> </a:t>
            </a:r>
          </a:p>
          <a:p>
            <a:r>
              <a:rPr lang="en-GB" sz="2400" b="1" dirty="0">
                <a:latin typeface="Times New Roman" panose="02020603050405020304" pitchFamily="18" charset="0"/>
                <a:cs typeface="Times New Roman" panose="02020603050405020304" pitchFamily="18" charset="0"/>
              </a:rPr>
              <a:t>A split hearing is only justifiable where the delay caused is in furtherance of the overriding objective. Unless the delay is reasoned, the inevitable delay is wrong in principle. </a:t>
            </a:r>
          </a:p>
        </p:txBody>
      </p:sp>
    </p:spTree>
    <p:extLst>
      <p:ext uri="{BB962C8B-B14F-4D97-AF65-F5344CB8AC3E}">
        <p14:creationId xmlns:p14="http://schemas.microsoft.com/office/powerpoint/2010/main" val="20801762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4A8A16D-3BC8-B977-A2D4-1258515D6441}"/>
              </a:ext>
            </a:extLst>
          </p:cNvPr>
          <p:cNvSpPr txBox="1"/>
          <p:nvPr/>
        </p:nvSpPr>
        <p:spPr>
          <a:xfrm>
            <a:off x="372331" y="93083"/>
            <a:ext cx="11057669" cy="6986528"/>
          </a:xfrm>
          <a:prstGeom prst="rect">
            <a:avLst/>
          </a:prstGeom>
          <a:noFill/>
        </p:spPr>
        <p:txBody>
          <a:bodyPr wrap="square">
            <a:spAutoFit/>
          </a:bodyPr>
          <a:lstStyle/>
          <a:p>
            <a:pPr lvl="0"/>
            <a:r>
              <a:rPr lang="en-GB" sz="4000" b="1" dirty="0">
                <a:solidFill>
                  <a:srgbClr val="FF0000"/>
                </a:solidFill>
                <a:latin typeface="Times New Roman" panose="02020603050405020304" pitchFamily="18" charset="0"/>
                <a:cs typeface="Times New Roman" panose="02020603050405020304" pitchFamily="18" charset="0"/>
              </a:rPr>
              <a:t>					 </a:t>
            </a:r>
            <a:r>
              <a:rPr lang="en-GB" sz="4000" b="1" u="sng" dirty="0">
                <a:solidFill>
                  <a:srgbClr val="D71E48"/>
                </a:solidFill>
                <a:latin typeface="Times New Roman" panose="02020603050405020304" pitchFamily="18" charset="0"/>
                <a:cs typeface="Times New Roman" panose="02020603050405020304" pitchFamily="18" charset="0"/>
              </a:rPr>
              <a:t>PRACTICAL TIPS</a:t>
            </a:r>
            <a:r>
              <a:rPr lang="en-GB" sz="4000" u="sng" dirty="0">
                <a:solidFill>
                  <a:srgbClr val="D71E48"/>
                </a:solidFill>
                <a:latin typeface="Times New Roman" panose="02020603050405020304" pitchFamily="18" charset="0"/>
                <a:cs typeface="Times New Roman" panose="02020603050405020304" pitchFamily="18" charset="0"/>
              </a:rPr>
              <a:t> </a:t>
            </a:r>
            <a:r>
              <a:rPr lang="en-GB" sz="4000" b="1" u="sng" dirty="0">
                <a:solidFill>
                  <a:srgbClr val="D71E48"/>
                </a:solidFill>
                <a:latin typeface="Times New Roman" panose="02020603050405020304" pitchFamily="18" charset="0"/>
                <a:cs typeface="Times New Roman" panose="02020603050405020304" pitchFamily="18" charset="0"/>
              </a:rPr>
              <a:t>- CARE</a:t>
            </a:r>
          </a:p>
          <a:p>
            <a:pPr lvl="0"/>
            <a:r>
              <a:rPr lang="en-GB" sz="2400" b="1" dirty="0">
                <a:latin typeface="Times New Roman" panose="02020603050405020304" pitchFamily="18" charset="0"/>
                <a:cs typeface="Times New Roman" panose="02020603050405020304" pitchFamily="18" charset="0"/>
              </a:rPr>
              <a:t>PREPARATION </a:t>
            </a:r>
          </a:p>
          <a:p>
            <a:pPr marL="514350" lvl="0" indent="-514350">
              <a:buAutoNum type="romanLcPeriod"/>
            </a:pPr>
            <a:r>
              <a:rPr lang="en-GB" sz="2400" b="1" dirty="0">
                <a:latin typeface="Times New Roman" panose="02020603050405020304" pitchFamily="18" charset="0"/>
                <a:cs typeface="Times New Roman" panose="02020603050405020304" pitchFamily="18" charset="0"/>
              </a:rPr>
              <a:t>Be as forensic as possible from outset</a:t>
            </a:r>
          </a:p>
          <a:p>
            <a:pPr marL="514350" lvl="0" indent="-514350">
              <a:buAutoNum type="romanLcPeriod"/>
            </a:pPr>
            <a:r>
              <a:rPr lang="en-GB" sz="2400" b="1" dirty="0">
                <a:latin typeface="Times New Roman" panose="02020603050405020304" pitchFamily="18" charset="0"/>
                <a:cs typeface="Times New Roman" panose="02020603050405020304" pitchFamily="18" charset="0"/>
              </a:rPr>
              <a:t>Prepare for the PTR/IRH/EFH as though you are going into FH </a:t>
            </a:r>
          </a:p>
          <a:p>
            <a:pPr marL="514350" lvl="0" indent="-514350">
              <a:buAutoNum type="romanLcPeriod"/>
            </a:pPr>
            <a:r>
              <a:rPr lang="en-GB" sz="2400" b="1" dirty="0">
                <a:latin typeface="Times New Roman" panose="02020603050405020304" pitchFamily="18" charset="0"/>
                <a:cs typeface="Times New Roman" panose="02020603050405020304" pitchFamily="18" charset="0"/>
              </a:rPr>
              <a:t>Ask/apply for disclosure pronto and don’t be afraid to do so</a:t>
            </a:r>
          </a:p>
          <a:p>
            <a:pPr marL="514350" lvl="0" indent="-514350">
              <a:buAutoNum type="romanLcPeriod"/>
            </a:pPr>
            <a:r>
              <a:rPr lang="en-GB" sz="2400" b="1" dirty="0">
                <a:latin typeface="Times New Roman" panose="02020603050405020304" pitchFamily="18" charset="0"/>
                <a:cs typeface="Times New Roman" panose="02020603050405020304" pitchFamily="18" charset="0"/>
              </a:rPr>
              <a:t>Have a conference with client counsel to help with drafting schedules/ responses/Threshold and statements. </a:t>
            </a:r>
          </a:p>
          <a:p>
            <a:pPr marL="514350" lvl="0" indent="-514350">
              <a:buAutoNum type="romanLcPeriod"/>
            </a:pPr>
            <a:r>
              <a:rPr lang="en-GB" sz="2400" b="1" dirty="0">
                <a:latin typeface="Times New Roman" panose="02020603050405020304" pitchFamily="18" charset="0"/>
                <a:cs typeface="Times New Roman" panose="02020603050405020304" pitchFamily="18" charset="0"/>
              </a:rPr>
              <a:t>Experts – consider who is best </a:t>
            </a:r>
            <a:r>
              <a:rPr lang="en-GB" sz="2400" b="1" u="sng" dirty="0">
                <a:latin typeface="Times New Roman" panose="02020603050405020304" pitchFamily="18" charset="0"/>
                <a:cs typeface="Times New Roman" panose="02020603050405020304" pitchFamily="18" charset="0"/>
              </a:rPr>
              <a:t>&amp; available</a:t>
            </a:r>
          </a:p>
          <a:p>
            <a:pPr lvl="0"/>
            <a:endParaRPr lang="en-GB" sz="2400" b="1" dirty="0">
              <a:latin typeface="Times New Roman" panose="02020603050405020304" pitchFamily="18" charset="0"/>
              <a:cs typeface="Times New Roman" panose="02020603050405020304" pitchFamily="18" charset="0"/>
            </a:endParaRPr>
          </a:p>
          <a:p>
            <a:pPr lvl="0"/>
            <a:r>
              <a:rPr lang="en-GB" sz="2400" b="1" dirty="0">
                <a:latin typeface="Times New Roman" panose="02020603050405020304" pitchFamily="18" charset="0"/>
                <a:cs typeface="Times New Roman" panose="02020603050405020304" pitchFamily="18" charset="0"/>
              </a:rPr>
              <a:t>TANDEM CONCERNS </a:t>
            </a:r>
          </a:p>
          <a:p>
            <a:pPr lvl="0"/>
            <a:r>
              <a:rPr lang="en-GB" sz="2400" b="1" dirty="0">
                <a:latin typeface="Times New Roman" panose="02020603050405020304" pitchFamily="18" charset="0"/>
                <a:cs typeface="Times New Roman" panose="02020603050405020304" pitchFamily="18" charset="0"/>
              </a:rPr>
              <a:t>vi. Solutions work, Domestic Abuse work, Reflections work</a:t>
            </a:r>
          </a:p>
          <a:p>
            <a:pPr lvl="0"/>
            <a:r>
              <a:rPr lang="en-GB" sz="2400" b="1" dirty="0" err="1">
                <a:latin typeface="Times New Roman" panose="02020603050405020304" pitchFamily="18" charset="0"/>
                <a:cs typeface="Times New Roman" panose="02020603050405020304" pitchFamily="18" charset="0"/>
              </a:rPr>
              <a:t>vii.Substance</a:t>
            </a:r>
            <a:r>
              <a:rPr lang="en-GB" sz="2400" b="1" dirty="0">
                <a:latin typeface="Times New Roman" panose="02020603050405020304" pitchFamily="18" charset="0"/>
                <a:cs typeface="Times New Roman" panose="02020603050405020304" pitchFamily="18" charset="0"/>
              </a:rPr>
              <a:t> misuse support</a:t>
            </a:r>
          </a:p>
          <a:p>
            <a:pPr lvl="0"/>
            <a:r>
              <a:rPr lang="en-GB" sz="2400" b="1" dirty="0" err="1">
                <a:latin typeface="Times New Roman" panose="02020603050405020304" pitchFamily="18" charset="0"/>
                <a:cs typeface="Times New Roman" panose="02020603050405020304" pitchFamily="18" charset="0"/>
              </a:rPr>
              <a:t>ix.Risk</a:t>
            </a:r>
            <a:r>
              <a:rPr lang="en-GB" sz="2400" b="1" dirty="0">
                <a:latin typeface="Times New Roman" panose="02020603050405020304" pitchFamily="18" charset="0"/>
                <a:cs typeface="Times New Roman" panose="02020603050405020304" pitchFamily="18" charset="0"/>
              </a:rPr>
              <a:t> assessments &amp; contact </a:t>
            </a:r>
          </a:p>
          <a:p>
            <a:pPr lvl="0"/>
            <a:endParaRPr lang="en-GB" sz="2400" b="1" dirty="0">
              <a:latin typeface="Times New Roman" panose="02020603050405020304" pitchFamily="18" charset="0"/>
              <a:cs typeface="Times New Roman" panose="02020603050405020304" pitchFamily="18" charset="0"/>
            </a:endParaRPr>
          </a:p>
          <a:p>
            <a:pPr marL="514350" lvl="0" indent="-514350">
              <a:buAutoNum type="romanLcPeriod" startAt="5"/>
            </a:pPr>
            <a:endParaRPr lang="en-GB" sz="2400" b="1" dirty="0">
              <a:latin typeface="Times New Roman" panose="02020603050405020304" pitchFamily="18" charset="0"/>
              <a:cs typeface="Times New Roman" panose="02020603050405020304" pitchFamily="18" charset="0"/>
            </a:endParaRPr>
          </a:p>
          <a:p>
            <a:pPr lvl="0"/>
            <a:endParaRPr lang="en-GB" sz="2400" b="1" dirty="0">
              <a:latin typeface="Times New Roman" panose="02020603050405020304" pitchFamily="18" charset="0"/>
              <a:cs typeface="Times New Roman" panose="02020603050405020304" pitchFamily="18" charset="0"/>
            </a:endParaRPr>
          </a:p>
          <a:p>
            <a:pPr lvl="0"/>
            <a:r>
              <a:rPr lang="en-GB" sz="2400" b="1" dirty="0">
                <a:latin typeface="Times New Roman" panose="02020603050405020304" pitchFamily="18" charset="0"/>
                <a:cs typeface="Times New Roman" panose="02020603050405020304" pitchFamily="18" charset="0"/>
              </a:rPr>
              <a:t> </a:t>
            </a:r>
          </a:p>
          <a:p>
            <a:pPr marL="514350" lvl="0" indent="-514350">
              <a:buAutoNum type="romanLcPeriod"/>
            </a:pPr>
            <a:endParaRPr lang="en-GB"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63795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82660-EA98-4178-1C38-0896DC3FBD5B}"/>
            </a:ext>
          </a:extLst>
        </p:cNvPr>
        <p:cNvGrpSpPr/>
        <p:nvPr/>
      </p:nvGrpSpPr>
      <p:grpSpPr>
        <a:xfrm>
          <a:off x="0" y="0"/>
          <a:ext cx="0" cy="0"/>
          <a:chOff x="0" y="0"/>
          <a:chExt cx="0" cy="0"/>
        </a:xfrm>
      </p:grpSpPr>
      <p:sp>
        <p:nvSpPr>
          <p:cNvPr id="2" name="Subtitle 2">
            <a:extLst>
              <a:ext uri="{FF2B5EF4-FFF2-40B4-BE49-F238E27FC236}">
                <a16:creationId xmlns:a16="http://schemas.microsoft.com/office/drawing/2014/main" id="{5520B108-7A69-E2D9-AD15-0B26FB3D9304}"/>
              </a:ext>
            </a:extLst>
          </p:cNvPr>
          <p:cNvSpPr txBox="1">
            <a:spLocks/>
          </p:cNvSpPr>
          <p:nvPr/>
        </p:nvSpPr>
        <p:spPr>
          <a:xfrm>
            <a:off x="566737" y="-186165"/>
            <a:ext cx="10052924" cy="5524728"/>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lgn="ctr">
              <a:lnSpc>
                <a:spcPct val="100000"/>
              </a:lnSpc>
              <a:buFont typeface="Arial" panose="020B0604020202020204" pitchFamily="34" charset="0"/>
              <a:buNone/>
            </a:pPr>
            <a:endParaRPr lang="en-US" sz="800" dirty="0">
              <a:solidFill>
                <a:srgbClr val="D71E48"/>
              </a:solidFill>
            </a:endParaRPr>
          </a:p>
          <a:p>
            <a:pPr marL="0" indent="0" algn="ctr">
              <a:lnSpc>
                <a:spcPct val="100000"/>
              </a:lnSpc>
              <a:buFont typeface="Arial" panose="020B0604020202020204" pitchFamily="34" charset="0"/>
              <a:buNone/>
            </a:pPr>
            <a:r>
              <a:rPr lang="en-GB" sz="6000" b="1" dirty="0">
                <a:solidFill>
                  <a:srgbClr val="D71E48"/>
                </a:solidFill>
                <a:latin typeface="Times New Roman" panose="02020603050405020304" pitchFamily="18" charset="0"/>
                <a:ea typeface="Aptos" panose="020B0004020202020204" pitchFamily="34" charset="0"/>
                <a:cs typeface="Times New Roman" panose="02020603050405020304" pitchFamily="18" charset="0"/>
              </a:rPr>
              <a:t>TO FACT FIND </a:t>
            </a:r>
          </a:p>
          <a:p>
            <a:pPr marL="0" indent="0" algn="ctr">
              <a:lnSpc>
                <a:spcPct val="100000"/>
              </a:lnSpc>
              <a:buFont typeface="Arial" panose="020B0604020202020204" pitchFamily="34" charset="0"/>
              <a:buNone/>
            </a:pPr>
            <a:r>
              <a:rPr lang="en-GB" sz="6000" b="1" dirty="0">
                <a:solidFill>
                  <a:srgbClr val="D71E48"/>
                </a:solidFill>
                <a:latin typeface="Times New Roman" panose="02020603050405020304" pitchFamily="18" charset="0"/>
                <a:ea typeface="Aptos" panose="020B0004020202020204" pitchFamily="34" charset="0"/>
                <a:cs typeface="Times New Roman" panose="02020603050405020304" pitchFamily="18" charset="0"/>
              </a:rPr>
              <a:t>OR </a:t>
            </a:r>
          </a:p>
          <a:p>
            <a:pPr marL="0" indent="0" algn="ctr">
              <a:lnSpc>
                <a:spcPct val="100000"/>
              </a:lnSpc>
              <a:buFont typeface="Arial" panose="020B0604020202020204" pitchFamily="34" charset="0"/>
              <a:buNone/>
            </a:pPr>
            <a:r>
              <a:rPr lang="en-GB" sz="6000" b="1" dirty="0">
                <a:solidFill>
                  <a:srgbClr val="D71E48"/>
                </a:solidFill>
                <a:latin typeface="Times New Roman" panose="02020603050405020304" pitchFamily="18" charset="0"/>
                <a:ea typeface="Aptos" panose="020B0004020202020204" pitchFamily="34" charset="0"/>
                <a:cs typeface="Times New Roman" panose="02020603050405020304" pitchFamily="18" charset="0"/>
              </a:rPr>
              <a:t>NOT TO FACT FIND </a:t>
            </a:r>
          </a:p>
          <a:p>
            <a:pPr marL="0" indent="0" algn="ctr">
              <a:lnSpc>
                <a:spcPct val="100000"/>
              </a:lnSpc>
              <a:buFont typeface="Arial" panose="020B0604020202020204" pitchFamily="34" charset="0"/>
              <a:buNone/>
            </a:pPr>
            <a:r>
              <a:rPr lang="en-GB" sz="6000" b="1" dirty="0">
                <a:latin typeface="Times New Roman" panose="02020603050405020304" pitchFamily="18" charset="0"/>
                <a:ea typeface="Aptos" panose="020B0004020202020204" pitchFamily="34" charset="0"/>
                <a:cs typeface="Times New Roman" panose="02020603050405020304" pitchFamily="18" charset="0"/>
              </a:rPr>
              <a:t>??? PRIVATE LAW ???</a:t>
            </a:r>
          </a:p>
          <a:p>
            <a:pPr marL="0" indent="0" algn="ctr">
              <a:lnSpc>
                <a:spcPct val="100000"/>
              </a:lnSpc>
              <a:buFont typeface="Arial" panose="020B0604020202020204" pitchFamily="34" charset="0"/>
              <a:buNone/>
            </a:pPr>
            <a:r>
              <a:rPr lang="en-GB" sz="6000" b="1" dirty="0">
                <a:solidFill>
                  <a:srgbClr val="D71E48"/>
                </a:solidFill>
                <a:latin typeface="Times New Roman" panose="02020603050405020304" pitchFamily="18" charset="0"/>
                <a:ea typeface="Aptos" panose="020B0004020202020204" pitchFamily="34" charset="0"/>
                <a:cs typeface="Times New Roman" panose="02020603050405020304" pitchFamily="18" charset="0"/>
              </a:rPr>
              <a:t>DELAY v DETAIL</a:t>
            </a:r>
          </a:p>
          <a:p>
            <a:pPr marL="0" indent="0" algn="ctr">
              <a:lnSpc>
                <a:spcPct val="100000"/>
              </a:lnSpc>
              <a:buFont typeface="Arial" panose="020B0604020202020204" pitchFamily="34" charset="0"/>
              <a:buNone/>
            </a:pPr>
            <a:endParaRPr lang="en-GB" sz="800" b="1" dirty="0">
              <a:solidFill>
                <a:srgbClr val="D71E48"/>
              </a:solidFill>
              <a:latin typeface="Times New Roman" panose="02020603050405020304" pitchFamily="18" charset="0"/>
              <a:cs typeface="Times New Roman" panose="02020603050405020304" pitchFamily="18" charset="0"/>
            </a:endParaRPr>
          </a:p>
          <a:p>
            <a:pPr marL="0" indent="0" algn="ctr">
              <a:lnSpc>
                <a:spcPct val="100000"/>
              </a:lnSpc>
              <a:buFont typeface="Arial" panose="020B0604020202020204" pitchFamily="34" charset="0"/>
              <a:buNone/>
            </a:pPr>
            <a:r>
              <a:rPr lang="en-GB" sz="4800" b="1" dirty="0">
                <a:solidFill>
                  <a:srgbClr val="D71E48"/>
                </a:solidFill>
                <a:latin typeface="Times New Roman" panose="02020603050405020304" pitchFamily="18" charset="0"/>
                <a:cs typeface="Times New Roman" panose="02020603050405020304" pitchFamily="18" charset="0"/>
              </a:rPr>
              <a:t> </a:t>
            </a:r>
            <a:endParaRPr lang="en-US" sz="4800" b="1"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5E63F37A-F4C2-576D-85FE-2215AC7D50B0}"/>
              </a:ext>
            </a:extLst>
          </p:cNvPr>
          <p:cNvSpPr txBox="1">
            <a:spLocks/>
          </p:cNvSpPr>
          <p:nvPr/>
        </p:nvSpPr>
        <p:spPr>
          <a:xfrm>
            <a:off x="566737" y="1092051"/>
            <a:ext cx="9842091" cy="3682541"/>
          </a:xfrm>
          <a:prstGeom prst="rect">
            <a:avLst/>
          </a:prstGeom>
        </p:spPr>
        <p:txBody>
          <a:bodyPr lIns="0" tIns="0" rIns="0" bIns="0"/>
          <a:lstStyle>
            <a:lvl1pPr marL="214313" indent="-214313" algn="l" defTabSz="857250" rtl="0" eaLnBrk="1" latinLnBrk="0" hangingPunct="1">
              <a:lnSpc>
                <a:spcPct val="90000"/>
              </a:lnSpc>
              <a:spcBef>
                <a:spcPts val="938"/>
              </a:spcBef>
              <a:buFont typeface="Arial" panose="020B0604020202020204" pitchFamily="34" charset="0"/>
              <a:buChar char="•"/>
              <a:defRPr sz="2625" kern="1200">
                <a:solidFill>
                  <a:schemeClr val="tx1"/>
                </a:solidFill>
                <a:latin typeface="+mn-lt"/>
                <a:ea typeface="+mn-ea"/>
                <a:cs typeface="+mn-cs"/>
              </a:defRPr>
            </a:lvl1pPr>
            <a:lvl2pPr marL="642938" indent="-214313" algn="l" defTabSz="857250" rtl="0" eaLnBrk="1" latinLnBrk="0" hangingPunct="1">
              <a:lnSpc>
                <a:spcPct val="90000"/>
              </a:lnSpc>
              <a:spcBef>
                <a:spcPts val="469"/>
              </a:spcBef>
              <a:buFont typeface="Arial" panose="020B0604020202020204" pitchFamily="34" charset="0"/>
              <a:buChar char="•"/>
              <a:defRPr sz="2250" kern="1200">
                <a:solidFill>
                  <a:schemeClr val="tx1"/>
                </a:solidFill>
                <a:latin typeface="+mn-lt"/>
                <a:ea typeface="+mn-ea"/>
                <a:cs typeface="+mn-cs"/>
              </a:defRPr>
            </a:lvl2pPr>
            <a:lvl3pPr marL="1071563" indent="-214313" algn="l" defTabSz="857250" rtl="0" eaLnBrk="1" latinLnBrk="0" hangingPunct="1">
              <a:lnSpc>
                <a:spcPct val="90000"/>
              </a:lnSpc>
              <a:spcBef>
                <a:spcPts val="469"/>
              </a:spcBef>
              <a:buFont typeface="Arial" panose="020B0604020202020204" pitchFamily="34" charset="0"/>
              <a:buChar char="•"/>
              <a:defRPr sz="1875" kern="1200">
                <a:solidFill>
                  <a:schemeClr val="tx1"/>
                </a:solidFill>
                <a:latin typeface="+mn-lt"/>
                <a:ea typeface="+mn-ea"/>
                <a:cs typeface="+mn-cs"/>
              </a:defRPr>
            </a:lvl3pPr>
            <a:lvl4pPr marL="15001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4pPr>
            <a:lvl5pPr marL="19288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5pPr>
            <a:lvl6pPr marL="235743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6pPr>
            <a:lvl7pPr marL="278606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7pPr>
            <a:lvl8pPr marL="3214688"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8pPr>
            <a:lvl9pPr marL="3643313" indent="-214313" algn="l" defTabSz="857250" rtl="0" eaLnBrk="1" latinLnBrk="0" hangingPunct="1">
              <a:lnSpc>
                <a:spcPct val="90000"/>
              </a:lnSpc>
              <a:spcBef>
                <a:spcPts val="469"/>
              </a:spcBef>
              <a:buFont typeface="Arial" panose="020B0604020202020204" pitchFamily="34" charset="0"/>
              <a:buChar char="•"/>
              <a:defRPr sz="1688" kern="1200">
                <a:solidFill>
                  <a:schemeClr val="tx1"/>
                </a:solidFill>
                <a:latin typeface="+mn-lt"/>
                <a:ea typeface="+mn-ea"/>
                <a:cs typeface="+mn-cs"/>
              </a:defRPr>
            </a:lvl9pPr>
          </a:lstStyle>
          <a:p>
            <a:pPr marL="0" indent="0">
              <a:lnSpc>
                <a:spcPct val="150000"/>
              </a:lnSpc>
              <a:buFont typeface="Arial" panose="020B0604020202020204" pitchFamily="34" charset="0"/>
              <a:buNone/>
            </a:pPr>
            <a:endParaRPr lang="en-US" sz="1800" dirty="0">
              <a:solidFill>
                <a:srgbClr val="D71E48"/>
              </a:solidFill>
              <a:latin typeface="Aptos" panose="020B0004020202020204" pitchFamily="34" charset="0"/>
            </a:endParaRPr>
          </a:p>
        </p:txBody>
      </p:sp>
    </p:spTree>
    <p:extLst>
      <p:ext uri="{BB962C8B-B14F-4D97-AF65-F5344CB8AC3E}">
        <p14:creationId xmlns:p14="http://schemas.microsoft.com/office/powerpoint/2010/main" val="3091217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707BAB-43F1-5D7F-6FF8-F3F48FE6591C}"/>
              </a:ext>
            </a:extLst>
          </p:cNvPr>
          <p:cNvSpPr txBox="1"/>
          <p:nvPr/>
        </p:nvSpPr>
        <p:spPr>
          <a:xfrm>
            <a:off x="175214" y="-109508"/>
            <a:ext cx="11071357" cy="5632311"/>
          </a:xfrm>
          <a:prstGeom prst="rect">
            <a:avLst/>
          </a:prstGeom>
          <a:noFill/>
        </p:spPr>
        <p:txBody>
          <a:bodyPr wrap="square">
            <a:spAutoFit/>
          </a:bodyPr>
          <a:lstStyle/>
          <a:p>
            <a:r>
              <a:rPr lang="en-GB" sz="4000" dirty="0">
                <a:solidFill>
                  <a:srgbClr val="D71E48"/>
                </a:solidFill>
                <a:latin typeface="Times New Roman" panose="02020603050405020304" pitchFamily="18" charset="0"/>
                <a:cs typeface="Times New Roman" panose="02020603050405020304" pitchFamily="18" charset="0"/>
              </a:rPr>
              <a:t>PD 12J – CHILD ARRANGEMENTS &amp; CONTACT ORDERS: DOMESTIC ABUSE AND HARM - 17</a:t>
            </a:r>
            <a:endParaRPr lang="en-GB" sz="4000" i="0" dirty="0">
              <a:solidFill>
                <a:srgbClr val="D71E48"/>
              </a:solidFill>
              <a:effectLst/>
              <a:latin typeface="Times New Roman" panose="02020603050405020304" pitchFamily="18" charset="0"/>
              <a:cs typeface="Times New Roman" panose="02020603050405020304" pitchFamily="18" charset="0"/>
            </a:endParaRPr>
          </a:p>
          <a:p>
            <a:pPr algn="l">
              <a:buNone/>
            </a:pPr>
            <a:r>
              <a:rPr lang="en-GB" sz="2000" b="0" i="1" dirty="0">
                <a:solidFill>
                  <a:srgbClr val="000000"/>
                </a:solidFill>
                <a:effectLst/>
                <a:latin typeface="Times New Roman" panose="02020603050405020304" pitchFamily="18" charset="0"/>
                <a:cs typeface="Times New Roman" panose="02020603050405020304" pitchFamily="18" charset="0"/>
              </a:rPr>
              <a:t>In determining whether it is necessary to conduct a fact-finding hearing, the court should consider –</a:t>
            </a:r>
          </a:p>
          <a:p>
            <a:pPr algn="l">
              <a:buNone/>
            </a:pPr>
            <a:r>
              <a:rPr lang="en-GB" sz="2000" b="0" i="1" dirty="0">
                <a:solidFill>
                  <a:srgbClr val="000000"/>
                </a:solidFill>
                <a:effectLst/>
                <a:latin typeface="Times New Roman" panose="02020603050405020304" pitchFamily="18" charset="0"/>
                <a:cs typeface="Times New Roman" panose="02020603050405020304" pitchFamily="18" charset="0"/>
              </a:rPr>
              <a:t>(a) the views of the parties and of Cafcass or CAFCASS Cymru;</a:t>
            </a:r>
            <a:endParaRPr lang="en-GB" sz="2000" b="0" i="1" u="sng" dirty="0">
              <a:solidFill>
                <a:srgbClr val="000000"/>
              </a:solidFill>
              <a:effectLst/>
              <a:latin typeface="Times New Roman" panose="02020603050405020304" pitchFamily="18" charset="0"/>
              <a:cs typeface="Times New Roman" panose="02020603050405020304" pitchFamily="18" charset="0"/>
            </a:endParaRPr>
          </a:p>
          <a:p>
            <a:pPr algn="l">
              <a:buNone/>
            </a:pPr>
            <a:r>
              <a:rPr lang="en-GB" sz="2000" i="1" u="sng" dirty="0">
                <a:solidFill>
                  <a:srgbClr val="000000"/>
                </a:solidFill>
                <a:effectLst/>
                <a:latin typeface="Times New Roman" panose="02020603050405020304" pitchFamily="18" charset="0"/>
                <a:cs typeface="Times New Roman" panose="02020603050405020304" pitchFamily="18" charset="0"/>
              </a:rPr>
              <a:t>(b) whether there are admissions by a party which provide a sufficient factual basis on which to proceed;</a:t>
            </a:r>
          </a:p>
          <a:p>
            <a:pPr algn="l">
              <a:buNone/>
            </a:pPr>
            <a:r>
              <a:rPr lang="en-GB" sz="2000" b="0" i="1" dirty="0">
                <a:solidFill>
                  <a:srgbClr val="000000"/>
                </a:solidFill>
                <a:effectLst/>
                <a:latin typeface="Times New Roman" panose="02020603050405020304" pitchFamily="18" charset="0"/>
                <a:cs typeface="Times New Roman" panose="02020603050405020304" pitchFamily="18" charset="0"/>
              </a:rPr>
              <a:t>(c) if a party is in receipt of legal aid, whether the evidence required to be provided to obtain legal aid provides a sufficient factual basis on which to proceed;</a:t>
            </a:r>
          </a:p>
          <a:p>
            <a:pPr algn="l">
              <a:buNone/>
            </a:pPr>
            <a:r>
              <a:rPr lang="en-GB" sz="2000" i="1" u="sng" dirty="0">
                <a:solidFill>
                  <a:srgbClr val="000000"/>
                </a:solidFill>
                <a:effectLst/>
                <a:latin typeface="Times New Roman" panose="02020603050405020304" pitchFamily="18" charset="0"/>
                <a:cs typeface="Times New Roman" panose="02020603050405020304" pitchFamily="18" charset="0"/>
              </a:rPr>
              <a:t>(d) whether there is other evidence available to the court that provides a sufficient factual basis on which to proceed;</a:t>
            </a:r>
          </a:p>
          <a:p>
            <a:pPr algn="l">
              <a:buNone/>
            </a:pPr>
            <a:r>
              <a:rPr lang="en-GB" sz="2000" b="0" i="1" dirty="0">
                <a:solidFill>
                  <a:srgbClr val="000000"/>
                </a:solidFill>
                <a:effectLst/>
                <a:latin typeface="Times New Roman" panose="02020603050405020304" pitchFamily="18" charset="0"/>
                <a:cs typeface="Times New Roman" panose="02020603050405020304" pitchFamily="18" charset="0"/>
              </a:rPr>
              <a:t>(e) whether the factors set out in paragraphs 36 and 37 below can be determined without a fact-finding hearing;</a:t>
            </a:r>
          </a:p>
          <a:p>
            <a:pPr algn="l">
              <a:buNone/>
            </a:pPr>
            <a:r>
              <a:rPr lang="en-GB" sz="2000" b="0" i="1" dirty="0">
                <a:solidFill>
                  <a:srgbClr val="000000"/>
                </a:solidFill>
                <a:effectLst/>
                <a:latin typeface="Times New Roman" panose="02020603050405020304" pitchFamily="18" charset="0"/>
                <a:cs typeface="Times New Roman" panose="02020603050405020304" pitchFamily="18" charset="0"/>
              </a:rPr>
              <a:t>(f) the nature of the evidence required to resolve disputed allegations;</a:t>
            </a:r>
          </a:p>
          <a:p>
            <a:pPr algn="l">
              <a:buNone/>
            </a:pPr>
            <a:r>
              <a:rPr lang="en-GB" sz="2000" i="1" u="sng" dirty="0">
                <a:solidFill>
                  <a:srgbClr val="000000"/>
                </a:solidFill>
                <a:effectLst/>
                <a:latin typeface="Times New Roman" panose="02020603050405020304" pitchFamily="18" charset="0"/>
                <a:cs typeface="Times New Roman" panose="02020603050405020304" pitchFamily="18" charset="0"/>
              </a:rPr>
              <a:t>(g) whether the nature and extent of the allegations, if proved, would be relevant to the issue before the court; and</a:t>
            </a:r>
          </a:p>
          <a:p>
            <a:pPr algn="l">
              <a:buNone/>
            </a:pPr>
            <a:r>
              <a:rPr lang="en-GB" sz="2000" b="0" i="1" dirty="0">
                <a:solidFill>
                  <a:srgbClr val="000000"/>
                </a:solidFill>
                <a:effectLst/>
                <a:latin typeface="Times New Roman" panose="02020603050405020304" pitchFamily="18" charset="0"/>
                <a:cs typeface="Times New Roman" panose="02020603050405020304" pitchFamily="18" charset="0"/>
              </a:rPr>
              <a:t>(h) whether a separate fact-finding hearing would be necessary and proportionate in all the circumstances of the case.</a:t>
            </a:r>
          </a:p>
        </p:txBody>
      </p:sp>
    </p:spTree>
    <p:extLst>
      <p:ext uri="{BB962C8B-B14F-4D97-AF65-F5344CB8AC3E}">
        <p14:creationId xmlns:p14="http://schemas.microsoft.com/office/powerpoint/2010/main" val="21344326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176997-9E1F-F378-C2A6-7EB1379FC982}"/>
              </a:ext>
            </a:extLst>
          </p:cNvPr>
          <p:cNvSpPr txBox="1"/>
          <p:nvPr/>
        </p:nvSpPr>
        <p:spPr>
          <a:xfrm>
            <a:off x="262822" y="82133"/>
            <a:ext cx="10737355" cy="4015266"/>
          </a:xfrm>
          <a:prstGeom prst="rect">
            <a:avLst/>
          </a:prstGeom>
          <a:noFill/>
        </p:spPr>
        <p:txBody>
          <a:bodyPr wrap="square">
            <a:spAutoFit/>
          </a:bodyPr>
          <a:lstStyle/>
          <a:p>
            <a:pPr>
              <a:lnSpc>
                <a:spcPct val="115000"/>
              </a:lnSpc>
              <a:spcAft>
                <a:spcPts val="800"/>
              </a:spcAft>
              <a:buNone/>
            </a:pPr>
            <a:r>
              <a:rPr lang="en-GB" sz="4400" b="1" kern="100" dirty="0">
                <a:solidFill>
                  <a:srgbClr val="D71E48"/>
                </a:solidFill>
                <a:effectLst/>
                <a:latin typeface="Times New Roman" panose="02020603050405020304" pitchFamily="18" charset="0"/>
                <a:ea typeface="Aptos" panose="020B0004020202020204" pitchFamily="34" charset="0"/>
                <a:cs typeface="Times New Roman" panose="02020603050405020304" pitchFamily="18" charset="0"/>
              </a:rPr>
              <a:t>							</a:t>
            </a:r>
            <a:r>
              <a:rPr lang="en-GB" sz="4400" b="1" u="sng" kern="100" dirty="0">
                <a:solidFill>
                  <a:srgbClr val="D71E48"/>
                </a:solidFill>
                <a:effectLst/>
                <a:latin typeface="Times New Roman" panose="02020603050405020304" pitchFamily="18" charset="0"/>
                <a:ea typeface="Aptos" panose="020B0004020202020204" pitchFamily="34" charset="0"/>
                <a:cs typeface="Times New Roman" panose="02020603050405020304" pitchFamily="18" charset="0"/>
              </a:rPr>
              <a:t>ADMISSIONS </a:t>
            </a:r>
          </a:p>
          <a:p>
            <a:pPr>
              <a:lnSpc>
                <a:spcPct val="115000"/>
              </a:lnSpc>
              <a:spcAft>
                <a:spcPts val="800"/>
              </a:spcAft>
              <a:buNone/>
            </a:pPr>
            <a:r>
              <a:rPr lang="en-GB" sz="2400" b="1" i="1" kern="100" dirty="0">
                <a:effectLst/>
                <a:latin typeface="Times New Roman" panose="02020603050405020304" pitchFamily="18" charset="0"/>
                <a:ea typeface="Aptos" panose="020B0004020202020204" pitchFamily="34" charset="0"/>
                <a:cs typeface="Times New Roman" panose="02020603050405020304" pitchFamily="18" charset="0"/>
              </a:rPr>
              <a:t>ER v NT (Need for fact finding hearing) </a:t>
            </a:r>
            <a:r>
              <a:rPr lang="en-GB" sz="2400" i="1" kern="100" dirty="0">
                <a:effectLst/>
                <a:latin typeface="Times New Roman" panose="02020603050405020304" pitchFamily="18" charset="0"/>
                <a:ea typeface="Aptos" panose="020B0004020202020204" pitchFamily="34" charset="0"/>
                <a:cs typeface="Times New Roman" panose="02020603050405020304" pitchFamily="18" charset="0"/>
              </a:rPr>
              <a:t>[2025] EWHC 2146 (Fam)</a:t>
            </a:r>
          </a:p>
          <a:p>
            <a:pPr>
              <a:lnSpc>
                <a:spcPct val="115000"/>
              </a:lnSpc>
              <a:spcAft>
                <a:spcPts val="800"/>
              </a:spcAft>
              <a:buNone/>
            </a:pPr>
            <a:r>
              <a:rPr lang="en-GB" sz="2400" kern="100" dirty="0">
                <a:effectLst/>
                <a:latin typeface="Times New Roman" panose="02020603050405020304" pitchFamily="18" charset="0"/>
                <a:ea typeface="Aptos" panose="020B0004020202020204" pitchFamily="34" charset="0"/>
                <a:cs typeface="Times New Roman" panose="02020603050405020304" pitchFamily="18" charset="0"/>
              </a:rPr>
              <a:t>This case provides a helpful reminder to practitioners both in respect of the applicable law when considering the need for a fact finding hearing but also the approach that should be taken, especially in cases whereby there have been some admissions made and/or a parent has completed intervention/work to address behaviours and the Court needing to consider whether such provides a sufficient factual basis on which an assessment of risk to determine welfare decisions can be undertaken </a:t>
            </a:r>
          </a:p>
        </p:txBody>
      </p:sp>
    </p:spTree>
    <p:extLst>
      <p:ext uri="{BB962C8B-B14F-4D97-AF65-F5344CB8AC3E}">
        <p14:creationId xmlns:p14="http://schemas.microsoft.com/office/powerpoint/2010/main" val="19247400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72AF04A-6CD2-AF35-EAFF-F5297C94730B}"/>
              </a:ext>
            </a:extLst>
          </p:cNvPr>
          <p:cNvSpPr txBox="1"/>
          <p:nvPr/>
        </p:nvSpPr>
        <p:spPr>
          <a:xfrm>
            <a:off x="420240" y="191642"/>
            <a:ext cx="10589519" cy="5478423"/>
          </a:xfrm>
          <a:prstGeom prst="rect">
            <a:avLst/>
          </a:prstGeom>
          <a:noFill/>
        </p:spPr>
        <p:txBody>
          <a:bodyPr wrap="square">
            <a:spAutoFit/>
          </a:bodyPr>
          <a:lstStyle/>
          <a:p>
            <a:pPr algn="ctr"/>
            <a:r>
              <a:rPr lang="en-GB" sz="4400" b="1" u="sng" kern="100" dirty="0">
                <a:solidFill>
                  <a:srgbClr val="D71E48"/>
                </a:solidFill>
                <a:latin typeface="Times New Roman" panose="02020603050405020304" pitchFamily="18" charset="0"/>
                <a:ea typeface="Aptos" panose="020B0004020202020204" pitchFamily="34" charset="0"/>
                <a:cs typeface="Times New Roman" panose="02020603050405020304" pitchFamily="18" charset="0"/>
              </a:rPr>
              <a:t>KEY ISSUE &amp; WELFARE</a:t>
            </a:r>
          </a:p>
          <a:p>
            <a:r>
              <a:rPr lang="en-GB" sz="2400" b="1" dirty="0">
                <a:latin typeface="Times New Roman" panose="02020603050405020304" pitchFamily="18" charset="0"/>
                <a:cs typeface="Times New Roman" panose="02020603050405020304" pitchFamily="18" charset="0"/>
              </a:rPr>
              <a:t>A, Re (Appeal: Findings of Fact )[2025] WLR(D) 296, [2025] 4 WLR 72, [2025] EWHC 1279 (Fam)</a:t>
            </a:r>
            <a:endParaRPr lang="en-GB" sz="2400" b="1" i="0" dirty="0">
              <a:solidFill>
                <a:srgbClr val="000000"/>
              </a:solidFill>
              <a:effectLst/>
              <a:latin typeface="Times New Roman" panose="02020603050405020304" pitchFamily="18" charset="0"/>
              <a:cs typeface="Times New Roman" panose="02020603050405020304" pitchFamily="18" charset="0"/>
            </a:endParaRPr>
          </a:p>
          <a:p>
            <a:pPr algn="l"/>
            <a:r>
              <a:rPr lang="en-GB" sz="2400" b="0" i="1" dirty="0">
                <a:solidFill>
                  <a:srgbClr val="000000"/>
                </a:solidFill>
                <a:effectLst/>
                <a:latin typeface="Times New Roman" panose="02020603050405020304" pitchFamily="18" charset="0"/>
              </a:rPr>
              <a:t>40. All this sits comfortably, perhaps even seamlessly, alongside the observations of Sir Geoffrey Vos (MR) in K v K </a:t>
            </a:r>
            <a:r>
              <a:rPr lang="en-GB" sz="2400" b="0" i="1" dirty="0">
                <a:solidFill>
                  <a:srgbClr val="000000"/>
                </a:solidFill>
                <a:effectLst/>
                <a:latin typeface="Times New Roman" panose="02020603050405020304" pitchFamily="18" charset="0"/>
                <a:hlinkClick r:id="rId2" tooltip="Link to BAILII version"/>
              </a:rPr>
              <a:t>[2022] EWCA Civ 468</a:t>
            </a:r>
            <a:r>
              <a:rPr lang="en-GB" sz="2400" b="0" i="1" dirty="0">
                <a:solidFill>
                  <a:srgbClr val="000000"/>
                </a:solidFill>
                <a:effectLst/>
                <a:latin typeface="Times New Roman" panose="02020603050405020304" pitchFamily="18" charset="0"/>
              </a:rPr>
              <a:t>; </a:t>
            </a:r>
            <a:r>
              <a:rPr lang="en-GB" sz="2400" b="0" i="1" dirty="0">
                <a:solidFill>
                  <a:srgbClr val="000000"/>
                </a:solidFill>
                <a:effectLst/>
                <a:latin typeface="Times New Roman" panose="02020603050405020304" pitchFamily="18" charset="0"/>
                <a:hlinkClick r:id="rId3" tooltip="Link to BAILII version"/>
              </a:rPr>
              <a:t>[2023] 1 All ER 348</a:t>
            </a:r>
            <a:r>
              <a:rPr lang="en-GB" sz="2400" b="0" i="1" dirty="0">
                <a:solidFill>
                  <a:srgbClr val="000000"/>
                </a:solidFill>
                <a:effectLst/>
                <a:latin typeface="Times New Roman" panose="02020603050405020304" pitchFamily="18" charset="0"/>
              </a:rPr>
              <a:t>:</a:t>
            </a:r>
          </a:p>
          <a:p>
            <a:pPr algn="l">
              <a:buNone/>
            </a:pPr>
            <a:r>
              <a:rPr lang="en-GB" sz="2400" b="0" i="1" dirty="0">
                <a:solidFill>
                  <a:srgbClr val="000000"/>
                </a:solidFill>
                <a:effectLst/>
                <a:latin typeface="Times New Roman" panose="02020603050405020304" pitchFamily="18" charset="0"/>
              </a:rPr>
              <a:t>"8. Thirdly, </a:t>
            </a:r>
            <a:r>
              <a:rPr lang="en-GB" sz="2400" b="0" i="1" u="sng" dirty="0">
                <a:solidFill>
                  <a:srgbClr val="000000"/>
                </a:solidFill>
                <a:effectLst/>
                <a:latin typeface="Times New Roman" panose="02020603050405020304" pitchFamily="18" charset="0"/>
              </a:rPr>
              <a:t>it is important that a judge considering ordering a fact-finding hearing identifies "at an early stage the real issue in the case in particular with regard to the welfare of the child" </a:t>
            </a:r>
            <a:r>
              <a:rPr lang="en-GB" sz="2400" b="0" i="1" dirty="0">
                <a:solidFill>
                  <a:srgbClr val="000000"/>
                </a:solidFill>
                <a:effectLst/>
                <a:latin typeface="Times New Roman" panose="02020603050405020304" pitchFamily="18" charset="0"/>
              </a:rPr>
              <a:t>(see [8] and [139] in Re H-N). As [14] of FPR PD12J provides, "[t]he court must ascertain at the earliest opportunity … whether domestic abuse is raised as an issue which is likely to be relevant to any decision of the court relating to the welfare of the child". [17(g)] of FPR PD12J is to the same effect. </a:t>
            </a:r>
            <a:r>
              <a:rPr lang="en-GB" sz="2400" b="0" i="1" u="sng" dirty="0">
                <a:solidFill>
                  <a:srgbClr val="000000"/>
                </a:solidFill>
                <a:effectLst/>
                <a:latin typeface="Times New Roman" panose="02020603050405020304" pitchFamily="18" charset="0"/>
              </a:rPr>
              <a:t>Fact-finding is only needed if the alleged abuse is likely to be relevant to what the court is being asked to decide relating to the children's welfare.“</a:t>
            </a:r>
          </a:p>
          <a:p>
            <a:pPr algn="l">
              <a:buNone/>
            </a:pPr>
            <a:endParaRPr lang="en-GB" b="0" i="0" dirty="0">
              <a:solidFill>
                <a:srgbClr val="000000"/>
              </a:solidFill>
              <a:effectLst/>
              <a:latin typeface="Times New Roman" panose="02020603050405020304" pitchFamily="18" charset="0"/>
            </a:endParaRPr>
          </a:p>
        </p:txBody>
      </p:sp>
    </p:spTree>
    <p:extLst>
      <p:ext uri="{BB962C8B-B14F-4D97-AF65-F5344CB8AC3E}">
        <p14:creationId xmlns:p14="http://schemas.microsoft.com/office/powerpoint/2010/main" val="34061545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05F23DE-23D6-9255-A6E3-2FC54B3BCAEC}"/>
              </a:ext>
            </a:extLst>
          </p:cNvPr>
          <p:cNvSpPr txBox="1"/>
          <p:nvPr/>
        </p:nvSpPr>
        <p:spPr>
          <a:xfrm>
            <a:off x="388757" y="235444"/>
            <a:ext cx="10912570" cy="5262979"/>
          </a:xfrm>
          <a:prstGeom prst="rect">
            <a:avLst/>
          </a:prstGeom>
          <a:noFill/>
        </p:spPr>
        <p:txBody>
          <a:bodyPr wrap="square">
            <a:spAutoFit/>
          </a:bodyPr>
          <a:lstStyle/>
          <a:p>
            <a:pPr algn="l">
              <a:buFont typeface="+mj-lt"/>
              <a:buAutoNum type="arabicPeriod" startAt="41"/>
            </a:pPr>
            <a:r>
              <a:rPr lang="en-GB" sz="2400" b="0" i="1" dirty="0">
                <a:solidFill>
                  <a:srgbClr val="000000"/>
                </a:solidFill>
                <a:effectLst/>
                <a:latin typeface="Times New Roman" panose="02020603050405020304" pitchFamily="18" charset="0"/>
              </a:rPr>
              <a:t>It follows, to my mind, that when the Court has decided that domestic abuse allegations are relevant to determining the welfare of the child, </a:t>
            </a:r>
            <a:r>
              <a:rPr lang="en-GB" sz="2400" b="0" i="1" u="sng" dirty="0">
                <a:solidFill>
                  <a:srgbClr val="000000"/>
                </a:solidFill>
                <a:effectLst/>
                <a:latin typeface="Times New Roman" panose="02020603050405020304" pitchFamily="18" charset="0"/>
              </a:rPr>
              <a:t>it must then consider and sift out </a:t>
            </a:r>
            <a:r>
              <a:rPr lang="en-GB" sz="2400" b="1" i="1" u="sng" dirty="0">
                <a:solidFill>
                  <a:srgbClr val="000000"/>
                </a:solidFill>
                <a:effectLst/>
                <a:latin typeface="Times New Roman" panose="02020603050405020304" pitchFamily="18" charset="0"/>
              </a:rPr>
              <a:t>which</a:t>
            </a:r>
            <a:r>
              <a:rPr lang="en-GB" sz="2400" b="0" i="1" u="sng" dirty="0">
                <a:solidFill>
                  <a:srgbClr val="000000"/>
                </a:solidFill>
                <a:effectLst/>
                <a:latin typeface="Times New Roman" panose="02020603050405020304" pitchFamily="18" charset="0"/>
              </a:rPr>
              <a:t> of the allegations are likely to be relevant and, it follows, which are not. The question is a specific, not a generic one. The decision to conduct a fact-finding hearing, in respect of domestic abuse, does not automatically open a floodgate to a litany of allegations which may be years old. </a:t>
            </a:r>
            <a:r>
              <a:rPr lang="en-GB" sz="2400" b="0" i="1" dirty="0">
                <a:solidFill>
                  <a:srgbClr val="000000"/>
                </a:solidFill>
                <a:effectLst/>
                <a:latin typeface="Times New Roman" panose="02020603050405020304" pitchFamily="18" charset="0"/>
              </a:rPr>
              <a:t>That is simply not the purpose of the Children Act proceedings.</a:t>
            </a:r>
            <a:r>
              <a:rPr lang="en-GB" sz="2400" b="0" i="1" u="sng" dirty="0">
                <a:solidFill>
                  <a:srgbClr val="000000"/>
                </a:solidFill>
                <a:effectLst/>
                <a:latin typeface="Times New Roman" panose="02020603050405020304" pitchFamily="18" charset="0"/>
              </a:rPr>
              <a:t> The investigations require to be linked, inextricably and exclusively, to those matters which are required to determine the children's welfare</a:t>
            </a:r>
            <a:r>
              <a:rPr lang="en-GB" sz="2400" b="0" i="1" dirty="0">
                <a:solidFill>
                  <a:srgbClr val="000000"/>
                </a:solidFill>
                <a:effectLst/>
                <a:latin typeface="Times New Roman" panose="02020603050405020304" pitchFamily="18" charset="0"/>
              </a:rPr>
              <a:t>. As Sir Geoffrey Vos said later in his judgment:</a:t>
            </a:r>
          </a:p>
          <a:p>
            <a:pPr algn="l">
              <a:buNone/>
            </a:pPr>
            <a:r>
              <a:rPr lang="en-GB" sz="2400" b="0" i="1" dirty="0">
                <a:solidFill>
                  <a:srgbClr val="000000"/>
                </a:solidFill>
                <a:effectLst/>
                <a:latin typeface="Times New Roman" panose="02020603050405020304" pitchFamily="18" charset="0"/>
              </a:rPr>
              <a:t>"Rather than making that decision at the FHDRA, the court should have (a) identified the issues between the parents as to the children's welfare, and (b) given the mother time to decide, with the benefit of legal advice, what factual findings she wanted to contend required to be decided by the court, because they were "likely to be relevant to any decision of the court relating to the welfare of the child…"</a:t>
            </a:r>
          </a:p>
        </p:txBody>
      </p:sp>
    </p:spTree>
    <p:extLst>
      <p:ext uri="{BB962C8B-B14F-4D97-AF65-F5344CB8AC3E}">
        <p14:creationId xmlns:p14="http://schemas.microsoft.com/office/powerpoint/2010/main" val="29922129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C36DCB9-AC11-14BC-A902-C31F42A107E7}"/>
              </a:ext>
            </a:extLst>
          </p:cNvPr>
          <p:cNvSpPr txBox="1"/>
          <p:nvPr/>
        </p:nvSpPr>
        <p:spPr>
          <a:xfrm>
            <a:off x="312100" y="279249"/>
            <a:ext cx="10901619" cy="4154984"/>
          </a:xfrm>
          <a:prstGeom prst="rect">
            <a:avLst/>
          </a:prstGeom>
          <a:noFill/>
        </p:spPr>
        <p:txBody>
          <a:bodyPr wrap="square">
            <a:spAutoFit/>
          </a:bodyPr>
          <a:lstStyle/>
          <a:p>
            <a:pPr algn="l">
              <a:buNone/>
            </a:pPr>
            <a:endParaRPr lang="en-GB" sz="2400" b="0" i="1" dirty="0">
              <a:solidFill>
                <a:srgbClr val="000000"/>
              </a:solidFill>
              <a:effectLst/>
              <a:latin typeface="Times New Roman" panose="02020603050405020304" pitchFamily="18" charset="0"/>
            </a:endParaRPr>
          </a:p>
          <a:p>
            <a:pPr algn="l">
              <a:buFont typeface="+mj-lt"/>
              <a:buAutoNum type="arabicPeriod" startAt="42"/>
            </a:pPr>
            <a:r>
              <a:rPr lang="en-GB" sz="2400" b="0" i="1" dirty="0">
                <a:solidFill>
                  <a:srgbClr val="000000"/>
                </a:solidFill>
                <a:effectLst/>
                <a:latin typeface="Times New Roman" panose="02020603050405020304" pitchFamily="18" charset="0"/>
              </a:rPr>
              <a:t>In summary and, I recognise, at risk of repetition, </a:t>
            </a:r>
            <a:r>
              <a:rPr lang="en-GB" sz="2400" b="0" i="1" u="sng" dirty="0">
                <a:solidFill>
                  <a:srgbClr val="000000"/>
                </a:solidFill>
                <a:effectLst/>
                <a:latin typeface="Times New Roman" panose="02020603050405020304" pitchFamily="18" charset="0"/>
              </a:rPr>
              <a:t>the decision as to what findings are sought needs to be taken with reference to the key criteria, namely how the findings are "likely to be relevant to any decision of the court relating to the welfare of the child". The process of identifying those findings is therefore a selective one. </a:t>
            </a:r>
            <a:r>
              <a:rPr lang="en-GB" sz="2400" i="1" u="sng" dirty="0">
                <a:solidFill>
                  <a:srgbClr val="000000"/>
                </a:solidFill>
                <a:effectLst/>
                <a:latin typeface="Times New Roman" panose="02020603050405020304" pitchFamily="18" charset="0"/>
              </a:rPr>
              <a:t>Perhaps counterintuitively to Family practitioners, this process may result in a conclusion that a serious allegation by one of the parties does not need to be tried because it is simply not going to have a bearing on the ultimate welfare outcome. </a:t>
            </a:r>
            <a:r>
              <a:rPr lang="en-GB" sz="2400" b="0" i="1" u="sng" dirty="0">
                <a:solidFill>
                  <a:srgbClr val="000000"/>
                </a:solidFill>
                <a:effectLst/>
                <a:latin typeface="Times New Roman" panose="02020603050405020304" pitchFamily="18" charset="0"/>
              </a:rPr>
              <a:t>Further, the case law shows that litigating allegations which have become uncoupled from any link with the welfare of the child, can sometimes be both counterproductive and contrary to the child's best interests</a:t>
            </a:r>
          </a:p>
        </p:txBody>
      </p:sp>
    </p:spTree>
    <p:extLst>
      <p:ext uri="{BB962C8B-B14F-4D97-AF65-F5344CB8AC3E}">
        <p14:creationId xmlns:p14="http://schemas.microsoft.com/office/powerpoint/2010/main" val="23707527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B122F30-E430-8196-7668-62DCDC9E87BC}"/>
              </a:ext>
            </a:extLst>
          </p:cNvPr>
          <p:cNvSpPr txBox="1"/>
          <p:nvPr/>
        </p:nvSpPr>
        <p:spPr>
          <a:xfrm>
            <a:off x="421610" y="169739"/>
            <a:ext cx="10781159" cy="5016758"/>
          </a:xfrm>
          <a:prstGeom prst="rect">
            <a:avLst/>
          </a:prstGeom>
          <a:noFill/>
        </p:spPr>
        <p:txBody>
          <a:bodyPr wrap="square">
            <a:spAutoFit/>
          </a:bodyPr>
          <a:lstStyle/>
          <a:p>
            <a:pPr marL="0" indent="0" algn="ctr">
              <a:lnSpc>
                <a:spcPct val="100000"/>
              </a:lnSpc>
              <a:buFont typeface="Arial" panose="020B0604020202020204" pitchFamily="34" charset="0"/>
              <a:buNone/>
            </a:pPr>
            <a:r>
              <a:rPr lang="en-GB" sz="6000" b="1" dirty="0">
                <a:latin typeface="Times New Roman" panose="02020603050405020304" pitchFamily="18" charset="0"/>
                <a:ea typeface="Aptos" panose="020B0004020202020204" pitchFamily="34" charset="0"/>
                <a:cs typeface="Times New Roman" panose="02020603050405020304" pitchFamily="18" charset="0"/>
              </a:rPr>
              <a:t>HOW TO PREPARE </a:t>
            </a:r>
          </a:p>
          <a:p>
            <a:pPr marL="0" indent="0" algn="ctr">
              <a:lnSpc>
                <a:spcPct val="100000"/>
              </a:lnSpc>
              <a:buFont typeface="Arial" panose="020B0604020202020204" pitchFamily="34" charset="0"/>
              <a:buNone/>
            </a:pPr>
            <a:endParaRPr lang="en-GB" sz="2000" b="1" dirty="0">
              <a:solidFill>
                <a:srgbClr val="D71E48"/>
              </a:solidFill>
              <a:latin typeface="Times New Roman" panose="02020603050405020304" pitchFamily="18" charset="0"/>
              <a:ea typeface="Aptos" panose="020B0004020202020204" pitchFamily="34" charset="0"/>
              <a:cs typeface="Times New Roman" panose="02020603050405020304" pitchFamily="18" charset="0"/>
            </a:endParaRPr>
          </a:p>
          <a:p>
            <a:pPr marL="0" indent="0" algn="ctr">
              <a:lnSpc>
                <a:spcPct val="100000"/>
              </a:lnSpc>
              <a:buFont typeface="Arial" panose="020B0604020202020204" pitchFamily="34" charset="0"/>
              <a:buNone/>
            </a:pPr>
            <a:r>
              <a:rPr lang="en-GB" sz="6000" b="1" dirty="0">
                <a:solidFill>
                  <a:srgbClr val="D71E48"/>
                </a:solidFill>
                <a:latin typeface="Times New Roman" panose="02020603050405020304" pitchFamily="18" charset="0"/>
                <a:ea typeface="Aptos" panose="020B0004020202020204" pitchFamily="34" charset="0"/>
                <a:cs typeface="Times New Roman" panose="02020603050405020304" pitchFamily="18" charset="0"/>
              </a:rPr>
              <a:t>SCHEDULE </a:t>
            </a:r>
          </a:p>
          <a:p>
            <a:pPr marL="0" indent="0" algn="ctr">
              <a:lnSpc>
                <a:spcPct val="100000"/>
              </a:lnSpc>
              <a:buFont typeface="Arial" panose="020B0604020202020204" pitchFamily="34" charset="0"/>
              <a:buNone/>
            </a:pPr>
            <a:r>
              <a:rPr lang="en-GB" sz="6000" b="1" dirty="0">
                <a:solidFill>
                  <a:srgbClr val="D71E48"/>
                </a:solidFill>
                <a:latin typeface="Times New Roman" panose="02020603050405020304" pitchFamily="18" charset="0"/>
                <a:ea typeface="Aptos" panose="020B0004020202020204" pitchFamily="34" charset="0"/>
                <a:cs typeface="Times New Roman" panose="02020603050405020304" pitchFamily="18" charset="0"/>
              </a:rPr>
              <a:t>V </a:t>
            </a:r>
          </a:p>
          <a:p>
            <a:pPr marL="0" indent="0" algn="ctr">
              <a:lnSpc>
                <a:spcPct val="100000"/>
              </a:lnSpc>
              <a:buFont typeface="Arial" panose="020B0604020202020204" pitchFamily="34" charset="0"/>
              <a:buNone/>
            </a:pPr>
            <a:r>
              <a:rPr lang="en-GB" sz="6000" b="1" dirty="0">
                <a:solidFill>
                  <a:srgbClr val="D71E48"/>
                </a:solidFill>
                <a:latin typeface="Times New Roman" panose="02020603050405020304" pitchFamily="18" charset="0"/>
                <a:ea typeface="Aptos" panose="020B0004020202020204" pitchFamily="34" charset="0"/>
                <a:cs typeface="Times New Roman" panose="02020603050405020304" pitchFamily="18" charset="0"/>
              </a:rPr>
              <a:t>NARRATIVE STATEMENT </a:t>
            </a:r>
          </a:p>
          <a:p>
            <a:pPr marL="0" indent="0" algn="ctr">
              <a:lnSpc>
                <a:spcPct val="100000"/>
              </a:lnSpc>
              <a:buFont typeface="Arial" panose="020B0604020202020204" pitchFamily="34" charset="0"/>
              <a:buNone/>
            </a:pPr>
            <a:r>
              <a:rPr lang="en-GB" sz="6000" b="1" dirty="0">
                <a:latin typeface="Times New Roman" panose="02020603050405020304" pitchFamily="18" charset="0"/>
                <a:ea typeface="Aptos" panose="020B0004020202020204" pitchFamily="34" charset="0"/>
                <a:cs typeface="Times New Roman" panose="02020603050405020304" pitchFamily="18" charset="0"/>
              </a:rPr>
              <a:t>?????</a:t>
            </a:r>
          </a:p>
        </p:txBody>
      </p:sp>
    </p:spTree>
    <p:extLst>
      <p:ext uri="{BB962C8B-B14F-4D97-AF65-F5344CB8AC3E}">
        <p14:creationId xmlns:p14="http://schemas.microsoft.com/office/powerpoint/2010/main" val="4879986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FE03E91-F205-7A65-2AA0-07DC83A5DD78}"/>
              </a:ext>
            </a:extLst>
          </p:cNvPr>
          <p:cNvSpPr txBox="1"/>
          <p:nvPr/>
        </p:nvSpPr>
        <p:spPr>
          <a:xfrm>
            <a:off x="87607" y="0"/>
            <a:ext cx="11169916" cy="5539978"/>
          </a:xfrm>
          <a:prstGeom prst="rect">
            <a:avLst/>
          </a:prstGeom>
          <a:noFill/>
        </p:spPr>
        <p:txBody>
          <a:bodyPr wrap="square">
            <a:spAutoFit/>
          </a:bodyPr>
          <a:lstStyle/>
          <a:p>
            <a:r>
              <a:rPr lang="en-GB" sz="2400" b="1" u="sng" dirty="0">
                <a:solidFill>
                  <a:srgbClr val="D71E48"/>
                </a:solidFill>
                <a:latin typeface="Times New Roman" panose="02020603050405020304" pitchFamily="18" charset="0"/>
                <a:cs typeface="Times New Roman" panose="02020603050405020304" pitchFamily="18" charset="0"/>
              </a:rPr>
              <a:t>Fact-finding hearings &amp; DOMESTIC ABUSE in Private Law children proceedings </a:t>
            </a:r>
          </a:p>
          <a:p>
            <a:r>
              <a:rPr lang="en-GB" sz="2400" b="1" u="sng" dirty="0">
                <a:solidFill>
                  <a:srgbClr val="D71E48"/>
                </a:solidFill>
                <a:latin typeface="Times New Roman" panose="02020603050405020304" pitchFamily="18" charset="0"/>
                <a:cs typeface="Times New Roman" panose="02020603050405020304" pitchFamily="18" charset="0"/>
              </a:rPr>
              <a:t>Guidance for Judges and Magistrates - May 5, 2022</a:t>
            </a:r>
          </a:p>
          <a:p>
            <a:r>
              <a:rPr lang="en-GB" i="1" dirty="0">
                <a:latin typeface="Times New Roman" panose="02020603050405020304" pitchFamily="18" charset="0"/>
                <a:cs typeface="Times New Roman" panose="02020603050405020304" pitchFamily="18" charset="0"/>
              </a:rPr>
              <a:t>8. Collectively, does the information already before the court (for example, the C100, C1A and any safeguarding report) contain sufficient detail to avoid the necessity of directing further evidence/documentation to determine the issue?</a:t>
            </a:r>
            <a:br>
              <a:rPr lang="en-GB" i="1" dirty="0">
                <a:latin typeface="Times New Roman" panose="02020603050405020304" pitchFamily="18" charset="0"/>
                <a:cs typeface="Times New Roman" panose="02020603050405020304" pitchFamily="18" charset="0"/>
              </a:rPr>
            </a:br>
            <a:r>
              <a:rPr lang="en-GB" i="1" dirty="0">
                <a:latin typeface="Times New Roman" panose="02020603050405020304" pitchFamily="18" charset="0"/>
                <a:cs typeface="Times New Roman" panose="02020603050405020304" pitchFamily="18" charset="0"/>
              </a:rPr>
              <a:t>9. If further evidence/documentation is required to determine the issue, what is necessary in the fact specific circumstances of the case? </a:t>
            </a:r>
            <a:r>
              <a:rPr lang="en-GB" i="1" u="sng" dirty="0">
                <a:latin typeface="Times New Roman" panose="02020603050405020304" pitchFamily="18" charset="0"/>
                <a:cs typeface="Times New Roman" panose="02020603050405020304" pitchFamily="18" charset="0"/>
              </a:rPr>
              <a:t>The judgment in Re H-N [2021] EWCA Civ 448 (paras 41-49) cautioned against allowing a Scott Schedule to distort the fact finding process (by becoming the sole focus of a hearing), but the Court of Appeal did not rule out the use of a schedule as a structure to assist in analysing specific allegations.</a:t>
            </a:r>
            <a:br>
              <a:rPr lang="en-GB" i="1" u="sng" dirty="0">
                <a:latin typeface="Times New Roman" panose="02020603050405020304" pitchFamily="18" charset="0"/>
                <a:cs typeface="Times New Roman" panose="02020603050405020304" pitchFamily="18" charset="0"/>
              </a:rPr>
            </a:br>
            <a:r>
              <a:rPr lang="en-GB" i="1" u="sng" dirty="0">
                <a:latin typeface="Times New Roman" panose="02020603050405020304" pitchFamily="18" charset="0"/>
                <a:cs typeface="Times New Roman" panose="02020603050405020304" pitchFamily="18" charset="0"/>
              </a:rPr>
              <a:t>10. In determining what further evidence/documentation is needed, the nature of the allegations will be important. Allegations that can be clearly defined (such as specific incidents of physical abuse) may be suitable for reduction to a schedule. Other allegations that require the court to take a broad overview and look at patterns of behaviour (such as coercive and controlling behaviour) are likely to require a statement. A hybrid of the two, dividing types of abuse into clusters to provide an overview akin to a threshold document in public law proceedings might be appropriate. </a:t>
            </a:r>
            <a:r>
              <a:rPr lang="en-GB" i="1" dirty="0">
                <a:latin typeface="Times New Roman" panose="02020603050405020304" pitchFamily="18" charset="0"/>
                <a:cs typeface="Times New Roman" panose="02020603050405020304" pitchFamily="18" charset="0"/>
              </a:rPr>
              <a:t>However, do not consider only the nature of the allegations, but also practicality and expediency bearing in mind the parties before you. Require a like for like document in response from the alleged perpetrator.</a:t>
            </a:r>
            <a:br>
              <a:rPr lang="en-GB" i="1" dirty="0">
                <a:latin typeface="Times New Roman" panose="02020603050405020304" pitchFamily="18" charset="0"/>
                <a:cs typeface="Times New Roman" panose="02020603050405020304" pitchFamily="18" charset="0"/>
              </a:rPr>
            </a:br>
            <a:r>
              <a:rPr lang="en-GB" i="1" u="sng" dirty="0">
                <a:latin typeface="Times New Roman" panose="02020603050405020304" pitchFamily="18" charset="0"/>
                <a:cs typeface="Times New Roman" panose="02020603050405020304" pitchFamily="18" charset="0"/>
              </a:rPr>
              <a:t>11. Ensure that you obtain the essential information in respect of any allegation at an early stage. What, when, where? What was the effect on the child and the parent? Were there witnesses? What other evidence might be available? Is the behaviour complained of because of the breakdown of the relationship rather than a/the cause of the breakdown?</a:t>
            </a:r>
          </a:p>
        </p:txBody>
      </p:sp>
    </p:spTree>
    <p:extLst>
      <p:ext uri="{BB962C8B-B14F-4D97-AF65-F5344CB8AC3E}">
        <p14:creationId xmlns:p14="http://schemas.microsoft.com/office/powerpoint/2010/main" val="23245742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D462A9E-7BDD-B5CA-9083-BACD9B48F3EE}"/>
              </a:ext>
            </a:extLst>
          </p:cNvPr>
          <p:cNvSpPr txBox="1"/>
          <p:nvPr/>
        </p:nvSpPr>
        <p:spPr>
          <a:xfrm>
            <a:off x="0" y="0"/>
            <a:ext cx="11202769" cy="5632311"/>
          </a:xfrm>
          <a:prstGeom prst="rect">
            <a:avLst/>
          </a:prstGeom>
          <a:noFill/>
        </p:spPr>
        <p:txBody>
          <a:bodyPr wrap="square">
            <a:spAutoFit/>
          </a:bodyPr>
          <a:lstStyle/>
          <a:p>
            <a:r>
              <a:rPr lang="en-GB" sz="2400" b="1" u="sng" dirty="0">
                <a:solidFill>
                  <a:srgbClr val="D71E48"/>
                </a:solidFill>
                <a:latin typeface="Times New Roman" panose="02020603050405020304" pitchFamily="18" charset="0"/>
                <a:cs typeface="Times New Roman" panose="02020603050405020304" pitchFamily="18" charset="0"/>
              </a:rPr>
              <a:t>Family Justice Council Guidance on responding to a child’s unexplained reluctance, resistance or refusal to spend time with a parent and allegations of alienating behaviour December 2024</a:t>
            </a:r>
          </a:p>
          <a:p>
            <a:r>
              <a:rPr lang="en-GB" b="1" u="sng" dirty="0">
                <a:latin typeface="Times New Roman" panose="02020603050405020304" pitchFamily="18" charset="0"/>
                <a:cs typeface="Times New Roman" panose="02020603050405020304" pitchFamily="18" charset="0"/>
              </a:rPr>
              <a:t>Is a fact-finding hearing relevant, proportionate and necessary? </a:t>
            </a:r>
          </a:p>
          <a:p>
            <a:r>
              <a:rPr lang="en-GB" i="1" dirty="0">
                <a:latin typeface="Times New Roman" panose="02020603050405020304" pitchFamily="18" charset="0"/>
                <a:cs typeface="Times New Roman" panose="02020603050405020304" pitchFamily="18" charset="0"/>
              </a:rPr>
              <a:t>46.If the facts underpinning a child’s reluctance, resistance or refusal to spend time with a parent are in issue, or where the child is alleged to have been exposed to 13 abuse directly or indirectly, the court will need to consider whether a fact-finding hearing is relevant, proportionate and necessary for determination of the welfare issues. </a:t>
            </a:r>
          </a:p>
          <a:p>
            <a:r>
              <a:rPr lang="en-GB" i="1" dirty="0">
                <a:latin typeface="Times New Roman" panose="02020603050405020304" pitchFamily="18" charset="0"/>
                <a:cs typeface="Times New Roman" panose="02020603050405020304" pitchFamily="18" charset="0"/>
              </a:rPr>
              <a:t>47.The factual matrix surrounding a case of alleged alienation is one for the court alone. In the same way that the court must gather evidence and list a fact-finding hearing where other forms of abuse are alleged, the court must gather the evidence to make findings in relation to alleged Alienating Behaviour. It is not appropriate for experts to ‘diagnose’ or risk assess Alienating Behaviours. </a:t>
            </a:r>
          </a:p>
          <a:p>
            <a:r>
              <a:rPr lang="en-GB" i="1" dirty="0">
                <a:latin typeface="Times New Roman" panose="02020603050405020304" pitchFamily="18" charset="0"/>
                <a:cs typeface="Times New Roman" panose="02020603050405020304" pitchFamily="18" charset="0"/>
              </a:rPr>
              <a:t>48.Failure to grasp this nettle risks appeals, delays and unnecessary costs. Effective case management can reduce the risk of delay, misuse of experts and multiple hearings. </a:t>
            </a:r>
          </a:p>
          <a:p>
            <a:r>
              <a:rPr lang="en-GB" i="1" dirty="0">
                <a:latin typeface="Times New Roman" panose="02020603050405020304" pitchFamily="18" charset="0"/>
                <a:cs typeface="Times New Roman" panose="02020603050405020304" pitchFamily="18" charset="0"/>
              </a:rPr>
              <a:t>49.A fact-finding hearing will only be required where it is relevant to the ultimate issues to be determined and where such a hearing is both necessary and proportionate. The court must carefully examine what, why and when the allegations of Alienating Behaviour were first reported to be an issue, mindful that allegations of Alienating Behaviour are sometimes raised as a response to allegations of domestic abuse. </a:t>
            </a:r>
          </a:p>
          <a:p>
            <a:r>
              <a:rPr lang="en-GB" i="1" dirty="0">
                <a:latin typeface="Times New Roman" panose="02020603050405020304" pitchFamily="18" charset="0"/>
                <a:cs typeface="Times New Roman" panose="02020603050405020304" pitchFamily="18" charset="0"/>
              </a:rPr>
              <a:t>50.Where considered relevant, proportionate and necessary a fact-finding hearing should be directed, subject to careful case management. Careful and robust case management requires sufficient time.</a:t>
            </a:r>
          </a:p>
        </p:txBody>
      </p:sp>
    </p:spTree>
    <p:extLst>
      <p:ext uri="{BB962C8B-B14F-4D97-AF65-F5344CB8AC3E}">
        <p14:creationId xmlns:p14="http://schemas.microsoft.com/office/powerpoint/2010/main" val="29266872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4F6B3CC-776B-1D8B-EBB9-DC8174FA25BE}"/>
              </a:ext>
            </a:extLst>
          </p:cNvPr>
          <p:cNvSpPr txBox="1"/>
          <p:nvPr/>
        </p:nvSpPr>
        <p:spPr>
          <a:xfrm>
            <a:off x="38328" y="98055"/>
            <a:ext cx="11312278" cy="5632311"/>
          </a:xfrm>
          <a:prstGeom prst="rect">
            <a:avLst/>
          </a:prstGeom>
          <a:noFill/>
        </p:spPr>
        <p:txBody>
          <a:bodyPr wrap="square">
            <a:spAutoFit/>
          </a:bodyPr>
          <a:lstStyle/>
          <a:p>
            <a:r>
              <a:rPr lang="en-GB" b="1" u="sng" dirty="0">
                <a:latin typeface="Times New Roman" panose="02020603050405020304" pitchFamily="18" charset="0"/>
                <a:cs typeface="Times New Roman" panose="02020603050405020304" pitchFamily="18" charset="0"/>
              </a:rPr>
              <a:t>Fact-finding hearings </a:t>
            </a:r>
          </a:p>
          <a:p>
            <a:r>
              <a:rPr lang="en-GB" b="1" u="sng" dirty="0">
                <a:latin typeface="Times New Roman" panose="02020603050405020304" pitchFamily="18" charset="0"/>
                <a:cs typeface="Times New Roman" panose="02020603050405020304" pitchFamily="18" charset="0"/>
              </a:rPr>
              <a:t>The Burden of Proof </a:t>
            </a:r>
          </a:p>
          <a:p>
            <a:r>
              <a:rPr lang="en-GB" i="1" dirty="0">
                <a:latin typeface="Times New Roman" panose="02020603050405020304" pitchFamily="18" charset="0"/>
                <a:cs typeface="Times New Roman" panose="02020603050405020304" pitchFamily="18" charset="0"/>
              </a:rPr>
              <a:t>55.Whilst psychological manipulation of a child can be subtle and insidious, a parent alleging Alienating Behaviours must discharge the burden of establishing both that such harmful behaviour has occurred, and that this behaviour has led to a child’s unjustified reluctance, resistance or refusal to spend time with that parent. Evidence of AB </a:t>
            </a:r>
          </a:p>
          <a:p>
            <a:r>
              <a:rPr lang="en-GB" i="1" dirty="0">
                <a:latin typeface="Times New Roman" panose="02020603050405020304" pitchFamily="18" charset="0"/>
                <a:cs typeface="Times New Roman" panose="02020603050405020304" pitchFamily="18" charset="0"/>
              </a:rPr>
              <a:t>56.Where Alienating Behaviours is alleged, the court should require those making the allegation to identify the evidence upon which they rely. Such behaviours must be evidenced just as other acts of abuse must be evidenced. </a:t>
            </a:r>
          </a:p>
          <a:p>
            <a:r>
              <a:rPr lang="en-GB" i="1" dirty="0">
                <a:latin typeface="Times New Roman" panose="02020603050405020304" pitchFamily="18" charset="0"/>
                <a:cs typeface="Times New Roman" panose="02020603050405020304" pitchFamily="18" charset="0"/>
              </a:rPr>
              <a:t>57.Alienating Behaviours present themselves on a spectrum with varying impact on individual children, and the appraisal of this requires a nuanced and holistic assessment. The court’s role is to analyse the behaviour of the adult and its impact on the children in the context of the children’s unique experiences, their resilience and vulnerability. The research suggests that adult behaviours rarely manifest in the behaviour of children and findings of Alienating Behaviours will thus be rare.</a:t>
            </a:r>
          </a:p>
          <a:p>
            <a:r>
              <a:rPr lang="en-GB" i="1" dirty="0">
                <a:latin typeface="Times New Roman" panose="02020603050405020304" pitchFamily="18" charset="0"/>
                <a:cs typeface="Times New Roman" panose="02020603050405020304" pitchFamily="18" charset="0"/>
              </a:rPr>
              <a:t>58.The court should remain mindful that for an allegation of Alienating Behaviours to be made out, all three elements must be established. </a:t>
            </a:r>
          </a:p>
          <a:p>
            <a:r>
              <a:rPr lang="en-GB" b="1" u="sng" dirty="0">
                <a:latin typeface="Times New Roman" panose="02020603050405020304" pitchFamily="18" charset="0"/>
                <a:cs typeface="Times New Roman" panose="02020603050405020304" pitchFamily="18" charset="0"/>
              </a:rPr>
              <a:t>Cross allegations </a:t>
            </a:r>
          </a:p>
          <a:p>
            <a:r>
              <a:rPr lang="en-GB" i="1" dirty="0">
                <a:latin typeface="Times New Roman" panose="02020603050405020304" pitchFamily="18" charset="0"/>
                <a:cs typeface="Times New Roman" panose="02020603050405020304" pitchFamily="18" charset="0"/>
              </a:rPr>
              <a:t>59.There is no equivalence between domestic abuse and Alienating Behaviours. Domestic abuse is a criminal offence and both a parent/carer and a child may be a victim. Where a parent is found to have engaged in Alienating Behaviours a child will have suffered emotional harm.</a:t>
            </a:r>
          </a:p>
          <a:p>
            <a:r>
              <a:rPr lang="en-GB" i="1" dirty="0">
                <a:latin typeface="Times New Roman" panose="02020603050405020304" pitchFamily="18" charset="0"/>
                <a:cs typeface="Times New Roman" panose="02020603050405020304" pitchFamily="18" charset="0"/>
              </a:rPr>
              <a:t> 60.The court’s deliberations should begin with domestic abuse and review the Alienating Behaviours allegations through that prism. Avoidance of default findings</a:t>
            </a:r>
          </a:p>
        </p:txBody>
      </p:sp>
    </p:spTree>
    <p:extLst>
      <p:ext uri="{BB962C8B-B14F-4D97-AF65-F5344CB8AC3E}">
        <p14:creationId xmlns:p14="http://schemas.microsoft.com/office/powerpoint/2010/main" val="38865576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15D8574-A8DF-656A-8086-331CA3DE143D}"/>
              </a:ext>
            </a:extLst>
          </p:cNvPr>
          <p:cNvSpPr txBox="1"/>
          <p:nvPr/>
        </p:nvSpPr>
        <p:spPr>
          <a:xfrm>
            <a:off x="180690" y="104034"/>
            <a:ext cx="11071357" cy="5355312"/>
          </a:xfrm>
          <a:prstGeom prst="rect">
            <a:avLst/>
          </a:prstGeom>
          <a:noFill/>
        </p:spPr>
        <p:txBody>
          <a:bodyPr wrap="square">
            <a:spAutoFit/>
          </a:bodyPr>
          <a:lstStyle/>
          <a:p>
            <a:endParaRPr lang="en-GB" i="1" dirty="0"/>
          </a:p>
          <a:p>
            <a:r>
              <a:rPr lang="en-GB" i="1" dirty="0">
                <a:latin typeface="Times New Roman" panose="02020603050405020304" pitchFamily="18" charset="0"/>
                <a:cs typeface="Times New Roman" panose="02020603050405020304" pitchFamily="18" charset="0"/>
              </a:rPr>
              <a:t>61.The behaviour of a child is not in itself reliable evidence of a specific behaviour of an adult. Thus, the mere fact of a child’s reluctance, resistance, or refusal to spend time with the other parent is not evidence of Alienating Behaviours simply because no other explanation can be found. </a:t>
            </a:r>
          </a:p>
          <a:p>
            <a:endParaRPr lang="en-GB" i="1" dirty="0">
              <a:latin typeface="Times New Roman" panose="02020603050405020304" pitchFamily="18" charset="0"/>
              <a:cs typeface="Times New Roman" panose="02020603050405020304" pitchFamily="18" charset="0"/>
            </a:endParaRPr>
          </a:p>
          <a:p>
            <a:r>
              <a:rPr lang="en-GB" i="1" dirty="0">
                <a:latin typeface="Times New Roman" panose="02020603050405020304" pitchFamily="18" charset="0"/>
                <a:cs typeface="Times New Roman" panose="02020603050405020304" pitchFamily="18" charset="0"/>
              </a:rPr>
              <a:t>62.All potential causal factors and explanations, such as domestic abuse or child abuse, PB, or traumatic responses must be adequately and safely considered first when looking at the nexus between a child’s RRR and the behaviour of a parent. This remains the case in circumstances where no findings of domestic abuse have been pursued or made. A child may have been impacted by a wider family context which might not give rise to a fact-finding hearing. </a:t>
            </a:r>
          </a:p>
          <a:p>
            <a:endParaRPr lang="en-GB" i="1" dirty="0">
              <a:latin typeface="Times New Roman" panose="02020603050405020304" pitchFamily="18" charset="0"/>
              <a:cs typeface="Times New Roman" panose="02020603050405020304" pitchFamily="18" charset="0"/>
            </a:endParaRPr>
          </a:p>
          <a:p>
            <a:r>
              <a:rPr lang="en-GB" i="1" dirty="0">
                <a:latin typeface="Times New Roman" panose="02020603050405020304" pitchFamily="18" charset="0"/>
                <a:cs typeface="Times New Roman" panose="02020603050405020304" pitchFamily="18" charset="0"/>
              </a:rPr>
              <a:t>63.The court must be cautious when invited to agree a default finding that a parent who fails to establish allegations of domestic abuse or abuse of the child has therefore engaged in Alienating Behaviours. The court must remain alive to the distinction between a parent who is opposed to contact, and a child who is opposed to contact; and between a parent who is engaging in Alienating Behaviours and a child who has an affinity, or has aligned themselves, with a parent or sibling, or are demonstrating an attachment strategy. </a:t>
            </a:r>
          </a:p>
          <a:p>
            <a:endParaRPr lang="en-GB" i="1" dirty="0">
              <a:latin typeface="Times New Roman" panose="02020603050405020304" pitchFamily="18" charset="0"/>
              <a:cs typeface="Times New Roman" panose="02020603050405020304" pitchFamily="18" charset="0"/>
            </a:endParaRPr>
          </a:p>
          <a:p>
            <a:r>
              <a:rPr lang="en-GB" i="1" dirty="0">
                <a:latin typeface="Times New Roman" panose="02020603050405020304" pitchFamily="18" charset="0"/>
                <a:cs typeface="Times New Roman" panose="02020603050405020304" pitchFamily="18" charset="0"/>
              </a:rPr>
              <a:t>64.Failed or false allegations of domestic abuse will not constitute Alienating Behaviour unless there is evidence that the subject child has been manipulated (on the basis of those false/failed allegations) into an unjustified reluctance, resistance or refusal to engage with the allegedly abusive parent</a:t>
            </a:r>
          </a:p>
        </p:txBody>
      </p:sp>
    </p:spTree>
    <p:extLst>
      <p:ext uri="{BB962C8B-B14F-4D97-AF65-F5344CB8AC3E}">
        <p14:creationId xmlns:p14="http://schemas.microsoft.com/office/powerpoint/2010/main" val="16087484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73D2F0D-20D3-2B98-CE0D-3B792450B4B4}"/>
              </a:ext>
            </a:extLst>
          </p:cNvPr>
          <p:cNvSpPr txBox="1"/>
          <p:nvPr/>
        </p:nvSpPr>
        <p:spPr>
          <a:xfrm>
            <a:off x="182059" y="43803"/>
            <a:ext cx="11065882" cy="5816977"/>
          </a:xfrm>
          <a:prstGeom prst="rect">
            <a:avLst/>
          </a:prstGeom>
          <a:noFill/>
        </p:spPr>
        <p:txBody>
          <a:bodyPr wrap="square">
            <a:spAutoFit/>
          </a:bodyPr>
          <a:lstStyle/>
          <a:p>
            <a:pPr>
              <a:buNone/>
            </a:pPr>
            <a:r>
              <a:rPr lang="en-GB" sz="4400" b="1" u="sng" dirty="0">
                <a:solidFill>
                  <a:srgbClr val="D71E48"/>
                </a:solidFill>
                <a:latin typeface="Times New Roman" panose="02020603050405020304" pitchFamily="18" charset="0"/>
                <a:cs typeface="Times New Roman" panose="02020603050405020304" pitchFamily="18" charset="0"/>
              </a:rPr>
              <a:t>RECITALS, RECORDING ADMISSIONS &amp; FINDINGS &amp; JUDGEMENTS</a:t>
            </a:r>
          </a:p>
          <a:p>
            <a:pPr algn="ctr">
              <a:buNone/>
            </a:pPr>
            <a:endParaRPr lang="en-GB" sz="2400" b="1" i="1" dirty="0">
              <a:solidFill>
                <a:srgbClr val="010101"/>
              </a:solidFill>
              <a:effectLst/>
              <a:latin typeface="Times New Roman" panose="02020603050405020304" pitchFamily="18" charset="0"/>
              <a:cs typeface="Times New Roman" panose="02020603050405020304" pitchFamily="18" charset="0"/>
            </a:endParaRPr>
          </a:p>
          <a:p>
            <a:pPr>
              <a:buNone/>
            </a:pPr>
            <a:r>
              <a:rPr lang="en-GB" sz="2400" b="1" dirty="0">
                <a:solidFill>
                  <a:srgbClr val="010101"/>
                </a:solidFill>
                <a:effectLst/>
                <a:latin typeface="Times New Roman" panose="02020603050405020304" pitchFamily="18" charset="0"/>
                <a:cs typeface="Times New Roman" panose="02020603050405020304" pitchFamily="18" charset="0"/>
              </a:rPr>
              <a:t>C (A Child) (Appeal: Fact-finding: Domestic Abuse), Re Neutral Citation Number[2025] EWHC 1648 (Fam)</a:t>
            </a:r>
            <a:endParaRPr lang="en-GB" sz="4400" b="1" dirty="0">
              <a:solidFill>
                <a:srgbClr val="010101"/>
              </a:solidFill>
              <a:effectLst/>
              <a:latin typeface="Times New Roman" panose="02020603050405020304" pitchFamily="18" charset="0"/>
              <a:cs typeface="Times New Roman" panose="02020603050405020304" pitchFamily="18" charset="0"/>
            </a:endParaRPr>
          </a:p>
          <a:p>
            <a:pPr>
              <a:buNone/>
            </a:pPr>
            <a:endParaRPr lang="en-GB" sz="3200" b="1" dirty="0">
              <a:solidFill>
                <a:srgbClr val="010101"/>
              </a:solidFill>
              <a:latin typeface="Times New Roman" panose="02020603050405020304" pitchFamily="18" charset="0"/>
              <a:cs typeface="Times New Roman" panose="02020603050405020304" pitchFamily="18" charset="0"/>
            </a:endParaRPr>
          </a:p>
          <a:p>
            <a:pPr>
              <a:buNone/>
            </a:pPr>
            <a:r>
              <a:rPr lang="en-GB" sz="4400" b="1" u="sng" dirty="0">
                <a:solidFill>
                  <a:srgbClr val="D71E48"/>
                </a:solidFill>
                <a:latin typeface="Times New Roman" panose="02020603050405020304" pitchFamily="18" charset="0"/>
                <a:cs typeface="Times New Roman" panose="02020603050405020304" pitchFamily="18" charset="0"/>
              </a:rPr>
              <a:t>WHAT IF THE VICTIM IS VULNERABLE/ UNABLE TO GIVE EVIDENCE</a:t>
            </a:r>
            <a:endParaRPr lang="en-GB" sz="2400" b="1" u="sng" dirty="0">
              <a:solidFill>
                <a:srgbClr val="D71E48"/>
              </a:solidFill>
              <a:latin typeface="Times New Roman" panose="02020603050405020304" pitchFamily="18" charset="0"/>
              <a:cs typeface="Times New Roman" panose="02020603050405020304" pitchFamily="18" charset="0"/>
            </a:endParaRPr>
          </a:p>
          <a:p>
            <a:pPr>
              <a:buNone/>
            </a:pPr>
            <a:r>
              <a:rPr lang="en-GB" sz="2400" dirty="0">
                <a:latin typeface="Times New Roman" panose="02020603050405020304" pitchFamily="18" charset="0"/>
                <a:cs typeface="Times New Roman" panose="02020603050405020304" pitchFamily="18" charset="0"/>
              </a:rPr>
              <a:t>Andrew Leong, instructed by Reeds, for the children and Sian Cox, instructed by Fort &amp; Co, appeared for the mother in :</a:t>
            </a:r>
          </a:p>
          <a:p>
            <a:pPr>
              <a:buNone/>
            </a:pPr>
            <a:r>
              <a:rPr lang="en-GB" sz="2400" b="1" dirty="0">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CA, CB and CC (Fact Finding: Coercion and Sexual Abuse) [2025] EWFC 29</a:t>
            </a:r>
            <a:r>
              <a:rPr lang="en-GB" sz="2400" b="1" dirty="0">
                <a:latin typeface="Times New Roman" panose="02020603050405020304" pitchFamily="18" charset="0"/>
                <a:cs typeface="Times New Roman" panose="02020603050405020304" pitchFamily="18" charset="0"/>
              </a:rPr>
              <a:t>.</a:t>
            </a:r>
          </a:p>
          <a:p>
            <a:pPr>
              <a:buNone/>
            </a:pPr>
            <a:endParaRPr lang="en-GB" sz="2000" b="1" dirty="0">
              <a:solidFill>
                <a:srgbClr val="01010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61108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AD46A41-B820-070F-5031-ABC2910BFCC4}"/>
              </a:ext>
            </a:extLst>
          </p:cNvPr>
          <p:cNvSpPr txBox="1"/>
          <p:nvPr/>
        </p:nvSpPr>
        <p:spPr>
          <a:xfrm>
            <a:off x="0" y="-1336009"/>
            <a:ext cx="11317753" cy="7090146"/>
          </a:xfrm>
          <a:prstGeom prst="rect">
            <a:avLst/>
          </a:prstGeom>
          <a:noFill/>
        </p:spPr>
        <p:txBody>
          <a:bodyPr wrap="square">
            <a:spAutoFit/>
          </a:bodyPr>
          <a:lstStyle/>
          <a:p>
            <a:pPr algn="l">
              <a:buNone/>
            </a:pPr>
            <a:endParaRPr lang="en-GB" b="0" i="1" dirty="0">
              <a:solidFill>
                <a:srgbClr val="343338"/>
              </a:solidFill>
              <a:effectLst/>
              <a:latin typeface="PT serif" panose="020A0603040505020204" pitchFamily="18" charset="0"/>
            </a:endParaRPr>
          </a:p>
          <a:p>
            <a:pPr algn="ctr">
              <a:lnSpc>
                <a:spcPct val="115000"/>
              </a:lnSpc>
              <a:spcAft>
                <a:spcPts val="800"/>
              </a:spcAft>
              <a:buNone/>
            </a:pPr>
            <a:endParaRPr lang="en-GB" sz="3200" b="1" u="sng" kern="100" dirty="0">
              <a:solidFill>
                <a:srgbClr val="D71E48"/>
              </a:solidFill>
              <a:latin typeface="Times New Roman" panose="02020603050405020304" pitchFamily="18" charset="0"/>
              <a:ea typeface="Aptos" panose="020B0004020202020204" pitchFamily="34" charset="0"/>
              <a:cs typeface="Times New Roman" panose="02020603050405020304" pitchFamily="18" charset="0"/>
            </a:endParaRPr>
          </a:p>
          <a:p>
            <a:pPr algn="ctr">
              <a:lnSpc>
                <a:spcPct val="115000"/>
              </a:lnSpc>
              <a:spcAft>
                <a:spcPts val="800"/>
              </a:spcAft>
              <a:buNone/>
            </a:pPr>
            <a:endParaRPr lang="en-GB" sz="800" b="1" u="sng" kern="100" dirty="0">
              <a:solidFill>
                <a:srgbClr val="D71E48"/>
              </a:solidFill>
              <a:latin typeface="Times New Roman" panose="02020603050405020304" pitchFamily="18" charset="0"/>
              <a:ea typeface="Aptos" panose="020B0004020202020204" pitchFamily="34" charset="0"/>
              <a:cs typeface="Times New Roman" panose="02020603050405020304" pitchFamily="18" charset="0"/>
            </a:endParaRPr>
          </a:p>
          <a:p>
            <a:pPr algn="ctr">
              <a:lnSpc>
                <a:spcPct val="115000"/>
              </a:lnSpc>
              <a:spcAft>
                <a:spcPts val="800"/>
              </a:spcAft>
              <a:buNone/>
            </a:pPr>
            <a:r>
              <a:rPr lang="en-GB" sz="4000" b="1" u="sng" kern="100" dirty="0">
                <a:solidFill>
                  <a:srgbClr val="D71E48"/>
                </a:solidFill>
                <a:latin typeface="Times New Roman" panose="02020603050405020304" pitchFamily="18" charset="0"/>
                <a:ea typeface="Aptos" panose="020B0004020202020204" pitchFamily="34" charset="0"/>
                <a:cs typeface="Times New Roman" panose="02020603050405020304" pitchFamily="18" charset="0"/>
              </a:rPr>
              <a:t>COSTS </a:t>
            </a:r>
          </a:p>
          <a:p>
            <a:pPr>
              <a:lnSpc>
                <a:spcPct val="115000"/>
              </a:lnSpc>
              <a:spcAft>
                <a:spcPts val="800"/>
              </a:spcAft>
            </a:pPr>
            <a:r>
              <a:rPr lang="en-GB" b="1" dirty="0">
                <a:latin typeface="Times New Roman" panose="02020603050405020304" pitchFamily="18" charset="0"/>
                <a:cs typeface="Times New Roman" panose="02020603050405020304" pitchFamily="18" charset="0"/>
              </a:rPr>
              <a:t>C v S [2025] EWFC 254</a:t>
            </a:r>
          </a:p>
          <a:p>
            <a:pPr>
              <a:lnSpc>
                <a:spcPct val="115000"/>
              </a:lnSpc>
              <a:spcAft>
                <a:spcPts val="800"/>
              </a:spcAft>
            </a:pPr>
            <a:r>
              <a:rPr lang="en-GB" b="1" dirty="0">
                <a:latin typeface="Times New Roman" panose="02020603050405020304" pitchFamily="18" charset="0"/>
                <a:cs typeface="Times New Roman" panose="02020603050405020304" pitchFamily="18" charset="0"/>
              </a:rPr>
              <a:t>Re E (Children: Costs) [EWCA] Civ 183 -</a:t>
            </a:r>
            <a:r>
              <a:rPr lang="en-GB" b="1" dirty="0">
                <a:solidFill>
                  <a:srgbClr val="343338"/>
                </a:solidFill>
                <a:effectLst/>
                <a:latin typeface="Times New Roman" panose="02020603050405020304" pitchFamily="18" charset="0"/>
                <a:cs typeface="Times New Roman" panose="02020603050405020304" pitchFamily="18" charset="0"/>
              </a:rPr>
              <a:t>Orders for costs in proceedings about children</a:t>
            </a:r>
          </a:p>
          <a:p>
            <a:pPr>
              <a:buNone/>
            </a:pPr>
            <a:r>
              <a:rPr lang="en-GB" dirty="0">
                <a:effectLst/>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Paragraph23.</a:t>
            </a:r>
            <a:endParaRPr lang="en-GB" dirty="0">
              <a:latin typeface="Times New Roman" panose="02020603050405020304" pitchFamily="18" charset="0"/>
              <a:cs typeface="Times New Roman" panose="02020603050405020304" pitchFamily="18" charset="0"/>
            </a:endParaRPr>
          </a:p>
          <a:p>
            <a:pPr>
              <a:buNone/>
            </a:pPr>
            <a:r>
              <a:rPr lang="en-GB" i="1" dirty="0">
                <a:effectLst/>
                <a:latin typeface="Times New Roman" panose="02020603050405020304" pitchFamily="18" charset="0"/>
                <a:cs typeface="Times New Roman" panose="02020603050405020304" pitchFamily="18" charset="0"/>
              </a:rPr>
              <a:t>There is a general practice of not awarding costs against a party in family proceedings concerning children, but the court retains a discretion to do so in exceptional circumstances. These include cases in which a party has been guilty of reprehensible or unreasonable behaviour in relation to the proceedings. This practice applies equally in public law and private law proceedings, and irrespective of whether a party is legally aided. Nor is there any difference in principle between fact-finding hearings and other hearings. The court can make costs orders at any time: FPR 28.1.</a:t>
            </a:r>
          </a:p>
          <a:p>
            <a:pPr>
              <a:buNone/>
            </a:pPr>
            <a:r>
              <a:rPr lang="en-GB" dirty="0">
                <a:effectLst/>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Paragraph24.</a:t>
            </a:r>
            <a:endParaRPr lang="en-GB" dirty="0">
              <a:latin typeface="Times New Roman" panose="02020603050405020304" pitchFamily="18" charset="0"/>
              <a:cs typeface="Times New Roman" panose="02020603050405020304" pitchFamily="18" charset="0"/>
            </a:endParaRPr>
          </a:p>
          <a:p>
            <a:pPr>
              <a:buNone/>
            </a:pPr>
            <a:r>
              <a:rPr lang="en-GB" i="1" dirty="0">
                <a:effectLst/>
                <a:latin typeface="Times New Roman" panose="02020603050405020304" pitchFamily="18" charset="0"/>
                <a:cs typeface="Times New Roman" panose="02020603050405020304" pitchFamily="18" charset="0"/>
              </a:rPr>
              <a:t>These propositions can largely be extracted from the decision of this court in the private law case of R v R (Costs: Child Case) [1997] 2 FLR 95 (Staughton LJ and Hale J) and the decisions of the Supreme Court in the public law cases of Re T (Children)(Costs: Care Proceedings: Serious Allegation Not Proved) [2012] UKSC 36, [2013] 1 FLR 133 and Re S (A Child) (Costs: Care Proceedings) </a:t>
            </a:r>
            <a:r>
              <a:rPr lang="en-GB" i="1" dirty="0">
                <a:effectLst/>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[2015] UKSC 20</a:t>
            </a:r>
            <a:r>
              <a:rPr lang="en-GB" i="1" dirty="0">
                <a:effectLst/>
                <a:latin typeface="Times New Roman" panose="02020603050405020304" pitchFamily="18" charset="0"/>
                <a:cs typeface="Times New Roman" panose="02020603050405020304" pitchFamily="18" charset="0"/>
              </a:rPr>
              <a:t>, [2015] 2 FLR 208.</a:t>
            </a:r>
          </a:p>
          <a:p>
            <a:pPr>
              <a:buNone/>
            </a:pPr>
            <a:r>
              <a:rPr lang="en-GB" dirty="0">
                <a:latin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Paragraph25.</a:t>
            </a:r>
            <a:endParaRPr lang="en-GB" dirty="0">
              <a:latin typeface="Times New Roman" panose="02020603050405020304" pitchFamily="18" charset="0"/>
              <a:cs typeface="Times New Roman" panose="02020603050405020304" pitchFamily="18" charset="0"/>
            </a:endParaRPr>
          </a:p>
          <a:p>
            <a:pPr>
              <a:buNone/>
            </a:pPr>
            <a:r>
              <a:rPr lang="en-GB" i="1" dirty="0">
                <a:latin typeface="Times New Roman" panose="02020603050405020304" pitchFamily="18" charset="0"/>
                <a:cs typeface="Times New Roman" panose="02020603050405020304" pitchFamily="18" charset="0"/>
              </a:rPr>
              <a:t>These authorities do not support the drawing of distinctions between different kinds of proceedings and there is no advantage in doing so. The fact that orders for costs in care cases will be even rarer than they are in private law cases is</a:t>
            </a:r>
          </a:p>
          <a:p>
            <a:pPr>
              <a:buNone/>
            </a:pPr>
            <a:r>
              <a:rPr lang="en-GB" i="1" dirty="0">
                <a:latin typeface="Times New Roman" panose="02020603050405020304" pitchFamily="18" charset="0"/>
                <a:cs typeface="Times New Roman" panose="02020603050405020304" pitchFamily="18" charset="0"/>
              </a:rPr>
              <a:t>not a reason for applying a different test. In any event, private and public law applications not infrequently co-exist</a:t>
            </a:r>
            <a:endParaRPr lang="en-GB" dirty="0">
              <a:effectLst/>
            </a:endParaRPr>
          </a:p>
        </p:txBody>
      </p:sp>
    </p:spTree>
    <p:extLst>
      <p:ext uri="{BB962C8B-B14F-4D97-AF65-F5344CB8AC3E}">
        <p14:creationId xmlns:p14="http://schemas.microsoft.com/office/powerpoint/2010/main" val="6891964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33841FD-359F-A934-642D-986884076E1D}"/>
              </a:ext>
            </a:extLst>
          </p:cNvPr>
          <p:cNvSpPr txBox="1"/>
          <p:nvPr/>
        </p:nvSpPr>
        <p:spPr>
          <a:xfrm>
            <a:off x="65705" y="-186163"/>
            <a:ext cx="11284901" cy="7696274"/>
          </a:xfrm>
          <a:prstGeom prst="rect">
            <a:avLst/>
          </a:prstGeom>
          <a:noFill/>
        </p:spPr>
        <p:txBody>
          <a:bodyPr wrap="square">
            <a:spAutoFit/>
          </a:bodyPr>
          <a:lstStyle/>
          <a:p>
            <a:endParaRPr lang="en-GB" dirty="0">
              <a:latin typeface="Times New Roman" panose="02020603050405020304" pitchFamily="18" charset="0"/>
              <a:cs typeface="Times New Roman" panose="02020603050405020304" pitchFamily="18" charset="0"/>
              <a:hlinkClick r:id="rId2"/>
            </a:endParaRPr>
          </a:p>
          <a:p>
            <a:r>
              <a:rPr lang="en-GB" i="1" dirty="0">
                <a:latin typeface="Times New Roman" panose="02020603050405020304" pitchFamily="18" charset="0"/>
                <a:cs typeface="Times New Roman" panose="02020603050405020304" pitchFamily="18" charset="0"/>
              </a:rPr>
              <a:t>within the same set of proceedings</a:t>
            </a:r>
          </a:p>
          <a:p>
            <a:r>
              <a:rPr lang="en-GB" dirty="0">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Paragraph 37.</a:t>
            </a:r>
            <a:endParaRPr lang="en-GB" dirty="0">
              <a:latin typeface="Times New Roman" panose="02020603050405020304" pitchFamily="18" charset="0"/>
              <a:cs typeface="Times New Roman" panose="02020603050405020304" pitchFamily="18" charset="0"/>
            </a:endParaRPr>
          </a:p>
          <a:p>
            <a:r>
              <a:rPr lang="en-GB" i="1" dirty="0">
                <a:latin typeface="Times New Roman" panose="02020603050405020304" pitchFamily="18" charset="0"/>
                <a:cs typeface="Times New Roman" panose="02020603050405020304" pitchFamily="18" charset="0"/>
              </a:rPr>
              <a:t>In the light of these matters the judge’s conclusion that the mother’s litigation conduct was not reprehensible or unreasonable cannot stand. We cannot remit the question to the judge, who is continuing to hear the substantive proceedings, and there is no reason why we should not reach our own conclusion.</a:t>
            </a:r>
          </a:p>
          <a:p>
            <a:r>
              <a:rPr lang="en-GB" dirty="0">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Paragraph38.</a:t>
            </a:r>
            <a:endParaRPr lang="en-GB" dirty="0">
              <a:latin typeface="Times New Roman" panose="02020603050405020304" pitchFamily="18" charset="0"/>
              <a:cs typeface="Times New Roman" panose="02020603050405020304" pitchFamily="18" charset="0"/>
            </a:endParaRPr>
          </a:p>
          <a:p>
            <a:r>
              <a:rPr lang="en-GB" i="1" dirty="0">
                <a:latin typeface="Times New Roman" panose="02020603050405020304" pitchFamily="18" charset="0"/>
                <a:cs typeface="Times New Roman" panose="02020603050405020304" pitchFamily="18" charset="0"/>
              </a:rPr>
              <a:t>After the hearing, we received submissions from the parties about the scope of our order. A number of the Family Court hearings led to orders that there be no order for costs, and it would not have been open to the judge to disturb them. Other orders were silent as to costs, and it was open to the judge and to this court to make orders in respect of those costs at a later stage. The same applies to the order of 6 February 2024, made at the end of the abandoned fact-finding hearing, by which the costs were reserved.</a:t>
            </a:r>
          </a:p>
          <a:p>
            <a:r>
              <a:rPr lang="en-GB" dirty="0">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Paragraph39.</a:t>
            </a:r>
            <a:endParaRPr lang="en-GB" dirty="0">
              <a:latin typeface="Times New Roman" panose="02020603050405020304" pitchFamily="18" charset="0"/>
              <a:cs typeface="Times New Roman" panose="02020603050405020304" pitchFamily="18" charset="0"/>
            </a:endParaRPr>
          </a:p>
          <a:p>
            <a:r>
              <a:rPr lang="en-GB" i="1" dirty="0">
                <a:latin typeface="Times New Roman" panose="02020603050405020304" pitchFamily="18" charset="0"/>
                <a:cs typeface="Times New Roman" panose="02020603050405020304" pitchFamily="18" charset="0"/>
              </a:rPr>
              <a:t>Taking all matters into account, I would substitute for the judge’s costs order an order in these terms:</a:t>
            </a:r>
          </a:p>
          <a:p>
            <a:r>
              <a:rPr lang="en-GB" i="1" dirty="0">
                <a:latin typeface="Times New Roman" panose="02020603050405020304" pitchFamily="18" charset="0"/>
                <a:cs typeface="Times New Roman" panose="02020603050405020304" pitchFamily="18" charset="0"/>
              </a:rPr>
              <a:t>The mother shall pay half of the father’s costs of the Children Act proceedings up to 3 July 2024, excluding the costs of the father’s representation at any hearing in respect of which an order was made that there be no order for costs; this order shall not be enforced against the mother without the leave of the Family Court.</a:t>
            </a:r>
          </a:p>
          <a:p>
            <a:r>
              <a:rPr lang="en-GB" i="1" dirty="0">
                <a:latin typeface="Times New Roman" panose="02020603050405020304" pitchFamily="18" charset="0"/>
                <a:cs typeface="Times New Roman" panose="02020603050405020304" pitchFamily="18" charset="0"/>
              </a:rPr>
              <a:t>That portion of the father’s costs is the least that can be properly ordered in the circumstances as a reflection of the impact on the proceedings of the mother’s false allegations that the father and others have sexually abused the children, and the father’s cross-allegation of alienation. I repeat that the costs order does not relate to the mother’s rape allegation.</a:t>
            </a:r>
          </a:p>
          <a:p>
            <a:pPr>
              <a:lnSpc>
                <a:spcPct val="115000"/>
              </a:lnSpc>
              <a:spcAft>
                <a:spcPts val="800"/>
              </a:spcAft>
            </a:pPr>
            <a:endParaRPr lang="en-GB" dirty="0">
              <a:latin typeface="Times New Roman" panose="02020603050405020304" pitchFamily="18" charset="0"/>
              <a:cs typeface="Times New Roman" panose="02020603050405020304" pitchFamily="18" charset="0"/>
            </a:endParaRPr>
          </a:p>
          <a:p>
            <a:pPr marL="342900" indent="-342900">
              <a:lnSpc>
                <a:spcPct val="115000"/>
              </a:lnSpc>
              <a:spcAft>
                <a:spcPts val="800"/>
              </a:spcAft>
              <a:buAutoNum type="arabicPeriod"/>
            </a:pPr>
            <a:endParaRPr lang="en-GB" dirty="0">
              <a:latin typeface="Times New Roman" panose="02020603050405020304" pitchFamily="18" charset="0"/>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a:p>
            <a:pPr>
              <a:lnSpc>
                <a:spcPct val="115000"/>
              </a:lnSpc>
              <a:spcAft>
                <a:spcPts val="800"/>
              </a:spcAft>
              <a:buNone/>
            </a:pPr>
            <a:endParaRPr lang="en-GB" sz="24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0088968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9C462CE-B532-18E2-65E9-71F94C1F1351}"/>
              </a:ext>
            </a:extLst>
          </p:cNvPr>
          <p:cNvSpPr txBox="1"/>
          <p:nvPr/>
        </p:nvSpPr>
        <p:spPr>
          <a:xfrm>
            <a:off x="251871" y="71182"/>
            <a:ext cx="10830437" cy="5478423"/>
          </a:xfrm>
          <a:prstGeom prst="rect">
            <a:avLst/>
          </a:prstGeom>
          <a:noFill/>
        </p:spPr>
        <p:txBody>
          <a:bodyPr wrap="square">
            <a:spAutoFit/>
          </a:bodyPr>
          <a:lstStyle/>
          <a:p>
            <a:pPr lvl="0"/>
            <a:r>
              <a:rPr lang="en-GB" sz="3200" b="1" dirty="0">
                <a:solidFill>
                  <a:srgbClr val="FF0000"/>
                </a:solidFill>
                <a:latin typeface="Times New Roman" panose="02020603050405020304" pitchFamily="18" charset="0"/>
                <a:cs typeface="Times New Roman" panose="02020603050405020304" pitchFamily="18" charset="0"/>
              </a:rPr>
              <a:t>		</a:t>
            </a:r>
            <a:r>
              <a:rPr lang="en-GB" sz="4400" b="1" dirty="0">
                <a:solidFill>
                  <a:srgbClr val="FF0000"/>
                </a:solidFill>
                <a:latin typeface="Times New Roman" panose="02020603050405020304" pitchFamily="18" charset="0"/>
                <a:cs typeface="Times New Roman" panose="02020603050405020304" pitchFamily="18" charset="0"/>
              </a:rPr>
              <a:t>	  </a:t>
            </a:r>
            <a:r>
              <a:rPr lang="en-GB" sz="4000" b="1" u="sng" dirty="0">
                <a:solidFill>
                  <a:srgbClr val="D71E48"/>
                </a:solidFill>
                <a:latin typeface="Times New Roman" panose="02020603050405020304" pitchFamily="18" charset="0"/>
                <a:cs typeface="Times New Roman" panose="02020603050405020304" pitchFamily="18" charset="0"/>
              </a:rPr>
              <a:t>PRACTICAL TIPS – PRIVATE  </a:t>
            </a:r>
          </a:p>
          <a:p>
            <a:pPr lvl="0"/>
            <a:endParaRPr lang="en-GB" u="sng" dirty="0">
              <a:solidFill>
                <a:srgbClr val="D71E48"/>
              </a:solidFill>
              <a:latin typeface="Times New Roman" panose="02020603050405020304" pitchFamily="18" charset="0"/>
              <a:cs typeface="Times New Roman" panose="02020603050405020304" pitchFamily="18" charset="0"/>
            </a:endParaRPr>
          </a:p>
          <a:p>
            <a:pPr lvl="0"/>
            <a:r>
              <a:rPr lang="en-GB" sz="1800" b="1" dirty="0">
                <a:latin typeface="Times New Roman" panose="02020603050405020304" pitchFamily="18" charset="0"/>
                <a:cs typeface="Times New Roman" panose="02020603050405020304" pitchFamily="18" charset="0"/>
              </a:rPr>
              <a:t>PREPARATION </a:t>
            </a:r>
          </a:p>
          <a:p>
            <a:pPr marL="514350" lvl="0" indent="-514350">
              <a:buAutoNum type="romanLcPeriod"/>
            </a:pPr>
            <a:r>
              <a:rPr lang="en-GB" sz="1800" b="1" dirty="0">
                <a:latin typeface="Times New Roman" panose="02020603050405020304" pitchFamily="18" charset="0"/>
                <a:cs typeface="Times New Roman" panose="02020603050405020304" pitchFamily="18" charset="0"/>
              </a:rPr>
              <a:t>Decide pronto whether you want a Fact Find or not and structure your case accordingly.</a:t>
            </a:r>
          </a:p>
          <a:p>
            <a:pPr marL="514350" lvl="0" indent="-514350">
              <a:buAutoNum type="romanLcPeriod"/>
            </a:pPr>
            <a:r>
              <a:rPr lang="en-GB" b="1" dirty="0">
                <a:latin typeface="Times New Roman" panose="02020603050405020304" pitchFamily="18" charset="0"/>
                <a:cs typeface="Times New Roman" panose="02020603050405020304" pitchFamily="18" charset="0"/>
              </a:rPr>
              <a:t>If making the allegations - identify the issues and supporting evidence as soon as practicable and set out in C1A if strategy is certain. Will assist drafting statements and avoid inconsistency.</a:t>
            </a:r>
          </a:p>
          <a:p>
            <a:pPr marL="514350" lvl="0" indent="-514350">
              <a:buAutoNum type="romanLcPeriod"/>
            </a:pPr>
            <a:r>
              <a:rPr lang="en-GB" b="1" dirty="0">
                <a:latin typeface="Times New Roman" panose="02020603050405020304" pitchFamily="18" charset="0"/>
                <a:cs typeface="Times New Roman" panose="02020603050405020304" pitchFamily="18" charset="0"/>
              </a:rPr>
              <a:t>If facing the allegations – carefully consider making admissions and the extent of them</a:t>
            </a:r>
          </a:p>
          <a:p>
            <a:pPr marL="514350" lvl="0" indent="-514350">
              <a:buAutoNum type="romanLcPeriod"/>
            </a:pPr>
            <a:r>
              <a:rPr lang="en-GB" b="1" dirty="0">
                <a:latin typeface="Times New Roman" panose="02020603050405020304" pitchFamily="18" charset="0"/>
                <a:cs typeface="Times New Roman" panose="02020603050405020304" pitchFamily="18" charset="0"/>
              </a:rPr>
              <a:t>What other evidence is there which is referred to in the papers or might be missing? What primary evidence might you need to seek? Think LA, Police Disclosure, School &amp; CPOMS, GP letter/medical/hospital notes…</a:t>
            </a:r>
          </a:p>
          <a:p>
            <a:pPr marL="514350" lvl="0" indent="-514350">
              <a:buAutoNum type="romanLcPeriod"/>
            </a:pPr>
            <a:r>
              <a:rPr lang="en-GB" b="1" dirty="0">
                <a:latin typeface="Times New Roman" panose="02020603050405020304" pitchFamily="18" charset="0"/>
                <a:cs typeface="Times New Roman" panose="02020603050405020304" pitchFamily="18" charset="0"/>
              </a:rPr>
              <a:t>Contact Notes</a:t>
            </a:r>
          </a:p>
          <a:p>
            <a:pPr marL="514350" lvl="0" indent="-514350">
              <a:buAutoNum type="romanLcPeriod"/>
            </a:pPr>
            <a:r>
              <a:rPr lang="en-GB" b="1" dirty="0">
                <a:latin typeface="Times New Roman" panose="02020603050405020304" pitchFamily="18" charset="0"/>
                <a:cs typeface="Times New Roman" panose="02020603050405020304" pitchFamily="18" charset="0"/>
              </a:rPr>
              <a:t>Drafting of Orders – Recitals &amp; Costs </a:t>
            </a:r>
          </a:p>
          <a:p>
            <a:pPr marL="514350" lvl="0" indent="-514350">
              <a:buAutoNum type="romanLcPeriod"/>
            </a:pPr>
            <a:r>
              <a:rPr lang="en-GB" b="1" dirty="0">
                <a:latin typeface="Times New Roman" panose="02020603050405020304" pitchFamily="18" charset="0"/>
                <a:cs typeface="Times New Roman" panose="02020603050405020304" pitchFamily="18" charset="0"/>
              </a:rPr>
              <a:t>Allocation/judicial continuity</a:t>
            </a:r>
          </a:p>
          <a:p>
            <a:pPr marL="514350" lvl="0" indent="-514350">
              <a:buAutoNum type="romanLcPeriod"/>
            </a:pPr>
            <a:r>
              <a:rPr lang="en-GB" b="1" dirty="0">
                <a:latin typeface="Times New Roman" panose="02020603050405020304" pitchFamily="18" charset="0"/>
                <a:cs typeface="Times New Roman" panose="02020603050405020304" pitchFamily="18" charset="0"/>
              </a:rPr>
              <a:t>Obtain proximate listings at the outset</a:t>
            </a:r>
          </a:p>
          <a:p>
            <a:pPr marL="514350" lvl="0" indent="-514350">
              <a:buAutoNum type="romanLcPeriod"/>
            </a:pPr>
            <a:r>
              <a:rPr lang="en-GB" b="1" dirty="0">
                <a:latin typeface="Times New Roman" panose="02020603050405020304" pitchFamily="18" charset="0"/>
                <a:cs typeface="Times New Roman" panose="02020603050405020304" pitchFamily="18" charset="0"/>
              </a:rPr>
              <a:t>Section 16(4) Children’s Guardian   </a:t>
            </a:r>
          </a:p>
          <a:p>
            <a:pPr marL="514350" lvl="0" indent="-514350">
              <a:buAutoNum type="romanLcPeriod"/>
            </a:pPr>
            <a:endParaRPr lang="en-GB" sz="1800" b="1" dirty="0">
              <a:latin typeface="Times New Roman" panose="02020603050405020304" pitchFamily="18" charset="0"/>
              <a:cs typeface="Times New Roman" panose="02020603050405020304" pitchFamily="18" charset="0"/>
            </a:endParaRPr>
          </a:p>
          <a:p>
            <a:pPr lvl="0"/>
            <a:r>
              <a:rPr lang="en-GB" sz="1800" b="1" dirty="0">
                <a:latin typeface="Times New Roman" panose="02020603050405020304" pitchFamily="18" charset="0"/>
                <a:cs typeface="Times New Roman" panose="02020603050405020304" pitchFamily="18" charset="0"/>
              </a:rPr>
              <a:t>TANDEM CONCERNS</a:t>
            </a:r>
          </a:p>
          <a:p>
            <a:pPr lvl="0"/>
            <a:r>
              <a:rPr lang="en-GB" sz="1800" b="1" dirty="0">
                <a:latin typeface="Times New Roman" panose="02020603050405020304" pitchFamily="18" charset="0"/>
                <a:cs typeface="Times New Roman" panose="02020603050405020304" pitchFamily="18" charset="0"/>
              </a:rPr>
              <a:t>Ongoing work re.DA work, Substance misuse</a:t>
            </a:r>
            <a:r>
              <a:rPr lang="en-GB" b="1" dirty="0">
                <a:latin typeface="Times New Roman" panose="02020603050405020304" pitchFamily="18" charset="0"/>
                <a:cs typeface="Times New Roman" panose="02020603050405020304" pitchFamily="18" charset="0"/>
              </a:rPr>
              <a:t>, </a:t>
            </a:r>
            <a:r>
              <a:rPr lang="en-GB" sz="1800" b="1" dirty="0">
                <a:latin typeface="Times New Roman" panose="02020603050405020304" pitchFamily="18" charset="0"/>
                <a:cs typeface="Times New Roman" panose="02020603050405020304" pitchFamily="18" charset="0"/>
              </a:rPr>
              <a:t>Reflections work, Risk assessment  </a:t>
            </a:r>
          </a:p>
        </p:txBody>
      </p:sp>
    </p:spTree>
    <p:extLst>
      <p:ext uri="{BB962C8B-B14F-4D97-AF65-F5344CB8AC3E}">
        <p14:creationId xmlns:p14="http://schemas.microsoft.com/office/powerpoint/2010/main" val="6371066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20,000+ Open Discussion Stock Photos, Pictures &amp; Royalty ...">
            <a:extLst>
              <a:ext uri="{FF2B5EF4-FFF2-40B4-BE49-F238E27FC236}">
                <a16:creationId xmlns:a16="http://schemas.microsoft.com/office/drawing/2014/main" id="{1FE23BF8-DC11-F0C2-7859-7652339EAA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8740" y="1166269"/>
            <a:ext cx="5829300" cy="350953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F6A39B6-A242-FD5A-E5F2-BE1804508EC9}"/>
              </a:ext>
            </a:extLst>
          </p:cNvPr>
          <p:cNvSpPr txBox="1"/>
          <p:nvPr/>
        </p:nvSpPr>
        <p:spPr>
          <a:xfrm>
            <a:off x="3279794" y="295675"/>
            <a:ext cx="5787549" cy="830997"/>
          </a:xfrm>
          <a:prstGeom prst="rect">
            <a:avLst/>
          </a:prstGeom>
          <a:noFill/>
        </p:spPr>
        <p:txBody>
          <a:bodyPr wrap="square">
            <a:spAutoFit/>
          </a:bodyPr>
          <a:lstStyle/>
          <a:p>
            <a:r>
              <a:rPr lang="en-GB" sz="4800" b="1" u="sng" dirty="0">
                <a:solidFill>
                  <a:srgbClr val="D71E48"/>
                </a:solidFill>
                <a:latin typeface="Times New Roman" panose="02020603050405020304" pitchFamily="18" charset="0"/>
                <a:cs typeface="Times New Roman" panose="02020603050405020304" pitchFamily="18" charset="0"/>
              </a:rPr>
              <a:t>QUESTIONS?</a:t>
            </a:r>
            <a:r>
              <a:rPr lang="en-GB" b="1" u="sng" dirty="0">
                <a:solidFill>
                  <a:srgbClr val="D71E48"/>
                </a:solidFill>
                <a:latin typeface="Times New Roman" panose="02020603050405020304" pitchFamily="18" charset="0"/>
                <a:cs typeface="Times New Roman" panose="02020603050405020304" pitchFamily="18" charset="0"/>
              </a:rPr>
              <a:t> </a:t>
            </a:r>
            <a:r>
              <a:rPr lang="en-GB" sz="1800" b="1" u="sng" dirty="0">
                <a:solidFill>
                  <a:srgbClr val="D71E48"/>
                </a:solidFill>
                <a:latin typeface="Times New Roman" panose="02020603050405020304" pitchFamily="18" charset="0"/>
                <a:cs typeface="Times New Roman" panose="02020603050405020304" pitchFamily="18" charset="0"/>
              </a:rPr>
              <a:t> </a:t>
            </a:r>
            <a:endParaRPr lang="en-GB" dirty="0"/>
          </a:p>
        </p:txBody>
      </p:sp>
      <p:sp>
        <p:nvSpPr>
          <p:cNvPr id="7" name="TextBox 6">
            <a:extLst>
              <a:ext uri="{FF2B5EF4-FFF2-40B4-BE49-F238E27FC236}">
                <a16:creationId xmlns:a16="http://schemas.microsoft.com/office/drawing/2014/main" id="{76EACF5A-19B1-133D-3293-BD4EE58F8E2E}"/>
              </a:ext>
            </a:extLst>
          </p:cNvPr>
          <p:cNvSpPr txBox="1"/>
          <p:nvPr/>
        </p:nvSpPr>
        <p:spPr>
          <a:xfrm>
            <a:off x="2693922" y="4765139"/>
            <a:ext cx="5716368" cy="523220"/>
          </a:xfrm>
          <a:prstGeom prst="rect">
            <a:avLst/>
          </a:prstGeom>
          <a:noFill/>
        </p:spPr>
        <p:txBody>
          <a:bodyPr wrap="square">
            <a:spAutoFit/>
          </a:bodyPr>
          <a:lstStyle/>
          <a:p>
            <a:pPr marL="0" indent="0">
              <a:lnSpc>
                <a:spcPct val="100000"/>
              </a:lnSpc>
              <a:buFont typeface="Arial" panose="020B0604020202020204" pitchFamily="34" charset="0"/>
              <a:buNone/>
            </a:pPr>
            <a:r>
              <a:rPr lang="en-US" sz="2800" b="1" dirty="0">
                <a:latin typeface="Times New Roman" panose="02020603050405020304" pitchFamily="18" charset="0"/>
                <a:cs typeface="Times New Roman" panose="02020603050405020304" pitchFamily="18" charset="0"/>
              </a:rPr>
              <a:t>csayer@westgate-chambers.co.uk</a:t>
            </a:r>
          </a:p>
        </p:txBody>
      </p:sp>
    </p:spTree>
    <p:extLst>
      <p:ext uri="{BB962C8B-B14F-4D97-AF65-F5344CB8AC3E}">
        <p14:creationId xmlns:p14="http://schemas.microsoft.com/office/powerpoint/2010/main" val="1226583787"/>
      </p:ext>
    </p:extLst>
  </p:cSld>
  <p:clrMapOvr>
    <a:masterClrMapping/>
  </p:clrMapOvr>
</p:sld>
</file>

<file path=ppt/theme/theme1.xml><?xml version="1.0" encoding="utf-8"?>
<a:theme xmlns:a="http://schemas.openxmlformats.org/drawingml/2006/main" name="Cover Slide 1">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Cover Slide 2">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Content Slid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2565</TotalTime>
  <Words>6699</Words>
  <Application>Microsoft Office PowerPoint</Application>
  <PresentationFormat>Custom</PresentationFormat>
  <Paragraphs>293</Paragraphs>
  <Slides>40</Slides>
  <Notes>16</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40</vt:i4>
      </vt:variant>
    </vt:vector>
  </HeadingPairs>
  <TitlesOfParts>
    <vt:vector size="47" baseType="lpstr">
      <vt:lpstr>Aptos</vt:lpstr>
      <vt:lpstr>Arial</vt:lpstr>
      <vt:lpstr>PT serif</vt:lpstr>
      <vt:lpstr>Times New Roman</vt:lpstr>
      <vt:lpstr>Cover Slide 1</vt:lpstr>
      <vt:lpstr>Cover Slide 2</vt:lpstr>
      <vt:lpstr>Content Slide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Garlick</dc:creator>
  <cp:lastModifiedBy>Stuart Taylor-Jones</cp:lastModifiedBy>
  <cp:revision>18</cp:revision>
  <dcterms:created xsi:type="dcterms:W3CDTF">2024-04-19T14:07:47Z</dcterms:created>
  <dcterms:modified xsi:type="dcterms:W3CDTF">2025-12-04T12:15:51Z</dcterms:modified>
</cp:coreProperties>
</file>